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318" r:id="rId4"/>
    <p:sldId id="320" r:id="rId5"/>
    <p:sldId id="324" r:id="rId6"/>
    <p:sldId id="259" r:id="rId7"/>
    <p:sldId id="329" r:id="rId8"/>
    <p:sldId id="328" r:id="rId9"/>
    <p:sldId id="260" r:id="rId10"/>
    <p:sldId id="321" r:id="rId11"/>
    <p:sldId id="342" r:id="rId12"/>
    <p:sldId id="343" r:id="rId13"/>
    <p:sldId id="341" r:id="rId14"/>
    <p:sldId id="344" r:id="rId15"/>
    <p:sldId id="347" r:id="rId16"/>
    <p:sldId id="340" r:id="rId17"/>
    <p:sldId id="299" r:id="rId18"/>
    <p:sldId id="326" r:id="rId19"/>
    <p:sldId id="262" r:id="rId20"/>
    <p:sldId id="353" r:id="rId21"/>
    <p:sldId id="354" r:id="rId22"/>
    <p:sldId id="264" r:id="rId23"/>
    <p:sldId id="355" r:id="rId24"/>
    <p:sldId id="358" r:id="rId25"/>
    <p:sldId id="356" r:id="rId26"/>
    <p:sldId id="357" r:id="rId27"/>
    <p:sldId id="327" r:id="rId28"/>
    <p:sldId id="330" r:id="rId29"/>
    <p:sldId id="300" r:id="rId30"/>
    <p:sldId id="269" r:id="rId31"/>
    <p:sldId id="270" r:id="rId32"/>
    <p:sldId id="352" r:id="rId33"/>
    <p:sldId id="275" r:id="rId34"/>
    <p:sldId id="428" r:id="rId35"/>
    <p:sldId id="273" r:id="rId36"/>
    <p:sldId id="274" r:id="rId37"/>
    <p:sldId id="359" r:id="rId38"/>
    <p:sldId id="276" r:id="rId39"/>
    <p:sldId id="285" r:id="rId40"/>
    <p:sldId id="277" r:id="rId41"/>
    <p:sldId id="278" r:id="rId42"/>
    <p:sldId id="279" r:id="rId43"/>
    <p:sldId id="280" r:id="rId44"/>
    <p:sldId id="281" r:id="rId45"/>
    <p:sldId id="282" r:id="rId46"/>
    <p:sldId id="350" r:id="rId47"/>
    <p:sldId id="283" r:id="rId48"/>
    <p:sldId id="284" r:id="rId49"/>
    <p:sldId id="345" r:id="rId50"/>
    <p:sldId id="351" r:id="rId51"/>
    <p:sldId id="349" r:id="rId52"/>
    <p:sldId id="360" r:id="rId53"/>
    <p:sldId id="382" r:id="rId54"/>
    <p:sldId id="421" r:id="rId55"/>
    <p:sldId id="422" r:id="rId56"/>
    <p:sldId id="423" r:id="rId57"/>
    <p:sldId id="424" r:id="rId58"/>
    <p:sldId id="425" r:id="rId59"/>
    <p:sldId id="427" r:id="rId60"/>
    <p:sldId id="390" r:id="rId61"/>
    <p:sldId id="391" r:id="rId62"/>
    <p:sldId id="392" r:id="rId63"/>
    <p:sldId id="393" r:id="rId64"/>
    <p:sldId id="394" r:id="rId65"/>
    <p:sldId id="395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8" r:id="rId80"/>
    <p:sldId id="419" r:id="rId81"/>
    <p:sldId id="420" r:id="rId8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89617" autoAdjust="0"/>
  </p:normalViewPr>
  <p:slideViewPr>
    <p:cSldViewPr>
      <p:cViewPr varScale="1">
        <p:scale>
          <a:sx n="112" d="100"/>
          <a:sy n="112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6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5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79A913F-144C-4EC5-868B-DC0A768C4373}" type="slidenum">
              <a:rPr lang="en-GB" smtClean="0"/>
              <a:pPr defTabSz="963613"/>
              <a:t>48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732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55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765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7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0E3AECE-B484-4CCE-BBA3-71147881B3B6}" type="slidenum">
              <a:rPr lang="en-US" smtClean="0"/>
              <a:pPr defTabSz="963613"/>
              <a:t>21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549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EE3B3EE-3CD6-4E0D-BD42-34D565D868CA}" type="slidenum">
              <a:rPr lang="en-US" smtClean="0"/>
              <a:pPr defTabSz="963613"/>
              <a:t>23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86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34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688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36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47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91E87BC-B75B-420F-98DE-C19EACD1DA0D}" type="slidenum">
              <a:rPr lang="en-GB" smtClean="0"/>
              <a:pPr defTabSz="963613"/>
              <a:t>44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8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CB03AEF-385D-486F-8443-582D3770FCA0}" type="slidenum">
              <a:rPr lang="en-GB" smtClean="0"/>
              <a:pPr defTabSz="963613"/>
              <a:t>45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770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A63F802-E59E-4480-AB12-5A0E8FB09767}" type="slidenum">
              <a:rPr lang="en-GB" smtClean="0"/>
              <a:pPr defTabSz="963613"/>
              <a:t>47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981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Introduction to MapReduce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January 26,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 with more data?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Answering factoid questions</a:t>
            </a:r>
          </a:p>
          <a:p>
            <a:pPr lvl="1"/>
            <a:r>
              <a:rPr lang="en-US" dirty="0" smtClean="0"/>
              <a:t>Pattern matching on the Web</a:t>
            </a:r>
          </a:p>
          <a:p>
            <a:pPr lvl="1"/>
            <a:r>
              <a:rPr lang="en-US" dirty="0" smtClean="0"/>
              <a:t>Works amazingly well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Learning relations</a:t>
            </a:r>
          </a:p>
          <a:p>
            <a:pPr lvl="1"/>
            <a:r>
              <a:rPr lang="en-US" dirty="0" smtClean="0"/>
              <a:t>Start with seed instances</a:t>
            </a:r>
          </a:p>
          <a:p>
            <a:pPr lvl="1"/>
            <a:r>
              <a:rPr lang="en-US" dirty="0" smtClean="0"/>
              <a:t>Search for patterns on the Web</a:t>
            </a:r>
          </a:p>
          <a:p>
            <a:pPr lvl="1"/>
            <a:r>
              <a:rPr lang="en-US" dirty="0" smtClean="0"/>
              <a:t>Using patterns to find more instances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17638" y="2362200"/>
            <a:ext cx="5821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shot Abraham Lincoln?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shot Abraham Lincoln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914400" y="5130800"/>
            <a:ext cx="261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Birthday-of(Mozart, 1756)</a:t>
            </a:r>
          </a:p>
          <a:p>
            <a:r>
              <a:rPr lang="en-US" b="0" dirty="0">
                <a:solidFill>
                  <a:schemeClr val="bg1"/>
                </a:solidFill>
              </a:rPr>
              <a:t>Birthday-of(Einstein, 1879)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684588" y="4419600"/>
            <a:ext cx="393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0">
                <a:solidFill>
                  <a:schemeClr val="bg1"/>
                </a:solidFill>
              </a:rPr>
              <a:t>Wolfgang Amadeus Mozart (1756 - 1791)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684588" y="4691063"/>
            <a:ext cx="2532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0">
                <a:solidFill>
                  <a:schemeClr val="bg1"/>
                </a:solidFill>
              </a:rPr>
              <a:t>Einstein was born in 1879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114800" y="5562600"/>
            <a:ext cx="2846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PERSON (DATE –</a:t>
            </a:r>
          </a:p>
          <a:p>
            <a:r>
              <a:rPr lang="en-US" b="0">
                <a:solidFill>
                  <a:schemeClr val="bg1"/>
                </a:solidFill>
              </a:rPr>
              <a:t>PERSON was born in DATE</a:t>
            </a:r>
          </a:p>
        </p:txBody>
      </p:sp>
      <p:sp>
        <p:nvSpPr>
          <p:cNvPr id="11273" name="Right Arrow 10"/>
          <p:cNvSpPr>
            <a:spLocks noChangeArrowheads="1"/>
          </p:cNvSpPr>
          <p:nvPr/>
        </p:nvSpPr>
        <p:spPr bwMode="auto">
          <a:xfrm rot="-1886155">
            <a:off x="3352800" y="48006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74" name="Right Arrow 11"/>
          <p:cNvSpPr>
            <a:spLocks noChangeArrowheads="1"/>
          </p:cNvSpPr>
          <p:nvPr/>
        </p:nvSpPr>
        <p:spPr bwMode="auto">
          <a:xfrm rot="5400000">
            <a:off x="4343400" y="51054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75" name="Right Arrow 12"/>
          <p:cNvSpPr>
            <a:spLocks noChangeArrowheads="1"/>
          </p:cNvSpPr>
          <p:nvPr/>
        </p:nvSpPr>
        <p:spPr bwMode="auto">
          <a:xfrm rot="-9953443">
            <a:off x="3676650" y="54864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0" y="6442075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(Brill et al., TREC 2001; Lin, ACM TOIS 2007)</a:t>
            </a:r>
          </a:p>
          <a:p>
            <a:r>
              <a:rPr lang="en-US" sz="1000" b="0" dirty="0">
                <a:solidFill>
                  <a:schemeClr val="bg1"/>
                </a:solidFill>
              </a:rPr>
              <a:t>(</a:t>
            </a:r>
            <a:r>
              <a:rPr lang="en-US" sz="1000" b="0" dirty="0" err="1">
                <a:solidFill>
                  <a:schemeClr val="bg1"/>
                </a:solidFill>
              </a:rPr>
              <a:t>Agichtein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Gravano</a:t>
            </a:r>
            <a:r>
              <a:rPr lang="en-US" sz="1000" b="0" dirty="0">
                <a:solidFill>
                  <a:schemeClr val="bg1"/>
                </a:solidFill>
              </a:rPr>
              <a:t>, DL 2000; </a:t>
            </a:r>
            <a:r>
              <a:rPr lang="en-US" sz="1000" b="0" dirty="0" err="1">
                <a:solidFill>
                  <a:schemeClr val="bg1"/>
                </a:solidFill>
              </a:rPr>
              <a:t>Ravichandran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Hovy</a:t>
            </a:r>
            <a:r>
              <a:rPr lang="en-US" sz="1000" b="0" dirty="0">
                <a:solidFill>
                  <a:schemeClr val="bg1"/>
                </a:solidFill>
              </a:rPr>
              <a:t>, ACL 2002; … )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 animBg="1"/>
      <p:bldP spid="11274" grpId="0" animBg="1"/>
      <p:bldP spid="112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Course </a:t>
            </a:r>
            <a:r>
              <a:rPr lang="en-US" dirty="0" err="1" smtClean="0">
                <a:solidFill>
                  <a:srgbClr val="0070C0"/>
                </a:solidFill>
              </a:rPr>
              <a:t>Administrivia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Pre-requisites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Java programming</a:t>
            </a:r>
          </a:p>
          <a:p>
            <a:pPr lvl="1"/>
            <a:r>
              <a:rPr lang="en-US" dirty="0" smtClean="0"/>
              <a:t>But this course is </a:t>
            </a:r>
            <a:r>
              <a:rPr lang="en-US" i="1" dirty="0" smtClean="0"/>
              <a:t>not</a:t>
            </a:r>
            <a:r>
              <a:rPr lang="en-US" dirty="0" smtClean="0"/>
              <a:t> about programming: we’ll expect you to pick up Hadoop (quickly) along the way</a:t>
            </a:r>
          </a:p>
          <a:p>
            <a:pPr lvl="1"/>
            <a:r>
              <a:rPr lang="en-US" dirty="0" smtClean="0"/>
              <a:t>Focus on “thinking at scale” and algorithm design</a:t>
            </a:r>
          </a:p>
          <a:p>
            <a:r>
              <a:rPr lang="en-US" dirty="0" smtClean="0"/>
              <a:t>Solid knowledge of</a:t>
            </a:r>
          </a:p>
          <a:p>
            <a:pPr lvl="1"/>
            <a:r>
              <a:rPr lang="en-US" dirty="0" smtClean="0"/>
              <a:t>Probability and statistics</a:t>
            </a:r>
          </a:p>
          <a:p>
            <a:pPr lvl="1"/>
            <a:r>
              <a:rPr lang="en-US" dirty="0" smtClean="0"/>
              <a:t>Computer architecture</a:t>
            </a:r>
          </a:p>
          <a:p>
            <a:r>
              <a:rPr lang="en-US" dirty="0" smtClean="0"/>
              <a:t>No previous experience necessary in</a:t>
            </a:r>
          </a:p>
          <a:p>
            <a:pPr lvl="1"/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Parallel and distributed programming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course is not for you…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not genuinely interested in the topic</a:t>
            </a:r>
          </a:p>
          <a:p>
            <a:r>
              <a:rPr lang="en-US" dirty="0" smtClean="0"/>
              <a:t>If you can’t put in the time</a:t>
            </a:r>
          </a:p>
          <a:p>
            <a:r>
              <a:rPr lang="en-US" dirty="0" smtClean="0"/>
              <a:t>If you’re not ready to do a lot of work</a:t>
            </a:r>
          </a:p>
          <a:p>
            <a:r>
              <a:rPr lang="en-US" dirty="0" smtClean="0"/>
              <a:t>If you’re not open to thinking about computing in new ways</a:t>
            </a:r>
          </a:p>
          <a:p>
            <a:r>
              <a:rPr lang="en-US" dirty="0" smtClean="0"/>
              <a:t>If you can’t cope with the uncertainty, unpredictability, etc. that comes with bleeding edge software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3556" y="5877580"/>
            <a:ext cx="7326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Otherwise, this will be a richly rewarding course!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</a:p>
          <a:p>
            <a:r>
              <a:rPr lang="en-US" dirty="0" smtClean="0"/>
              <a:t>Components of the final grade:</a:t>
            </a:r>
          </a:p>
          <a:p>
            <a:pPr lvl="1"/>
            <a:r>
              <a:rPr lang="en-US" dirty="0" smtClean="0"/>
              <a:t>Assignments (important, but not worth much)</a:t>
            </a:r>
          </a:p>
          <a:p>
            <a:pPr lvl="1"/>
            <a:r>
              <a:rPr lang="en-US" dirty="0" smtClean="0"/>
              <a:t>Midterm and final exams</a:t>
            </a:r>
          </a:p>
          <a:p>
            <a:pPr lvl="1"/>
            <a:r>
              <a:rPr lang="en-US" dirty="0" smtClean="0"/>
              <a:t>Final project (of your choice, in groups of ~3)</a:t>
            </a:r>
          </a:p>
          <a:p>
            <a:pPr lvl="1"/>
            <a:r>
              <a:rPr lang="en-US" dirty="0" smtClean="0"/>
              <a:t>Class participation</a:t>
            </a:r>
          </a:p>
          <a:p>
            <a:r>
              <a:rPr lang="en-US" dirty="0" smtClean="0"/>
              <a:t>I am unlikely to accept the following excuses:</a:t>
            </a:r>
          </a:p>
          <a:p>
            <a:pPr lvl="1"/>
            <a:r>
              <a:rPr lang="en-US" dirty="0" smtClean="0"/>
              <a:t>“Too busy”</a:t>
            </a:r>
          </a:p>
          <a:p>
            <a:pPr lvl="1"/>
            <a:r>
              <a:rPr lang="en-US" dirty="0" smtClean="0"/>
              <a:t>“It took longer than I thought it would take”</a:t>
            </a:r>
          </a:p>
          <a:p>
            <a:pPr lvl="1"/>
            <a:r>
              <a:rPr lang="en-US" dirty="0" smtClean="0"/>
              <a:t>“It was harder than I initially thought”</a:t>
            </a:r>
          </a:p>
          <a:p>
            <a:pPr lvl="1"/>
            <a:r>
              <a:rPr lang="en-US" dirty="0" smtClean="0"/>
              <a:t>“My dog ate my homework” and modern variants thereof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14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on your local machine</a:t>
            </a:r>
          </a:p>
          <a:p>
            <a:r>
              <a:rPr lang="en-US" dirty="0" smtClean="0"/>
              <a:t>Hadoop in a virtual machine on your local machine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in the clouds with Amazon EC2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on the Google/IBM </a:t>
            </a:r>
            <a:r>
              <a:rPr lang="en-US" dirty="0" smtClean="0"/>
              <a:t>cluster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Hadoop Zen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bleeding edge technology (= immature!)</a:t>
            </a:r>
          </a:p>
          <a:p>
            <a:pPr lvl="1" eaLnBrk="1" hangingPunct="1"/>
            <a:r>
              <a:rPr lang="en-US" dirty="0" smtClean="0"/>
              <a:t>Bugs, undocumented features, inexplicable behavior</a:t>
            </a:r>
          </a:p>
          <a:p>
            <a:pPr lvl="1" eaLnBrk="1" hangingPunct="1"/>
            <a:r>
              <a:rPr lang="en-US" dirty="0" smtClean="0"/>
              <a:t>Data loss(!)</a:t>
            </a:r>
          </a:p>
          <a:p>
            <a:pPr eaLnBrk="1" hangingPunct="1"/>
            <a:r>
              <a:rPr lang="en-US" dirty="0" smtClean="0"/>
              <a:t>Don’t get frustrated (take a deep breath)…</a:t>
            </a:r>
          </a:p>
          <a:p>
            <a:pPr lvl="1" eaLnBrk="1" hangingPunct="1"/>
            <a:r>
              <a:rPr lang="en-US" dirty="0" smtClean="0"/>
              <a:t>Those W$*#T@F! moments</a:t>
            </a:r>
          </a:p>
          <a:p>
            <a:pPr eaLnBrk="1" hangingPunct="1"/>
            <a:r>
              <a:rPr lang="en-US" dirty="0" smtClean="0"/>
              <a:t>Be patient… </a:t>
            </a:r>
          </a:p>
          <a:p>
            <a:pPr lvl="1" eaLnBrk="1" hangingPunct="1"/>
            <a:r>
              <a:rPr lang="en-US" dirty="0" smtClean="0"/>
              <a:t>We will inevitably encounter “situations” along the way</a:t>
            </a:r>
          </a:p>
          <a:p>
            <a:pPr eaLnBrk="1" hangingPunct="1"/>
            <a:r>
              <a:rPr lang="en-US" dirty="0" smtClean="0"/>
              <a:t>Be flexible…</a:t>
            </a:r>
          </a:p>
          <a:p>
            <a:pPr lvl="1" eaLnBrk="1" hangingPunct="1"/>
            <a:r>
              <a:rPr lang="en-US" dirty="0" smtClean="0"/>
              <a:t>We will have to be creative in workarounds</a:t>
            </a:r>
          </a:p>
          <a:p>
            <a:pPr eaLnBrk="1" hangingPunct="1"/>
            <a:r>
              <a:rPr lang="en-US" dirty="0" smtClean="0"/>
              <a:t>Be constructive…</a:t>
            </a:r>
          </a:p>
          <a:p>
            <a:pPr lvl="1" eaLnBrk="1" hangingPunct="1"/>
            <a:r>
              <a:rPr lang="en-US" dirty="0" smtClean="0"/>
              <a:t>Tell me how I can make everyone’s experience better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do we scale up?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runner_supercomputer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Data-intensive information processing</a:t>
            </a:r>
          </a:p>
          <a:p>
            <a:r>
              <a:rPr lang="en-US" dirty="0" smtClean="0"/>
              <a:t>Large-data (“web-scale”) problems</a:t>
            </a:r>
          </a:p>
          <a:p>
            <a:r>
              <a:rPr lang="en-US" dirty="0" smtClean="0"/>
              <a:t>Focus on applications</a:t>
            </a:r>
          </a:p>
          <a:p>
            <a:r>
              <a:rPr lang="en-US" dirty="0" smtClean="0"/>
              <a:t>MapReduce… and beyond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we assign work units to workers?</a:t>
            </a:r>
          </a:p>
          <a:p>
            <a:pPr eaLnBrk="1" hangingPunct="1"/>
            <a:r>
              <a:rPr lang="en-GB" smtClean="0"/>
              <a:t>What if we have more work units than workers?</a:t>
            </a:r>
          </a:p>
          <a:p>
            <a:pPr eaLnBrk="1" hangingPunct="1"/>
            <a:r>
              <a:rPr lang="en-GB" smtClean="0"/>
              <a:t>What if workers need to share partial results?</a:t>
            </a:r>
          </a:p>
          <a:p>
            <a:pPr eaLnBrk="1" hangingPunct="1"/>
            <a:r>
              <a:rPr lang="en-GB" smtClean="0"/>
              <a:t>How do we aggregate partial results?</a:t>
            </a:r>
          </a:p>
          <a:p>
            <a:pPr eaLnBrk="1" hangingPunct="1"/>
            <a:r>
              <a:rPr lang="en-GB" smtClean="0"/>
              <a:t>How do we know all the workers have finished?</a:t>
            </a:r>
          </a:p>
          <a:p>
            <a:pPr eaLnBrk="1" hangingPunct="1"/>
            <a:r>
              <a:rPr lang="en-GB" smtClean="0"/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405735"/>
            <a:ext cx="790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common theme of all of these problems?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20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problems arise from:</a:t>
            </a:r>
          </a:p>
          <a:p>
            <a:pPr lvl="1" eaLnBrk="1" hangingPunct="1"/>
            <a:r>
              <a:rPr lang="en-GB" dirty="0" smtClean="0"/>
              <a:t>Communication between workers (e.g., to exchange state)</a:t>
            </a:r>
          </a:p>
          <a:p>
            <a:pPr lvl="1" eaLnBrk="1" hangingPunct="1"/>
            <a:r>
              <a:rPr lang="en-GB" dirty="0" smtClean="0"/>
              <a:t>Access to shared resources (e.g., data)</a:t>
            </a:r>
          </a:p>
          <a:p>
            <a:pPr eaLnBrk="1" hangingPunct="1"/>
            <a:r>
              <a:rPr lang="en-GB" dirty="0" smtClean="0"/>
              <a:t>Thus, we need a synchronization mechanism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21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Difficult because</a:t>
            </a:r>
          </a:p>
          <a:p>
            <a:pPr lvl="1" eaLnBrk="1" hangingPunct="1"/>
            <a:r>
              <a:rPr lang="en-GB" dirty="0" smtClean="0"/>
              <a:t>We don’t know the order in which workers run</a:t>
            </a:r>
          </a:p>
          <a:p>
            <a:pPr lvl="1" eaLnBrk="1" hangingPunct="1"/>
            <a:r>
              <a:rPr lang="en-GB" dirty="0" smtClean="0"/>
              <a:t>We don’t know when workers interrupt each other</a:t>
            </a:r>
          </a:p>
          <a:p>
            <a:pPr lvl="1" eaLnBrk="1" hangingPunct="1"/>
            <a:r>
              <a:rPr lang="en-GB" dirty="0" smtClean="0"/>
              <a:t>We don’t know the order in which workers access shared data</a:t>
            </a:r>
          </a:p>
          <a:p>
            <a:pPr eaLnBrk="1" hangingPunct="1"/>
            <a:r>
              <a:rPr lang="en-GB" dirty="0" smtClean="0"/>
              <a:t>Thus, we need: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n-GB" dirty="0" smtClean="0"/>
              <a:t>Still, lots of problems: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  <a:p>
            <a:pPr eaLnBrk="1" hangingPunct="1"/>
            <a:r>
              <a:rPr lang="en-GB" dirty="0" smtClean="0"/>
              <a:t>Moral of the story: be careful!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23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</a:p>
          <a:p>
            <a:pPr lvl="1"/>
            <a:r>
              <a:rPr lang="en-US" dirty="0" smtClean="0"/>
              <a:t>Shared memory (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Message passing (MPI)</a:t>
            </a:r>
          </a:p>
          <a:p>
            <a:r>
              <a:rPr lang="en-US" dirty="0" smtClean="0"/>
              <a:t>Design Patterns</a:t>
            </a:r>
          </a:p>
          <a:p>
            <a:pPr lvl="1"/>
            <a:r>
              <a:rPr lang="en-US" dirty="0" smtClean="0"/>
              <a:t>Master-slaves</a:t>
            </a:r>
          </a:p>
          <a:p>
            <a:pPr lvl="1"/>
            <a:r>
              <a:rPr lang="en-US" dirty="0" smtClean="0"/>
              <a:t>Producer-consumer flows</a:t>
            </a:r>
          </a:p>
          <a:p>
            <a:pPr lvl="1"/>
            <a:r>
              <a:rPr lang="en-US" dirty="0" smtClean="0"/>
              <a:t>Shared work queues</a:t>
            </a:r>
          </a:p>
          <a:p>
            <a:pPr lvl="1"/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990600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990600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71954" y="4419600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00400" y="4267200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48400" y="4495800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4" name="Slide Number Placeholder 2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24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rubber meets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Concurrency is difficult to reason about</a:t>
            </a:r>
          </a:p>
          <a:p>
            <a:r>
              <a:rPr lang="en-US" dirty="0" smtClean="0"/>
              <a:t>Concurrency is even more difficult to reason about</a:t>
            </a:r>
          </a:p>
          <a:p>
            <a:pPr lvl="1"/>
            <a:r>
              <a:rPr lang="en-US" dirty="0" smtClean="0"/>
              <a:t>At the scale of datacenters (even across datacenters)</a:t>
            </a:r>
          </a:p>
          <a:p>
            <a:pPr lvl="1"/>
            <a:r>
              <a:rPr lang="en-US" dirty="0" smtClean="0"/>
              <a:t>In the presence of failures</a:t>
            </a:r>
          </a:p>
          <a:p>
            <a:pPr lvl="1"/>
            <a:r>
              <a:rPr lang="en-US" dirty="0" smtClean="0"/>
              <a:t>In terms of multiple interacting services</a:t>
            </a:r>
          </a:p>
          <a:p>
            <a:r>
              <a:rPr lang="en-US" dirty="0" smtClean="0"/>
              <a:t>Not to mention debugging…</a:t>
            </a:r>
          </a:p>
          <a:p>
            <a:pPr eaLnBrk="1" hangingPunct="1"/>
            <a:r>
              <a:rPr lang="en-US" dirty="0" smtClean="0"/>
              <a:t>The reality:</a:t>
            </a:r>
          </a:p>
          <a:p>
            <a:pPr lvl="1" eaLnBrk="1" hangingPunct="1"/>
            <a:r>
              <a:rPr lang="en-US" dirty="0" smtClean="0"/>
              <a:t>Lots of one-off solutions, custom code</a:t>
            </a:r>
          </a:p>
          <a:p>
            <a:pPr lvl="1" eaLnBrk="1" hangingPunct="1"/>
            <a:r>
              <a:rPr lang="en-US" dirty="0" smtClean="0"/>
              <a:t>Write you own dedicated library, then program with it</a:t>
            </a:r>
          </a:p>
          <a:p>
            <a:pPr lvl="1" eaLnBrk="1" hangingPunct="1"/>
            <a:r>
              <a:rPr lang="en-US" dirty="0" smtClean="0"/>
              <a:t>Burden on the programmer to explicitly manage everything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25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-08-19_Flat_t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(Flat Tire)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the right level of abstraction</a:t>
            </a:r>
          </a:p>
          <a:p>
            <a:pPr lvl="1"/>
            <a:r>
              <a:rPr lang="en-US" dirty="0" smtClean="0"/>
              <a:t>The von Neumann architecture has served us well, but is no longer appropriate for the multi-core/cluster environment</a:t>
            </a:r>
          </a:p>
          <a:p>
            <a:r>
              <a:rPr lang="en-US" dirty="0" smtClean="0"/>
              <a:t>Hide system-level details from the developers</a:t>
            </a:r>
          </a:p>
          <a:p>
            <a:pPr lvl="1"/>
            <a:r>
              <a:rPr lang="en-US" dirty="0" smtClean="0"/>
              <a:t>No more race conditions, lock contention, etc.</a:t>
            </a:r>
          </a:p>
          <a:p>
            <a:r>
              <a:rPr lang="en-US" dirty="0" smtClean="0"/>
              <a:t>Separating the </a:t>
            </a:r>
            <a:r>
              <a:rPr lang="en-US" i="1" dirty="0" smtClean="0"/>
              <a:t>what</a:t>
            </a:r>
            <a:r>
              <a:rPr lang="en-US" dirty="0" smtClean="0"/>
              <a:t> from </a:t>
            </a:r>
            <a:r>
              <a:rPr lang="en-US" i="1" dirty="0" smtClean="0"/>
              <a:t>how</a:t>
            </a:r>
            <a:endParaRPr lang="en-US" dirty="0" smtClean="0"/>
          </a:p>
          <a:p>
            <a:pPr lvl="1"/>
            <a:r>
              <a:rPr lang="en-US" dirty="0" smtClean="0"/>
              <a:t>Developer specifies the computation that needs to be performed</a:t>
            </a:r>
          </a:p>
          <a:p>
            <a:pPr lvl="1"/>
            <a:r>
              <a:rPr lang="en-US" dirty="0" smtClean="0"/>
              <a:t>Execution framework (“runtime”) handles actual execution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555813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datacenter </a:t>
            </a:r>
            <a:r>
              <a:rPr lang="en-US" sz="2400" i="1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>
                <a:solidFill>
                  <a:srgbClr val="FF0000"/>
                </a:solidFill>
              </a:rPr>
              <a:t> the computer!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27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“out”, not “up”</a:t>
            </a:r>
          </a:p>
          <a:p>
            <a:pPr lvl="1"/>
            <a:r>
              <a:rPr lang="en-US" dirty="0" smtClean="0"/>
              <a:t>Limits of SMP and large shared-memory machines</a:t>
            </a:r>
          </a:p>
          <a:p>
            <a:r>
              <a:rPr lang="en-US" dirty="0" smtClean="0"/>
              <a:t>Move processing to the data</a:t>
            </a:r>
          </a:p>
          <a:p>
            <a:pPr lvl="1"/>
            <a:r>
              <a:rPr lang="en-US" dirty="0" smtClean="0"/>
              <a:t>Cluster have limited bandwidth</a:t>
            </a:r>
          </a:p>
          <a:p>
            <a:r>
              <a:rPr lang="en-US" dirty="0" smtClean="0"/>
              <a:t>Process data sequentially, avoid random access</a:t>
            </a:r>
          </a:p>
          <a:p>
            <a:pPr lvl="1"/>
            <a:r>
              <a:rPr lang="en-US" dirty="0" smtClean="0"/>
              <a:t>Seeks are expensive, disk throughput is reasonable</a:t>
            </a:r>
          </a:p>
          <a:p>
            <a:r>
              <a:rPr lang="en-US" dirty="0" smtClean="0"/>
              <a:t>Seamless scalability</a:t>
            </a:r>
          </a:p>
          <a:p>
            <a:pPr lvl="1"/>
            <a:r>
              <a:rPr lang="en-US" dirty="0" smtClean="0"/>
              <a:t>From the mythical man-month to the tradable machine-hour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28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MapReduce?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 for expressing distributed computations at a massive scale</a:t>
            </a:r>
          </a:p>
          <a:p>
            <a:r>
              <a:rPr lang="en-US" dirty="0" smtClean="0"/>
              <a:t>Execution framework for organizing and performing such computations</a:t>
            </a:r>
          </a:p>
          <a:p>
            <a:r>
              <a:rPr lang="en-US" dirty="0" smtClean="0"/>
              <a:t>Open-source implementation called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/>
              <a:t>http://www.cloudera.com</a:t>
            </a:r>
          </a:p>
        </p:txBody>
      </p:sp>
      <p:pic>
        <p:nvPicPr>
          <p:cNvPr id="4" name="Picture 3" descr="hadoop+elephant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867400"/>
            <a:ext cx="3048000" cy="7223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</a:rPr>
              <a:t>for these </a:t>
            </a:r>
            <a:r>
              <a:rPr lang="en-US" sz="2400" dirty="0">
                <a:solidFill>
                  <a:srgbClr val="FF0000"/>
                </a:solidFill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01613" y="15462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Map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4384675" y="27574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Reduce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30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rot="5400000" flipH="1" flipV="1">
            <a:off x="2930178" y="4668600"/>
            <a:ext cx="516523" cy="509479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rot="5400000">
            <a:off x="34075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 rot="5400000">
            <a:off x="34244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rot="5400000" flipH="1" flipV="1">
            <a:off x="36052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rot="5400000">
            <a:off x="40933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 rot="5400000">
            <a:off x="41102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rot="5400000" flipH="1" flipV="1">
            <a:off x="42910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rot="5400000">
            <a:off x="47791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 rot="5400000">
            <a:off x="47960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rot="5400000" flipH="1" flipV="1">
            <a:off x="49768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rot="5400000">
            <a:off x="54649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 rot="5400000">
            <a:off x="54818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rot="5400000" flipH="1" flipV="1">
            <a:off x="56626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rot="5400000">
            <a:off x="61507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 rot="5400000">
            <a:off x="61676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50"/>
          <p:cNvCxnSpPr>
            <a:cxnSpLocks noChangeShapeType="1"/>
            <a:stCxn id="27" idx="4"/>
            <a:endCxn id="82" idx="0"/>
          </p:cNvCxnSpPr>
          <p:nvPr/>
        </p:nvCxnSpPr>
        <p:spPr bwMode="auto">
          <a:xfrm rot="5400000">
            <a:off x="34625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rot="5400000">
            <a:off x="34646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 rot="5400000">
            <a:off x="41483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rot="5400000">
            <a:off x="41504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 rot="5400000">
            <a:off x="48341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rot="5400000">
            <a:off x="48362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 rot="5400000">
            <a:off x="55199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rot="5400000">
            <a:off x="55220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 rot="5400000">
            <a:off x="62057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rot="5400000">
            <a:off x="62078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31242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“everything else”?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32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“Runtime”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“data distribution”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Everything happens on top of a distributed FS (later)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33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644776" y="3032125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3938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>
            <a:off x="52339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>
            <a:off x="6605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3047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3178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>
            <a:off x="4419601" y="44561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rot="5400000">
            <a:off x="45497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5400000">
            <a:off x="5714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5845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6324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31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23622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7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3" name="Rectangle 5"/>
          <p:cNvSpPr>
            <a:spLocks noChangeArrowheads="1"/>
          </p:cNvSpPr>
          <p:nvPr/>
        </p:nvSpPr>
        <p:spPr bwMode="auto">
          <a:xfrm>
            <a:off x="3657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49530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981200" y="35052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95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2672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562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033713" y="1219200"/>
            <a:ext cx="3214687" cy="276225"/>
            <a:chOff x="3033713" y="1219200"/>
            <a:chExt cx="3214687" cy="276225"/>
          </a:xfrm>
        </p:grpSpPr>
        <p:sp>
          <p:nvSpPr>
            <p:cNvPr id="24677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4684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4685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86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4687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4688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4689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91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3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5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9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86000" y="3200400"/>
            <a:ext cx="996950" cy="276225"/>
            <a:chOff x="2286000" y="3200400"/>
            <a:chExt cx="996950" cy="276225"/>
          </a:xfrm>
        </p:grpSpPr>
        <p:sp>
          <p:nvSpPr>
            <p:cNvPr id="2466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67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TextBox 138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67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7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81400" y="3200400"/>
            <a:ext cx="996950" cy="276225"/>
            <a:chOff x="3581400" y="3200400"/>
            <a:chExt cx="996950" cy="276225"/>
          </a:xfrm>
        </p:grpSpPr>
        <p:sp>
          <p:nvSpPr>
            <p:cNvPr id="2466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TextBox 152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4" name="TextBox 159"/>
            <p:cNvSpPr txBox="1">
              <a:spLocks noChangeArrowheads="1"/>
            </p:cNvSpPr>
            <p:nvPr/>
          </p:nvSpPr>
          <p:spPr bwMode="auto">
            <a:xfrm>
              <a:off x="40798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6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3200400"/>
            <a:ext cx="990600" cy="276225"/>
            <a:chOff x="4876800" y="3200400"/>
            <a:chExt cx="990600" cy="276225"/>
          </a:xfrm>
        </p:grpSpPr>
        <p:sp>
          <p:nvSpPr>
            <p:cNvPr id="24653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TextBox 166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56" name="TextBox 173"/>
            <p:cNvSpPr txBox="1">
              <a:spLocks noChangeArrowheads="1"/>
            </p:cNvSpPr>
            <p:nvPr/>
          </p:nvSpPr>
          <p:spPr bwMode="auto">
            <a:xfrm>
              <a:off x="53691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8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9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0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48400" y="3200400"/>
            <a:ext cx="990600" cy="276225"/>
            <a:chOff x="6248400" y="3200400"/>
            <a:chExt cx="990600" cy="276225"/>
          </a:xfrm>
        </p:grpSpPr>
        <p:sp>
          <p:nvSpPr>
            <p:cNvPr id="24645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48" name="TextBox 187"/>
            <p:cNvSpPr txBox="1">
              <a:spLocks noChangeArrowheads="1"/>
            </p:cNvSpPr>
            <p:nvPr/>
          </p:nvSpPr>
          <p:spPr bwMode="auto">
            <a:xfrm>
              <a:off x="67407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49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0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1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2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00400" y="3838575"/>
            <a:ext cx="803275" cy="276225"/>
            <a:chOff x="3200400" y="3838575"/>
            <a:chExt cx="803275" cy="276225"/>
          </a:xfrm>
        </p:grpSpPr>
        <p:sp>
          <p:nvSpPr>
            <p:cNvPr id="2463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TextBox 194"/>
            <p:cNvSpPr txBox="1">
              <a:spLocks noChangeArrowheads="1"/>
            </p:cNvSpPr>
            <p:nvPr/>
          </p:nvSpPr>
          <p:spPr bwMode="auto">
            <a:xfrm>
              <a:off x="32004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4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3838575"/>
            <a:ext cx="803275" cy="276225"/>
            <a:chOff x="4572000" y="3838575"/>
            <a:chExt cx="803275" cy="276225"/>
          </a:xfrm>
        </p:grpSpPr>
        <p:sp>
          <p:nvSpPr>
            <p:cNvPr id="24633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35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6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37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8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67400" y="3838575"/>
            <a:ext cx="1260475" cy="276225"/>
            <a:chOff x="5867400" y="3838575"/>
            <a:chExt cx="1260475" cy="276225"/>
          </a:xfrm>
        </p:grpSpPr>
        <p:sp>
          <p:nvSpPr>
            <p:cNvPr id="1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09"/>
            <p:cNvSpPr txBox="1">
              <a:spLocks noChangeArrowheads="1"/>
            </p:cNvSpPr>
            <p:nvPr/>
          </p:nvSpPr>
          <p:spPr bwMode="auto">
            <a:xfrm>
              <a:off x="586740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048000" y="5667375"/>
            <a:ext cx="547688" cy="276225"/>
            <a:chOff x="3048000" y="5667375"/>
            <a:chExt cx="547688" cy="276225"/>
          </a:xfrm>
        </p:grpSpPr>
        <p:sp>
          <p:nvSpPr>
            <p:cNvPr id="24619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2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5313" y="5667375"/>
            <a:ext cx="547687" cy="276225"/>
            <a:chOff x="4405313" y="5667375"/>
            <a:chExt cx="547687" cy="276225"/>
          </a:xfrm>
        </p:grpSpPr>
        <p:sp>
          <p:nvSpPr>
            <p:cNvPr id="2461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2461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000" y="5667375"/>
            <a:ext cx="547688" cy="276225"/>
            <a:chOff x="5715000" y="5667375"/>
            <a:chExt cx="547688" cy="276225"/>
          </a:xfrm>
        </p:grpSpPr>
        <p:sp>
          <p:nvSpPr>
            <p:cNvPr id="24611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13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4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125" name="Rectangle 2"/>
          <p:cNvSpPr txBox="1">
            <a:spLocks noChangeArrowheads="1"/>
          </p:cNvSpPr>
          <p:nvPr/>
        </p:nvSpPr>
        <p:spPr bwMode="auto">
          <a:xfrm>
            <a:off x="1874873" y="19050"/>
            <a:ext cx="518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2400" b="0" kern="0" dirty="0" smtClean="0"/>
              <a:t>“Hello World”: Word Count</a:t>
            </a:r>
            <a:endParaRPr lang="en-US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12646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26" grpId="0" animBg="1"/>
      <p:bldP spid="24623" grpId="0" animBg="1"/>
      <p:bldP spid="24620" grpId="0" animBg="1"/>
      <p:bldP spid="69" grpId="0" animBg="1"/>
      <p:bldP spid="70" grpId="0" animBg="1"/>
      <p:bldP spid="76" grpId="0" animBg="1"/>
      <p:bldP spid="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quite…usually, programmers also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35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3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6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 between map and reduce phases</a:t>
            </a:r>
          </a:p>
          <a:p>
            <a:pPr lvl="1"/>
            <a:r>
              <a:rPr lang="en-US" dirty="0" smtClean="0"/>
              <a:t>But we can begin copying intermediate data earlier</a:t>
            </a:r>
          </a:p>
          <a:p>
            <a:r>
              <a:rPr lang="en-US" dirty="0" smtClean="0"/>
              <a:t>Keys arrive at each reducer in sorted order</a:t>
            </a:r>
          </a:p>
          <a:p>
            <a:pPr lvl="1"/>
            <a:r>
              <a:rPr lang="en-US" dirty="0" smtClean="0"/>
              <a:t>No enforced ordering </a:t>
            </a:r>
            <a:r>
              <a:rPr lang="en-US" i="1" dirty="0" smtClean="0"/>
              <a:t>across</a:t>
            </a:r>
            <a:r>
              <a:rPr lang="en-US" dirty="0" smtClean="0"/>
              <a:t> reducers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37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Map(String </a:t>
            </a:r>
            <a:r>
              <a:rPr lang="en-US" sz="1800" dirty="0" err="1" smtClean="0">
                <a:solidFill>
                  <a:schemeClr val="bg1"/>
                </a:solidFill>
              </a:rPr>
              <a:t>docid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String </a:t>
            </a:r>
            <a:r>
              <a:rPr lang="en-US" sz="1800" dirty="0" smtClean="0">
                <a:solidFill>
                  <a:schemeClr val="bg1"/>
                </a:solidFill>
              </a:rPr>
              <a:t>text):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 smtClean="0">
                <a:solidFill>
                  <a:schemeClr val="bg1"/>
                </a:solidFill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</a:rPr>
              <a:t>for each word w in text: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          Emit(w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smtClean="0">
                <a:solidFill>
                  <a:schemeClr val="bg1"/>
                </a:solidFill>
              </a:rPr>
              <a:t>1);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Reduce(String </a:t>
            </a:r>
            <a:r>
              <a:rPr lang="en-US" sz="1800" dirty="0" smtClean="0">
                <a:solidFill>
                  <a:schemeClr val="bg1"/>
                </a:solidFill>
              </a:rPr>
              <a:t>term, </a:t>
            </a:r>
            <a:r>
              <a:rPr lang="en-US" sz="1800" dirty="0" err="1" smtClean="0">
                <a:solidFill>
                  <a:schemeClr val="bg1"/>
                </a:solidFill>
              </a:rPr>
              <a:t>Iterator</a:t>
            </a:r>
            <a:r>
              <a:rPr lang="en-US" sz="1800" dirty="0" smtClean="0">
                <a:solidFill>
                  <a:schemeClr val="bg1"/>
                </a:solidFill>
              </a:rPr>
              <a:t>&lt;</a:t>
            </a:r>
            <a:r>
              <a:rPr lang="en-US" sz="1800" dirty="0" err="1" smtClean="0">
                <a:solidFill>
                  <a:schemeClr val="bg1"/>
                </a:solidFill>
              </a:rPr>
              <a:t>Int</a:t>
            </a:r>
            <a:r>
              <a:rPr lang="en-US" sz="1800" dirty="0" smtClean="0">
                <a:solidFill>
                  <a:schemeClr val="bg1"/>
                </a:solidFill>
              </a:rPr>
              <a:t>&gt; values):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>
                <a:solidFill>
                  <a:schemeClr val="bg1"/>
                </a:solidFill>
              </a:rPr>
              <a:t>     </a:t>
            </a:r>
            <a:r>
              <a:rPr lang="en-US" sz="1800" b="0" dirty="0" err="1" smtClean="0">
                <a:solidFill>
                  <a:schemeClr val="bg1"/>
                </a:solidFill>
              </a:rPr>
              <a:t>int</a:t>
            </a:r>
            <a:r>
              <a:rPr lang="en-US" sz="1800" b="0" dirty="0" smtClean="0">
                <a:solidFill>
                  <a:schemeClr val="bg1"/>
                </a:solidFill>
              </a:rPr>
              <a:t> sum </a:t>
            </a:r>
            <a:r>
              <a:rPr lang="en-US" sz="1800" b="0" dirty="0">
                <a:solidFill>
                  <a:schemeClr val="bg1"/>
                </a:solidFill>
              </a:rPr>
              <a:t>= 0;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for each v in </a:t>
            </a:r>
            <a:r>
              <a:rPr lang="en-US" sz="1800" b="0" dirty="0" smtClean="0">
                <a:solidFill>
                  <a:schemeClr val="bg1"/>
                </a:solidFill>
              </a:rPr>
              <a:t>values</a:t>
            </a:r>
            <a:r>
              <a:rPr lang="en-US" sz="1800" b="0" dirty="0">
                <a:solidFill>
                  <a:schemeClr val="bg1"/>
                </a:solidFill>
              </a:rPr>
              <a:t>: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sum </a:t>
            </a:r>
            <a:r>
              <a:rPr lang="en-US" sz="1800" b="0" dirty="0">
                <a:solidFill>
                  <a:schemeClr val="bg1"/>
                </a:solidFill>
              </a:rPr>
              <a:t>+= </a:t>
            </a:r>
            <a:r>
              <a:rPr lang="en-US" sz="1800" b="0" dirty="0" smtClean="0">
                <a:solidFill>
                  <a:schemeClr val="bg1"/>
                </a:solidFill>
              </a:rPr>
              <a:t>v;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Emit(term, value);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38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can refer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programming model</a:t>
            </a:r>
          </a:p>
          <a:p>
            <a:r>
              <a:rPr lang="en-US" dirty="0" smtClean="0"/>
              <a:t>The execution framework (aka “runtime”)</a:t>
            </a:r>
          </a:p>
          <a:p>
            <a:r>
              <a:rPr lang="en-US" dirty="0" smtClean="0"/>
              <a:t>The specific implementation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is usually clear from context!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39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large data?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Development led by Yahoo, used in production</a:t>
            </a:r>
          </a:p>
          <a:p>
            <a:pPr lvl="1"/>
            <a:r>
              <a:rPr lang="en-US" dirty="0" smtClean="0"/>
              <a:t>Now an Apache project</a:t>
            </a:r>
          </a:p>
          <a:p>
            <a:pPr lvl="1"/>
            <a:r>
              <a:rPr lang="en-US" dirty="0" smtClean="0"/>
              <a:t>Rapidly expanding software ecosystem</a:t>
            </a:r>
          </a:p>
          <a:p>
            <a:r>
              <a:rPr lang="en-US" dirty="0" smtClean="0"/>
              <a:t>Lots of custom research implementations</a:t>
            </a:r>
          </a:p>
          <a:p>
            <a:pPr lvl="1"/>
            <a:r>
              <a:rPr lang="en-US" dirty="0" smtClean="0"/>
              <a:t>For GPUs, cell processors,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40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8098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43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get data to the workers?</a:t>
            </a:r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572125"/>
            <a:ext cx="458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What’s the problem 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42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move data to workers… move workers to the data!</a:t>
            </a:r>
          </a:p>
          <a:p>
            <a:pPr lvl="1"/>
            <a:r>
              <a:rPr lang="en-US" dirty="0" smtClean="0"/>
              <a:t>Store data on the local disks of nodes in the cluster</a:t>
            </a:r>
          </a:p>
          <a:p>
            <a:pPr lvl="1"/>
            <a:r>
              <a:rPr lang="en-US" dirty="0" smtClean="0"/>
              <a:t>Start up the workers on the node that has the data local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enough RAM to hold all the data in memory</a:t>
            </a:r>
          </a:p>
          <a:p>
            <a:pPr lvl="1"/>
            <a:r>
              <a:rPr lang="en-US" dirty="0" smtClean="0"/>
              <a:t>Disk access is slow, but disk throughput is reasonable</a:t>
            </a:r>
          </a:p>
          <a:p>
            <a:r>
              <a:rPr lang="en-US" dirty="0" smtClean="0"/>
              <a:t>A distributed file system is the answer</a:t>
            </a:r>
          </a:p>
          <a:p>
            <a:pPr lvl="1"/>
            <a:r>
              <a:rPr lang="en-US" dirty="0" smtClean="0"/>
              <a:t>GFS (Google File System) for Google’s MapReduce</a:t>
            </a:r>
          </a:p>
          <a:p>
            <a:pPr lvl="1"/>
            <a:r>
              <a:rPr lang="en-US" dirty="0" smtClean="0"/>
              <a:t>HDFS (Hadoop Distributed File System) for Hadoop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43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Commodity hardware over “exotic” hardware</a:t>
            </a:r>
          </a:p>
          <a:p>
            <a:pPr lvl="1"/>
            <a:r>
              <a:rPr lang="en-GB" dirty="0" smtClean="0"/>
              <a:t>Scale “out”, not “up”</a:t>
            </a:r>
          </a:p>
          <a:p>
            <a:r>
              <a:rPr lang="en-GB" dirty="0" smtClean="0"/>
              <a:t>High component failure rates</a:t>
            </a:r>
          </a:p>
          <a:p>
            <a:pPr lvl="1"/>
            <a:r>
              <a:rPr lang="en-GB" dirty="0" smtClean="0"/>
              <a:t>Inexpensive commodity components fail all the time</a:t>
            </a:r>
          </a:p>
          <a:p>
            <a:r>
              <a:rPr lang="en-GB" dirty="0" smtClean="0"/>
              <a:t>“Modest” number of huge files</a:t>
            </a:r>
          </a:p>
          <a:p>
            <a:pPr lvl="1"/>
            <a:r>
              <a:rPr lang="en-GB" dirty="0" smtClean="0"/>
              <a:t>Multi-gigabyte files are common, if not encouraged</a:t>
            </a:r>
          </a:p>
          <a:p>
            <a:r>
              <a:rPr lang="en-GB" dirty="0" smtClean="0"/>
              <a:t>Files are write-once, mostly appended to</a:t>
            </a:r>
          </a:p>
          <a:p>
            <a:pPr lvl="1"/>
            <a:r>
              <a:rPr lang="en-GB" dirty="0" smtClean="0"/>
              <a:t>Perhaps concurrently</a:t>
            </a:r>
          </a:p>
          <a:p>
            <a:r>
              <a:rPr lang="en-GB" dirty="0" smtClean="0"/>
              <a:t>Large streaming reads over random access</a:t>
            </a:r>
          </a:p>
          <a:p>
            <a:pPr lvl="1"/>
            <a:r>
              <a:rPr lang="en-GB" dirty="0" smtClean="0"/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</a:rPr>
              <a:t>(Ghemawat et al., SOSP 2003)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44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Files stored as chunks</a:t>
            </a:r>
          </a:p>
          <a:p>
            <a:pPr lvl="1"/>
            <a:r>
              <a:rPr lang="en-GB" dirty="0" smtClean="0"/>
              <a:t>Fixed size (64MB)</a:t>
            </a:r>
          </a:p>
          <a:p>
            <a:r>
              <a:rPr lang="en-GB" dirty="0" smtClean="0"/>
              <a:t>Reliability through replication</a:t>
            </a:r>
          </a:p>
          <a:p>
            <a:pPr lvl="1"/>
            <a:r>
              <a:rPr lang="en-GB" dirty="0" smtClean="0"/>
              <a:t>Each chunk replicated across 3+ </a:t>
            </a:r>
            <a:r>
              <a:rPr lang="en-GB" dirty="0" err="1" smtClean="0"/>
              <a:t>chunkservers</a:t>
            </a:r>
            <a:endParaRPr lang="en-GB" dirty="0" smtClean="0"/>
          </a:p>
          <a:p>
            <a:r>
              <a:rPr lang="en-GB" dirty="0" smtClean="0"/>
              <a:t>Single master to coordinate access, keep metadata</a:t>
            </a:r>
          </a:p>
          <a:p>
            <a:pPr lvl="1"/>
            <a:r>
              <a:rPr lang="en-GB" dirty="0" smtClean="0"/>
              <a:t>Simple centralized management</a:t>
            </a:r>
          </a:p>
          <a:p>
            <a:r>
              <a:rPr lang="en-GB" dirty="0" smtClean="0"/>
              <a:t>No data caching</a:t>
            </a:r>
          </a:p>
          <a:p>
            <a:pPr lvl="1"/>
            <a:r>
              <a:rPr lang="en-GB" dirty="0" smtClean="0"/>
              <a:t>Little benefit due to large datasets, streaming reads</a:t>
            </a:r>
          </a:p>
          <a:p>
            <a:r>
              <a:rPr lang="en-GB" dirty="0" smtClean="0"/>
              <a:t>Simplify the API</a:t>
            </a:r>
          </a:p>
          <a:p>
            <a:pPr lvl="1"/>
            <a:r>
              <a:rPr lang="en-GB" dirty="0" smtClean="0"/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571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HDFS = GFS clone (same basic ideas)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45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GFS to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differences:</a:t>
            </a:r>
          </a:p>
          <a:p>
            <a:pPr lvl="1"/>
            <a:r>
              <a:rPr lang="en-US" dirty="0" smtClean="0"/>
              <a:t>GFS master = Hadoop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GFS </a:t>
            </a:r>
            <a:r>
              <a:rPr lang="en-US" dirty="0" err="1" smtClean="0"/>
              <a:t>chunkservers</a:t>
            </a:r>
            <a:r>
              <a:rPr lang="en-US" dirty="0" smtClean="0"/>
              <a:t> = Hadoop </a:t>
            </a:r>
            <a:r>
              <a:rPr lang="en-US" dirty="0" err="1" smtClean="0"/>
              <a:t>datanodes</a:t>
            </a:r>
            <a:endParaRPr lang="en-US" dirty="0" smtClean="0"/>
          </a:p>
          <a:p>
            <a:r>
              <a:rPr lang="en-US" dirty="0" smtClean="0"/>
              <a:t>Functional differences:</a:t>
            </a:r>
          </a:p>
          <a:p>
            <a:pPr lvl="1"/>
            <a:r>
              <a:rPr lang="en-US" dirty="0" smtClean="0"/>
              <a:t>No file appends in HDFS (planned feature)</a:t>
            </a:r>
          </a:p>
          <a:p>
            <a:pPr lvl="1"/>
            <a:r>
              <a:rPr lang="en-US" dirty="0" smtClean="0"/>
              <a:t>HDFS performance is (likely) slower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801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the most part, we’ll use the Hadoop terminology…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46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0" y="6611938"/>
            <a:ext cx="2741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et </a:t>
            </a:r>
            <a:r>
              <a:rPr lang="en-US" sz="1000" b="0" dirty="0" smtClean="0">
                <a:solidFill>
                  <a:schemeClr val="bg1"/>
                </a:solidFill>
              </a:rPr>
              <a:t>al., SOSP </a:t>
            </a:r>
            <a:r>
              <a:rPr lang="en-US" sz="1000" b="0" dirty="0">
                <a:solidFill>
                  <a:schemeClr val="bg1"/>
                </a:solidFill>
              </a:rPr>
              <a:t>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188720" y="213360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286000" y="25146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286000" y="26670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653514" y="228600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id)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501114" y="266700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block location)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686300" y="358140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589589" y="396240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 state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1981200" y="434340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362200" y="408146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181894" y="354250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524000" y="274320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362200" y="449580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data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343400" y="182880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343400" y="182880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343400" y="3581400"/>
            <a:ext cx="1676400" cy="1707596"/>
            <a:chOff x="1828800" y="4572000"/>
            <a:chExt cx="1676400" cy="1707596"/>
          </a:xfrm>
        </p:grpSpPr>
        <p:grpSp>
          <p:nvGrpSpPr>
            <p:cNvPr id="128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40"/>
          <p:cNvGrpSpPr/>
          <p:nvPr/>
        </p:nvGrpSpPr>
        <p:grpSpPr>
          <a:xfrm>
            <a:off x="6477000" y="3581400"/>
            <a:ext cx="1676400" cy="1707596"/>
            <a:chOff x="1828800" y="4572000"/>
            <a:chExt cx="1676400" cy="1707596"/>
          </a:xfrm>
        </p:grpSpPr>
        <p:grpSp>
          <p:nvGrpSpPr>
            <p:cNvPr id="142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648200" y="235902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276975" y="216217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4949826" y="264001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362576" y="262572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295900" y="32385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181600" y="312420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241925" y="27559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032375" y="297973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400800" y="24384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141913" y="286543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686425" y="230028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188720" y="213360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188720" y="243840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400800" y="26670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400800" y="28956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400800" y="31242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Architecture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Namenode</a:t>
            </a:r>
            <a:r>
              <a:rPr lang="en-GB" dirty="0" smtClean="0"/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Managing the file system namespace:</a:t>
            </a:r>
          </a:p>
          <a:p>
            <a:pPr lvl="1"/>
            <a:r>
              <a:rPr lang="en-GB" dirty="0" smtClean="0"/>
              <a:t>Holds file/directory structure, metadata, file-to-block mapping, access permissions, etc.</a:t>
            </a:r>
          </a:p>
          <a:p>
            <a:r>
              <a:rPr lang="en-GB" dirty="0" smtClean="0"/>
              <a:t>Coordinating file operations:</a:t>
            </a:r>
          </a:p>
          <a:p>
            <a:pPr lvl="1"/>
            <a:r>
              <a:rPr lang="en-GB" dirty="0" smtClean="0"/>
              <a:t>Directs clients to </a:t>
            </a:r>
            <a:r>
              <a:rPr lang="en-GB" dirty="0" err="1" smtClean="0"/>
              <a:t>datanodes</a:t>
            </a:r>
            <a:r>
              <a:rPr lang="en-GB" dirty="0" smtClean="0"/>
              <a:t> for reads and writes</a:t>
            </a:r>
          </a:p>
          <a:p>
            <a:pPr lvl="1"/>
            <a:r>
              <a:rPr lang="en-GB" dirty="0" smtClean="0"/>
              <a:t>No data is moved through the </a:t>
            </a:r>
            <a:r>
              <a:rPr lang="en-GB" dirty="0" err="1" smtClean="0"/>
              <a:t>namenode</a:t>
            </a:r>
            <a:endParaRPr lang="en-GB" dirty="0" smtClean="0"/>
          </a:p>
          <a:p>
            <a:r>
              <a:rPr lang="en-GB" dirty="0" smtClean="0"/>
              <a:t>Maintaining overall health:</a:t>
            </a:r>
          </a:p>
          <a:p>
            <a:pPr lvl="1"/>
            <a:r>
              <a:rPr lang="en-GB" dirty="0" smtClean="0"/>
              <a:t>Periodic communication with the </a:t>
            </a:r>
            <a:r>
              <a:rPr lang="en-GB" dirty="0" err="1" smtClean="0"/>
              <a:t>datanodes</a:t>
            </a:r>
            <a:endParaRPr lang="en-GB" dirty="0" smtClean="0"/>
          </a:p>
          <a:p>
            <a:pPr lvl="1"/>
            <a:r>
              <a:rPr lang="en-GB" dirty="0" smtClean="0"/>
              <a:t>Block re-replication and rebalancing</a:t>
            </a:r>
          </a:p>
          <a:p>
            <a:pPr lvl="1"/>
            <a:r>
              <a:rPr lang="en-GB" dirty="0" smtClean="0"/>
              <a:t>Garbage collection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48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49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(Everest)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4" name="Picture 3" descr="102_0245e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644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large data?</a:t>
            </a:r>
          </a:p>
          <a:p>
            <a:r>
              <a:rPr lang="en-US" dirty="0" smtClean="0"/>
              <a:t>Large-data processing: “big ideas”</a:t>
            </a:r>
          </a:p>
          <a:p>
            <a:r>
              <a:rPr lang="en-US" dirty="0" smtClean="0"/>
              <a:t>What is MapReduce?</a:t>
            </a:r>
          </a:p>
          <a:p>
            <a:r>
              <a:rPr lang="en-US" dirty="0" smtClean="0"/>
              <a:t>Importance of the underlying distributed file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50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/>
              <a:t>Photo credit: Jimmy Lin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MapReduce Algorithm Design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February 9,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10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 Algorithm Design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MapReduce: Recap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must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Optionally, also: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63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63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“Everything Else”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execution framework handles everything else…</a:t>
            </a:r>
          </a:p>
          <a:p>
            <a:pPr lvl="1"/>
            <a:r>
              <a:rPr lang="en-US" dirty="0" smtClean="0"/>
              <a:t>Scheduling: assigns workers to map and reduce tasks</a:t>
            </a:r>
          </a:p>
          <a:p>
            <a:pPr lvl="1"/>
            <a:r>
              <a:rPr lang="en-US" dirty="0" smtClean="0"/>
              <a:t>“Data distribution”: moves processes to data</a:t>
            </a:r>
          </a:p>
          <a:p>
            <a:pPr lvl="1"/>
            <a:r>
              <a:rPr lang="en-US" dirty="0" smtClean="0"/>
              <a:t>Synchronization: gathers, sorts, and shuffles intermediate data</a:t>
            </a:r>
          </a:p>
          <a:p>
            <a:pPr lvl="1"/>
            <a:r>
              <a:rPr lang="en-US" dirty="0" smtClean="0"/>
              <a:t>Errors and faults: detects worker failures and restarts</a:t>
            </a:r>
          </a:p>
          <a:p>
            <a:r>
              <a:rPr lang="en-US" dirty="0" smtClean="0"/>
              <a:t>Limited control over data and execution flow</a:t>
            </a:r>
          </a:p>
          <a:p>
            <a:pPr lvl="1"/>
            <a:r>
              <a:rPr lang="en-US" dirty="0" smtClean="0"/>
              <a:t>All algorithms must expressed in m, r, c, p</a:t>
            </a:r>
          </a:p>
          <a:p>
            <a:r>
              <a:rPr lang="en-US" dirty="0" smtClean="0"/>
              <a:t>You don’t know: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/>
              <a:t>mappers</a:t>
            </a:r>
            <a:r>
              <a:rPr lang="en-US" dirty="0" smtClean="0"/>
              <a:t> and reducers run</a:t>
            </a:r>
          </a:p>
          <a:p>
            <a:pPr lvl="1"/>
            <a:r>
              <a:rPr lang="en-US" dirty="0" smtClean="0"/>
              <a:t>When a mapper or reducer begins or finishes</a:t>
            </a:r>
          </a:p>
          <a:p>
            <a:pPr lvl="1"/>
            <a:r>
              <a:rPr lang="en-US" dirty="0" smtClean="0"/>
              <a:t>Which input a particular mapper is processing</a:t>
            </a:r>
          </a:p>
          <a:p>
            <a:pPr lvl="1"/>
            <a:r>
              <a:rPr lang="en-US" dirty="0" smtClean="0"/>
              <a:t>Which intermediate key a particular reducer is processing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6914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for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Cleverly-constructed data structures</a:t>
            </a:r>
          </a:p>
          <a:p>
            <a:pPr lvl="1"/>
            <a:r>
              <a:rPr lang="en-US" dirty="0" smtClean="0"/>
              <a:t>Bring partial results together</a:t>
            </a:r>
          </a:p>
          <a:p>
            <a:r>
              <a:rPr lang="en-US" dirty="0" smtClean="0"/>
              <a:t>Sort order of intermediate keys</a:t>
            </a:r>
          </a:p>
          <a:p>
            <a:pPr lvl="1"/>
            <a:r>
              <a:rPr lang="en-US" dirty="0" smtClean="0"/>
              <a:t>Control order in which reducers process keys</a:t>
            </a:r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Control which reducer processes which keys</a:t>
            </a:r>
          </a:p>
          <a:p>
            <a:r>
              <a:rPr lang="en-US" dirty="0" smtClean="0"/>
              <a:t>Preserving state in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smtClean="0"/>
              <a:t>Capture dependencies across multiple keys and values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81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State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143000" y="1676400"/>
            <a:ext cx="2057400" cy="3886200"/>
            <a:chOff x="1143000" y="1676400"/>
            <a:chExt cx="2057400" cy="3886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430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1828800"/>
              <a:ext cx="1228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Mapper object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371600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configure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71600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71600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close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76400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200400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7258" y="2161401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one object per task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19800" y="1676400"/>
            <a:ext cx="2057400" cy="3886200"/>
            <a:chOff x="6019800" y="1676400"/>
            <a:chExt cx="2057400" cy="38862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198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1828800"/>
              <a:ext cx="1295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Reducer object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6248400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configure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248400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248400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close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553200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486400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0800000">
            <a:off x="2971801" y="3705999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36539" y="35814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one call per input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key-value pair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41910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one call per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intermediate key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H="1">
            <a:off x="5638800" y="4341811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3"/>
          </p:cNvCxnSpPr>
          <p:nvPr/>
        </p:nvCxnSpPr>
        <p:spPr bwMode="auto">
          <a:xfrm rot="10800000">
            <a:off x="2971801" y="3124200"/>
            <a:ext cx="76200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3800" y="2999601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API initialization hook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>
            <a:endCxn id="22" idx="1"/>
          </p:cNvCxnSpPr>
          <p:nvPr/>
        </p:nvCxnSpPr>
        <p:spPr bwMode="auto">
          <a:xfrm flipV="1">
            <a:off x="5486401" y="3124200"/>
            <a:ext cx="7619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>
            <a:off x="2971802" y="4953000"/>
            <a:ext cx="91439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6200" y="4828401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API cleanup hook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334000" y="4953000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1" idx="1"/>
            <a:endCxn id="15" idx="1"/>
          </p:cNvCxnSpPr>
          <p:nvPr/>
        </p:nvCxnSpPr>
        <p:spPr bwMode="auto">
          <a:xfrm rot="10800000" flipH="1">
            <a:off x="1371600" y="2514600"/>
            <a:ext cx="304800" cy="1524000"/>
          </a:xfrm>
          <a:prstGeom prst="curvedConnector3">
            <a:avLst>
              <a:gd name="adj1" fmla="val -43235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3" idx="3"/>
            <a:endCxn id="25" idx="3"/>
          </p:cNvCxnSpPr>
          <p:nvPr/>
        </p:nvCxnSpPr>
        <p:spPr bwMode="auto">
          <a:xfrm flipH="1" flipV="1">
            <a:off x="7543800" y="2514600"/>
            <a:ext cx="304800" cy="1524000"/>
          </a:xfrm>
          <a:prstGeom prst="curvedConnector3">
            <a:avLst>
              <a:gd name="adj1" fmla="val -3970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026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4" grpId="0"/>
      <p:bldP spid="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Local Aggregation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scaling characteristics:</a:t>
            </a:r>
          </a:p>
          <a:p>
            <a:pPr lvl="1"/>
            <a:r>
              <a:rPr lang="en-US" dirty="0" smtClean="0"/>
              <a:t>Twice the data, twice the running time</a:t>
            </a:r>
          </a:p>
          <a:p>
            <a:pPr lvl="1"/>
            <a:r>
              <a:rPr lang="en-US" dirty="0" smtClean="0"/>
              <a:t>Twice the resources, half the running time</a:t>
            </a:r>
          </a:p>
          <a:p>
            <a:r>
              <a:rPr lang="en-US" dirty="0" smtClean="0"/>
              <a:t>Why can’t we achieve this?</a:t>
            </a:r>
          </a:p>
          <a:p>
            <a:pPr lvl="1"/>
            <a:r>
              <a:rPr lang="en-US" dirty="0" smtClean="0"/>
              <a:t>Synchronization requires communication</a:t>
            </a:r>
          </a:p>
          <a:p>
            <a:pPr lvl="1"/>
            <a:r>
              <a:rPr lang="en-US" dirty="0" smtClean="0"/>
              <a:t>Communication kills performance</a:t>
            </a:r>
          </a:p>
          <a:p>
            <a:r>
              <a:rPr lang="en-US" dirty="0" smtClean="0"/>
              <a:t>Thus… avoid communication!</a:t>
            </a:r>
          </a:p>
          <a:p>
            <a:pPr lvl="1"/>
            <a:r>
              <a:rPr lang="en-US" dirty="0" smtClean="0"/>
              <a:t>Reduce intermediate data via local aggregation</a:t>
            </a:r>
          </a:p>
          <a:p>
            <a:pPr lvl="1"/>
            <a:r>
              <a:rPr lang="en-US" dirty="0" smtClean="0"/>
              <a:t>Combiners can help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796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data?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processes 20 PB a day (2008)</a:t>
            </a:r>
          </a:p>
          <a:p>
            <a:r>
              <a:rPr lang="en-US" dirty="0" smtClean="0"/>
              <a:t>Wayback Machine has 3 PB + 100 TB/month (3/2009)</a:t>
            </a:r>
          </a:p>
          <a:p>
            <a:r>
              <a:rPr lang="en-US" dirty="0" smtClean="0"/>
              <a:t>Facebook has 2.5 PB of user data + 15 TB/day (4/2009) </a:t>
            </a:r>
          </a:p>
          <a:p>
            <a:r>
              <a:rPr lang="en-US" dirty="0" smtClean="0"/>
              <a:t>eBay has 6.5 PB of user data + 50 TB/day (5/2009)</a:t>
            </a:r>
          </a:p>
          <a:p>
            <a:r>
              <a:rPr lang="en-US" dirty="0" smtClean="0"/>
              <a:t>CERN’s LHC will generate 15 PB a year (??)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5" descr="bill_gates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24350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4"/>
          <p:cNvSpPr>
            <a:spLocks noChangeArrowheads="1"/>
          </p:cNvSpPr>
          <p:nvPr/>
        </p:nvSpPr>
        <p:spPr bwMode="auto">
          <a:xfrm>
            <a:off x="4038600" y="4095750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other </a:t>
            </a:r>
            <a:r>
              <a:rPr lang="en-US" b="0" dirty="0" err="1" smtClean="0">
                <a:solidFill>
                  <a:schemeClr val="bg1"/>
                </a:solidFill>
              </a:rPr>
              <a:t>mappers</a:t>
            </a:r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other reducers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48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/>
                </a:solidFill>
              </a:rPr>
              <a:t>circular buffer </a:t>
            </a:r>
            <a:br>
              <a:rPr lang="en-US" sz="1200" b="0" dirty="0" smtClean="0">
                <a:solidFill>
                  <a:schemeClr val="bg1"/>
                </a:solidFill>
              </a:rPr>
            </a:br>
            <a:r>
              <a:rPr lang="en-US" sz="1200" b="0" dirty="0" smtClean="0">
                <a:solidFill>
                  <a:schemeClr val="bg1"/>
                </a:solidFill>
              </a:rPr>
              <a:t>(in memory)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19200" y="5029200"/>
            <a:ext cx="115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/>
                </a:solidFill>
              </a:rPr>
              <a:t>spills (on disk)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827" y="1976735"/>
            <a:ext cx="113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/>
                </a:solidFill>
              </a:rPr>
              <a:t>merged spills </a:t>
            </a:r>
            <a:br>
              <a:rPr lang="en-US" sz="1200" b="0" dirty="0" smtClean="0">
                <a:solidFill>
                  <a:schemeClr val="bg1"/>
                </a:solidFill>
              </a:rPr>
            </a:br>
            <a:r>
              <a:rPr lang="en-US" sz="1200" b="0" dirty="0" smtClean="0">
                <a:solidFill>
                  <a:schemeClr val="bg1"/>
                </a:solidFill>
              </a:rPr>
              <a:t>(on disk)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32882" y="160020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/>
                </a:solidFill>
              </a:rPr>
              <a:t>intermediate files </a:t>
            </a:r>
            <a:br>
              <a:rPr lang="en-US" sz="1200" b="0" dirty="0" smtClean="0">
                <a:solidFill>
                  <a:schemeClr val="bg1"/>
                </a:solidFill>
              </a:rPr>
            </a:br>
            <a:r>
              <a:rPr lang="en-US" sz="1200" b="0" dirty="0" smtClean="0">
                <a:solidFill>
                  <a:schemeClr val="bg1"/>
                </a:solidFill>
              </a:rPr>
              <a:t>(on disk)</a:t>
            </a:r>
            <a:endParaRPr lang="en-US" sz="1200" b="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066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Combiner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066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Combiner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7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Baseline</a:t>
            </a:r>
            <a:endParaRPr lang="en-US" dirty="0"/>
          </a:p>
        </p:txBody>
      </p:sp>
      <p:pic>
        <p:nvPicPr>
          <p:cNvPr id="5" name="Picture 4" descr="w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4876800" cy="28384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5020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What’s the impact of combiners?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32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1</a:t>
            </a:r>
            <a:endParaRPr lang="en-US" dirty="0"/>
          </a:p>
        </p:txBody>
      </p:sp>
      <p:pic>
        <p:nvPicPr>
          <p:cNvPr id="6" name="Picture 5" descr="w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72450" cy="19812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304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326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2</a:t>
            </a:r>
            <a:endParaRPr lang="en-US" dirty="0"/>
          </a:p>
        </p:txBody>
      </p:sp>
      <p:pic>
        <p:nvPicPr>
          <p:cNvPr id="4" name="Picture 3" descr="w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62925" cy="25050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304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20273313">
            <a:off x="4045079" y="2603869"/>
            <a:ext cx="3446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Key: preserve state across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input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key-value pairs!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4334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 for Local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“In-mapper combining”</a:t>
            </a:r>
          </a:p>
          <a:p>
            <a:pPr lvl="1"/>
            <a:r>
              <a:rPr lang="en-US" dirty="0" smtClean="0"/>
              <a:t>Fold the functionality of the combiner into the mapper by preserving state across multiple map calls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Why is this faster than actual combiners?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Explicit memory management required</a:t>
            </a:r>
          </a:p>
          <a:p>
            <a:pPr lvl="1"/>
            <a:r>
              <a:rPr lang="en-US" dirty="0" smtClean="0"/>
              <a:t>Potential for order-dependent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36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Combiners and reducers share same method signature</a:t>
            </a:r>
          </a:p>
          <a:p>
            <a:pPr lvl="1"/>
            <a:r>
              <a:rPr lang="en-US" dirty="0" smtClean="0"/>
              <a:t>Sometimes, reducers can serve as combiners</a:t>
            </a:r>
          </a:p>
          <a:p>
            <a:pPr lvl="1"/>
            <a:r>
              <a:rPr lang="en-US" dirty="0" smtClean="0"/>
              <a:t>Often, not…</a:t>
            </a:r>
          </a:p>
          <a:p>
            <a:r>
              <a:rPr lang="en-US" dirty="0" smtClean="0"/>
              <a:t>Remember: combiner are optional optimizations</a:t>
            </a:r>
          </a:p>
          <a:p>
            <a:pPr lvl="1"/>
            <a:r>
              <a:rPr lang="en-US" dirty="0" smtClean="0"/>
              <a:t>Should not affect algorithm correctness</a:t>
            </a:r>
          </a:p>
          <a:p>
            <a:pPr lvl="1"/>
            <a:r>
              <a:rPr lang="en-US" dirty="0" smtClean="0"/>
              <a:t>May be run 0, 1, or multiple times</a:t>
            </a:r>
          </a:p>
          <a:p>
            <a:r>
              <a:rPr lang="en-US" dirty="0" smtClean="0"/>
              <a:t>Example: find mean of all integers associated with the same key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28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Design: Running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</a:p>
          <a:p>
            <a:pPr lvl="1"/>
            <a:r>
              <a:rPr lang="en-US" dirty="0" smtClean="0"/>
              <a:t>M = N </a:t>
            </a:r>
            <a:r>
              <a:rPr lang="en-US" dirty="0" err="1" smtClean="0"/>
              <a:t>x</a:t>
            </a:r>
            <a:r>
              <a:rPr lang="en-US" dirty="0" smtClean="0"/>
              <a:t> N matrix (N = vocabulary size)</a:t>
            </a:r>
          </a:p>
          <a:p>
            <a:pPr lvl="1"/>
            <a:r>
              <a:rPr lang="en-US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 smtClean="0"/>
              <a:t>: number of times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smtClean="0"/>
              <a:t> co-occur in some context </a:t>
            </a:r>
            <a:br>
              <a:rPr lang="en-US" dirty="0" smtClean="0"/>
            </a:br>
            <a:r>
              <a:rPr lang="en-US" dirty="0" smtClean="0"/>
              <a:t>(for concreteness, let’s say context = sentence)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Distributional profiles as a way of measuring semantic distance</a:t>
            </a:r>
          </a:p>
          <a:p>
            <a:pPr lvl="1"/>
            <a:r>
              <a:rPr lang="en-US" dirty="0" smtClean="0"/>
              <a:t>Semantic distance useful for many language processing tasks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58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MapReduce: Large Counting Problems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  <a:br>
              <a:rPr lang="en-US" dirty="0" smtClean="0"/>
            </a:br>
            <a:r>
              <a:rPr lang="en-US" dirty="0" smtClean="0"/>
              <a:t>= specific instance of a large counting problem</a:t>
            </a:r>
          </a:p>
          <a:p>
            <a:pPr lvl="1"/>
            <a:r>
              <a:rPr lang="en-US" dirty="0" smtClean="0"/>
              <a:t>A large event space (number of terms)</a:t>
            </a:r>
          </a:p>
          <a:p>
            <a:pPr lvl="1"/>
            <a:r>
              <a:rPr lang="en-US" dirty="0" smtClean="0"/>
              <a:t>A large number of observations (the collection itself)</a:t>
            </a:r>
          </a:p>
          <a:p>
            <a:pPr lvl="1"/>
            <a:r>
              <a:rPr lang="en-US" dirty="0" smtClean="0"/>
              <a:t>Goal: keep track of interesting statistics about the events</a:t>
            </a:r>
          </a:p>
          <a:p>
            <a:r>
              <a:rPr lang="en-US" dirty="0" smtClean="0"/>
              <a:t>Basic approach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generate partial counts</a:t>
            </a:r>
          </a:p>
          <a:p>
            <a:pPr lvl="1"/>
            <a:r>
              <a:rPr lang="en-US" dirty="0" smtClean="0"/>
              <a:t>Reducers aggregate partial 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715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aggregate partial counts efficiently?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078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Try: “Pairs”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mapper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all pairs, emit (a, b) → count</a:t>
            </a:r>
          </a:p>
          <a:p>
            <a:r>
              <a:rPr lang="en-US" dirty="0" smtClean="0"/>
              <a:t>Reducers sum up counts associated with these pairs</a:t>
            </a:r>
          </a:p>
          <a:p>
            <a:r>
              <a:rPr lang="en-US" dirty="0" smtClean="0"/>
              <a:t>Use combiners!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5268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Pairs: Pseudo-Code</a:t>
            </a:r>
            <a:endParaRPr lang="en-US" dirty="0"/>
          </a:p>
        </p:txBody>
      </p:sp>
      <p:pic>
        <p:nvPicPr>
          <p:cNvPr id="4" name="Content Placeholder 3" descr="matrix-pai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" y="2071687"/>
            <a:ext cx="8220075" cy="30956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76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h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err="1" smtClean="0">
                <a:solidFill>
                  <a:schemeClr val="bg1"/>
                </a:solidFill>
              </a:rPr>
              <a:t>Maximilien</a:t>
            </a:r>
            <a:r>
              <a:rPr lang="en-US" sz="1000" b="0" dirty="0" smtClean="0">
                <a:solidFill>
                  <a:schemeClr val="bg1"/>
                </a:solidFill>
              </a:rPr>
              <a:t> Brice, © CERN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“Pairs”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Easy to implement, easy to understand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Lots of pairs to sort and shuffle around (upper bound?)</a:t>
            </a:r>
          </a:p>
          <a:p>
            <a:pPr lvl="1"/>
            <a:r>
              <a:rPr lang="en-US" dirty="0" smtClean="0"/>
              <a:t>Not many opportunities for combiners to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35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Try: “Stripes”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group together pairs into an associative array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mapper</a:t>
            </a:r>
            <a:r>
              <a:rPr lang="en-US" dirty="0" smtClean="0"/>
              <a:t>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each term, emit a → { b: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b</a:t>
            </a:r>
            <a:r>
              <a:rPr lang="en-US" dirty="0" smtClean="0"/>
              <a:t>, c: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c</a:t>
            </a:r>
            <a:r>
              <a:rPr lang="en-US" dirty="0" smtClean="0"/>
              <a:t>, d: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d</a:t>
            </a:r>
            <a:r>
              <a:rPr lang="en-US" dirty="0" smtClean="0"/>
              <a:t> … }</a:t>
            </a:r>
          </a:p>
          <a:p>
            <a:r>
              <a:rPr lang="en-US" dirty="0" smtClean="0"/>
              <a:t>Reducers perform element-wise sum of associative arrays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58888" y="1570038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86200" y="2103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05000" y="49530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        d: 5, e: 3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1, c: 2, d: 2,         f: 2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2, c: 2, d: 7, e: 3, f: 2 }</a:t>
            </a:r>
          </a:p>
        </p:txBody>
      </p: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1524000" y="5562600"/>
            <a:ext cx="38100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1447800" y="52578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0634739">
            <a:off x="3960661" y="5340670"/>
            <a:ext cx="5097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Key: cleverly-constructed data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brings together partial results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2207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Stripes: Pseudo-Code</a:t>
            </a:r>
            <a:endParaRPr lang="en-US" dirty="0"/>
          </a:p>
        </p:txBody>
      </p:sp>
      <p:pic>
        <p:nvPicPr>
          <p:cNvPr id="4" name="Content Placeholder 3" descr="matrix-stri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2" y="1738312"/>
            <a:ext cx="8181975" cy="3762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215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“Stripes”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Far less sorting and shuffling of key-value pairs</a:t>
            </a:r>
          </a:p>
          <a:p>
            <a:pPr lvl="1"/>
            <a:r>
              <a:rPr lang="en-US" dirty="0" smtClean="0"/>
              <a:t>Can make better use of combiners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More difficult to implement</a:t>
            </a:r>
          </a:p>
          <a:p>
            <a:pPr lvl="1"/>
            <a:r>
              <a:rPr lang="en-US" dirty="0" smtClean="0"/>
              <a:t>Underlying object more heavyweight</a:t>
            </a:r>
          </a:p>
          <a:p>
            <a:pPr lvl="1"/>
            <a:r>
              <a:rPr lang="en-US" dirty="0" smtClean="0"/>
              <a:t>Fundamental limitation in terms of size of event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12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Cluster size:</a:t>
            </a:r>
            <a:r>
              <a:rPr lang="en-US" sz="1000" b="0" dirty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 dirty="0">
                <a:solidFill>
                  <a:schemeClr val="bg2"/>
                </a:solidFill>
              </a:rPr>
              <a:t>Data Source:</a:t>
            </a:r>
            <a:r>
              <a:rPr lang="en-US" sz="1000" b="0" dirty="0">
                <a:solidFill>
                  <a:schemeClr val="bg2"/>
                </a:solidFill>
              </a:rPr>
              <a:t> Associated Press </a:t>
            </a:r>
            <a:r>
              <a:rPr lang="en-US" sz="1000" b="0" dirty="0" err="1">
                <a:solidFill>
                  <a:schemeClr val="bg2"/>
                </a:solidFill>
              </a:rPr>
              <a:t>Worldstream</a:t>
            </a:r>
            <a:r>
              <a:rPr lang="en-US" sz="1000" b="0" dirty="0">
                <a:solidFill>
                  <a:schemeClr val="bg2"/>
                </a:solidFill>
              </a:rPr>
              <a:t> (APW) of the English </a:t>
            </a:r>
            <a:r>
              <a:rPr lang="en-US" sz="1000" b="0" dirty="0" err="1">
                <a:solidFill>
                  <a:schemeClr val="bg2"/>
                </a:solidFill>
              </a:rPr>
              <a:t>Gigaword</a:t>
            </a:r>
            <a:r>
              <a:rPr lang="en-US" sz="1000" b="0" dirty="0">
                <a:solidFill>
                  <a:schemeClr val="bg2"/>
                </a:solidFill>
              </a:rPr>
              <a:t> Corpus (v3), which contains 2.27 million documents (1.8 GB compressed, 5.7 GB uncompressed)</a:t>
            </a:r>
          </a:p>
        </p:txBody>
      </p:sp>
    </p:spTree>
    <p:extLst>
      <p:ext uri="{BB962C8B-B14F-4D97-AF65-F5344CB8AC3E}">
        <p14:creationId xmlns:p14="http://schemas.microsoft.com/office/powerpoint/2010/main" val="230285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-e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2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Frequencies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estimate relative frequencies from counts?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want to do this?</a:t>
            </a:r>
          </a:p>
          <a:p>
            <a:r>
              <a:rPr lang="en-US" dirty="0" smtClean="0"/>
              <a:t>How do we do this with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9088" y="1905000"/>
          <a:ext cx="474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552400" imgH="533160" progId="Equation.3">
                  <p:embed/>
                </p:oleObj>
              </mc:Choice>
              <mc:Fallback>
                <p:oleObj name="Equation" r:id="rId3" imgW="2552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905000"/>
                        <a:ext cx="47402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92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“Stripes”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One pass to compute (a, *)</a:t>
            </a:r>
          </a:p>
          <a:p>
            <a:pPr lvl="1"/>
            <a:r>
              <a:rPr lang="en-US" dirty="0" smtClean="0"/>
              <a:t>Another pass to directly compute f(B|A)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62000" y="1371600"/>
            <a:ext cx="401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9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“Pairs”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to work:</a:t>
            </a:r>
          </a:p>
          <a:p>
            <a:pPr lvl="1"/>
            <a:r>
              <a:rPr lang="en-US" dirty="0" smtClean="0"/>
              <a:t>Must emit extra (a, *) for every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Must make sure all </a:t>
            </a:r>
            <a:r>
              <a:rPr lang="en-US" dirty="0" err="1" smtClean="0"/>
              <a:t>a’s</a:t>
            </a:r>
            <a:r>
              <a:rPr lang="en-US" dirty="0" smtClean="0"/>
              <a:t> get sent to same reducer (use </a:t>
            </a:r>
            <a:r>
              <a:rPr lang="en-US" dirty="0" err="1" smtClean="0"/>
              <a:t>partitioner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make sure (a, *) comes first (define sort order)</a:t>
            </a:r>
          </a:p>
          <a:p>
            <a:pPr lvl="1"/>
            <a:r>
              <a:rPr lang="en-US" dirty="0" smtClean="0"/>
              <a:t>Must hold state in reducer across different key-value pairs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1720850"/>
            <a:ext cx="162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429000" y="2133600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143000" y="1295400"/>
            <a:ext cx="14906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48225" y="1720850"/>
            <a:ext cx="2055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743200" y="1338263"/>
            <a:ext cx="3709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Reducer holds this value 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795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and Tradeoffs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key-value pairs</a:t>
            </a:r>
          </a:p>
          <a:p>
            <a:pPr lvl="1"/>
            <a:r>
              <a:rPr lang="en-US" dirty="0" smtClean="0"/>
              <a:t>Object creation overhead</a:t>
            </a:r>
          </a:p>
          <a:p>
            <a:pPr lvl="1"/>
            <a:r>
              <a:rPr lang="en-US" dirty="0" smtClean="0"/>
              <a:t>Time for sorting and shuffling pairs across the network</a:t>
            </a:r>
          </a:p>
          <a:p>
            <a:r>
              <a:rPr lang="en-US" dirty="0" smtClean="0"/>
              <a:t>Size of each key-value pair</a:t>
            </a:r>
          </a:p>
          <a:p>
            <a:pPr lvl="1"/>
            <a:r>
              <a:rPr lang="en-US" dirty="0" smtClean="0"/>
              <a:t>De/serialization overhead</a:t>
            </a:r>
          </a:p>
          <a:p>
            <a:r>
              <a:rPr lang="en-US" dirty="0" smtClean="0"/>
              <a:t>Local aggregation</a:t>
            </a:r>
          </a:p>
          <a:p>
            <a:pPr lvl="1"/>
            <a:r>
              <a:rPr lang="en-US" dirty="0" smtClean="0"/>
              <a:t>Opportunities to perform local aggregation varies</a:t>
            </a:r>
          </a:p>
          <a:p>
            <a:pPr lvl="1"/>
            <a:r>
              <a:rPr lang="en-US" dirty="0" smtClean="0"/>
              <a:t>Combiners make a big difference</a:t>
            </a:r>
          </a:p>
          <a:p>
            <a:pPr lvl="1"/>
            <a:r>
              <a:rPr lang="en-US" dirty="0" smtClean="0"/>
              <a:t>Combiners vs. in-mapper combining</a:t>
            </a:r>
          </a:p>
          <a:p>
            <a:pPr lvl="1"/>
            <a:r>
              <a:rPr lang="en-US" dirty="0" smtClean="0"/>
              <a:t>RAM vs. disk vs. network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79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64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err="1" smtClean="0">
                <a:solidFill>
                  <a:schemeClr val="bg1"/>
                </a:solidFill>
              </a:rPr>
              <a:t>Maximilien</a:t>
            </a:r>
            <a:r>
              <a:rPr lang="en-US" sz="1000" b="0" dirty="0" smtClean="0">
                <a:solidFill>
                  <a:schemeClr val="bg1"/>
                </a:solidFill>
              </a:rPr>
              <a:t> Brice, © CERN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small datasets, won’t scale… why?</a:t>
            </a:r>
          </a:p>
          <a:p>
            <a:pPr lvl="1"/>
            <a:r>
              <a:rPr lang="en-US" dirty="0" smtClean="0"/>
              <a:t>Memory management issues (buffering and object creation)</a:t>
            </a:r>
          </a:p>
          <a:p>
            <a:pPr lvl="1"/>
            <a:r>
              <a:rPr lang="en-US" dirty="0" smtClean="0"/>
              <a:t>Too much intermediate data</a:t>
            </a:r>
          </a:p>
          <a:p>
            <a:pPr lvl="1"/>
            <a:r>
              <a:rPr lang="en-US" dirty="0" smtClean="0"/>
              <a:t>Mangled input records</a:t>
            </a:r>
          </a:p>
          <a:p>
            <a:r>
              <a:rPr lang="en-US" dirty="0" smtClean="0"/>
              <a:t>Real-world data is messy!</a:t>
            </a:r>
          </a:p>
          <a:p>
            <a:pPr lvl="1"/>
            <a:r>
              <a:rPr lang="en-US" dirty="0" smtClean="0"/>
              <a:t>Word count: how many unique words in Wikipedia?</a:t>
            </a:r>
          </a:p>
          <a:p>
            <a:pPr lvl="1"/>
            <a:r>
              <a:rPr lang="en-US" dirty="0" smtClean="0"/>
              <a:t>There’s no such thing as “consistent data”</a:t>
            </a:r>
          </a:p>
          <a:p>
            <a:pPr lvl="1"/>
            <a:r>
              <a:rPr lang="en-US" dirty="0" smtClean="0"/>
              <a:t>Watch out for corner cases</a:t>
            </a:r>
          </a:p>
          <a:p>
            <a:pPr lvl="1"/>
            <a:r>
              <a:rPr lang="en-US" dirty="0" smtClean="0"/>
              <a:t>Isolate unexpected behavior, bring local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80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0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like more data!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506538"/>
            <a:ext cx="5181600" cy="5199062"/>
            <a:chOff x="864" y="1257"/>
            <a:chExt cx="3264" cy="327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25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05000"/>
            <a:ext cx="8705850" cy="4953000"/>
            <a:chOff x="0" y="1508"/>
            <a:chExt cx="5484" cy="3120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08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7620000" y="4800600"/>
            <a:ext cx="1143000" cy="914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83820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s/knowledge/data/g;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111" y="5867400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get here if we’re not Google?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34312</TotalTime>
  <Words>3658</Words>
  <Application>Microsoft Office PowerPoint</Application>
  <PresentationFormat>全屏显示(4:3)</PresentationFormat>
  <Paragraphs>920</Paragraphs>
  <Slides>81</Slides>
  <Notes>11</Notes>
  <HiddenSlides>10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87" baseType="lpstr">
      <vt:lpstr>Arial</vt:lpstr>
      <vt:lpstr>Arial Black</vt:lpstr>
      <vt:lpstr>Symbol</vt:lpstr>
      <vt:lpstr>Wingdings</vt:lpstr>
      <vt:lpstr>Default Design</vt:lpstr>
      <vt:lpstr>Equation</vt:lpstr>
      <vt:lpstr>PowerPoint 演示文稿</vt:lpstr>
      <vt:lpstr>What is this course about?</vt:lpstr>
      <vt:lpstr>What is MapReduce?</vt:lpstr>
      <vt:lpstr>Why large data?</vt:lpstr>
      <vt:lpstr>PowerPoint 演示文稿</vt:lpstr>
      <vt:lpstr>How much data?</vt:lpstr>
      <vt:lpstr>PowerPoint 演示文稿</vt:lpstr>
      <vt:lpstr>PowerPoint 演示文稿</vt:lpstr>
      <vt:lpstr>No data like more data!</vt:lpstr>
      <vt:lpstr>What to do with more data?</vt:lpstr>
      <vt:lpstr>Course Administrivia</vt:lpstr>
      <vt:lpstr>Course Pre-requisites</vt:lpstr>
      <vt:lpstr>This course is not for you…</vt:lpstr>
      <vt:lpstr>Course components</vt:lpstr>
      <vt:lpstr>Cloud Resources</vt:lpstr>
      <vt:lpstr>Hadoop Zen</vt:lpstr>
      <vt:lpstr>How do we scale up?</vt:lpstr>
      <vt:lpstr>PowerPoint 演示文稿</vt:lpstr>
      <vt:lpstr>Divide and Conquer</vt:lpstr>
      <vt:lpstr>Parallelization Challenges</vt:lpstr>
      <vt:lpstr>Common Theme?</vt:lpstr>
      <vt:lpstr>PowerPoint 演示文稿</vt:lpstr>
      <vt:lpstr>Managing Multiple Workers</vt:lpstr>
      <vt:lpstr>Current Tools</vt:lpstr>
      <vt:lpstr>Where the rubber meets the road</vt:lpstr>
      <vt:lpstr>PowerPoint 演示文稿</vt:lpstr>
      <vt:lpstr>What’s the point?</vt:lpstr>
      <vt:lpstr>“Big Ideas”</vt:lpstr>
      <vt:lpstr>MapReduce</vt:lpstr>
      <vt:lpstr>Typical Large-Data Problem</vt:lpstr>
      <vt:lpstr>Roots in Functional Programming</vt:lpstr>
      <vt:lpstr>MapReduce</vt:lpstr>
      <vt:lpstr>MapReduce “Runtime”</vt:lpstr>
      <vt:lpstr>PowerPoint 演示文稿</vt:lpstr>
      <vt:lpstr>MapReduce</vt:lpstr>
      <vt:lpstr>PowerPoint 演示文稿</vt:lpstr>
      <vt:lpstr>Two more details…</vt:lpstr>
      <vt:lpstr>“Hello World”: Word Count</vt:lpstr>
      <vt:lpstr>MapReduce can refer to…</vt:lpstr>
      <vt:lpstr>MapReduce Implementations</vt:lpstr>
      <vt:lpstr>PowerPoint 演示文稿</vt:lpstr>
      <vt:lpstr>How do we get data to the workers?</vt:lpstr>
      <vt:lpstr>Distributed File System</vt:lpstr>
      <vt:lpstr>GFS: Assumptions</vt:lpstr>
      <vt:lpstr>GFS: Design Decisions</vt:lpstr>
      <vt:lpstr>From GFS to HDFS</vt:lpstr>
      <vt:lpstr>HDFS Architecture</vt:lpstr>
      <vt:lpstr>Namenode Responsibilities</vt:lpstr>
      <vt:lpstr>Putting everything together…</vt:lpstr>
      <vt:lpstr>Recap</vt:lpstr>
      <vt:lpstr>Questions?</vt:lpstr>
      <vt:lpstr>PowerPoint 演示文稿</vt:lpstr>
      <vt:lpstr>MapReduce Algorithm Design</vt:lpstr>
      <vt:lpstr>MapReduce: Recap</vt:lpstr>
      <vt:lpstr>PowerPoint 演示文稿</vt:lpstr>
      <vt:lpstr>“Everything Else”</vt:lpstr>
      <vt:lpstr>Tools for Synchronization</vt:lpstr>
      <vt:lpstr>Preserving State</vt:lpstr>
      <vt:lpstr>Importance of Local Aggregation</vt:lpstr>
      <vt:lpstr>Shuffle and Sort</vt:lpstr>
      <vt:lpstr>Word Count: Baseline</vt:lpstr>
      <vt:lpstr>Word Count: Version 1</vt:lpstr>
      <vt:lpstr>Word Count: Version 2</vt:lpstr>
      <vt:lpstr>Design Pattern for Local Aggregation</vt:lpstr>
      <vt:lpstr>Combiner Design</vt:lpstr>
      <vt:lpstr>Algorithm Design: Running Example</vt:lpstr>
      <vt:lpstr>MapReduce: Large Counting Problems</vt:lpstr>
      <vt:lpstr>First Try: “Pairs”</vt:lpstr>
      <vt:lpstr>Pairs: Pseudo-Code</vt:lpstr>
      <vt:lpstr>“Pairs” Analysis</vt:lpstr>
      <vt:lpstr>Another Try: “Stripes”</vt:lpstr>
      <vt:lpstr>Stripes: Pseudo-Code</vt:lpstr>
      <vt:lpstr>“Stripes” Analysis</vt:lpstr>
      <vt:lpstr>PowerPoint 演示文稿</vt:lpstr>
      <vt:lpstr>PowerPoint 演示文稿</vt:lpstr>
      <vt:lpstr>Relative Frequencies</vt:lpstr>
      <vt:lpstr>f(B|A): “Stripes” </vt:lpstr>
      <vt:lpstr>f(B|A): “Pairs” </vt:lpstr>
      <vt:lpstr>Issues and Tradeoffs</vt:lpstr>
      <vt:lpstr>Debugging at Scale</vt:lpstr>
      <vt:lpstr>Questions?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Qi Zhang</cp:lastModifiedBy>
  <cp:revision>6688</cp:revision>
  <dcterms:created xsi:type="dcterms:W3CDTF">2009-04-21T05:05:25Z</dcterms:created>
  <dcterms:modified xsi:type="dcterms:W3CDTF">2013-09-24T13:28:26Z</dcterms:modified>
</cp:coreProperties>
</file>