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82"/>
  </p:notesMasterIdLst>
  <p:sldIdLst>
    <p:sldId id="256" r:id="rId2"/>
    <p:sldId id="268" r:id="rId3"/>
    <p:sldId id="269" r:id="rId4"/>
    <p:sldId id="270" r:id="rId5"/>
    <p:sldId id="271" r:id="rId6"/>
    <p:sldId id="272" r:id="rId7"/>
    <p:sldId id="273" r:id="rId8"/>
    <p:sldId id="274" r:id="rId9"/>
    <p:sldId id="293" r:id="rId10"/>
    <p:sldId id="275" r:id="rId11"/>
    <p:sldId id="289" r:id="rId12"/>
    <p:sldId id="290" r:id="rId13"/>
    <p:sldId id="291" r:id="rId14"/>
    <p:sldId id="292" r:id="rId15"/>
    <p:sldId id="294" r:id="rId16"/>
    <p:sldId id="295" r:id="rId17"/>
    <p:sldId id="296" r:id="rId18"/>
    <p:sldId id="276" r:id="rId19"/>
    <p:sldId id="277" r:id="rId20"/>
    <p:sldId id="297" r:id="rId21"/>
    <p:sldId id="298" r:id="rId22"/>
    <p:sldId id="299" r:id="rId23"/>
    <p:sldId id="278" r:id="rId24"/>
    <p:sldId id="279" r:id="rId25"/>
    <p:sldId id="300" r:id="rId26"/>
    <p:sldId id="301" r:id="rId27"/>
    <p:sldId id="303" r:id="rId28"/>
    <p:sldId id="304" r:id="rId29"/>
    <p:sldId id="305" r:id="rId30"/>
    <p:sldId id="306" r:id="rId31"/>
    <p:sldId id="308" r:id="rId32"/>
    <p:sldId id="309" r:id="rId33"/>
    <p:sldId id="310" r:id="rId34"/>
    <p:sldId id="311" r:id="rId35"/>
    <p:sldId id="347" r:id="rId36"/>
    <p:sldId id="280" r:id="rId37"/>
    <p:sldId id="281" r:id="rId38"/>
    <p:sldId id="282" r:id="rId39"/>
    <p:sldId id="283" r:id="rId40"/>
    <p:sldId id="284" r:id="rId41"/>
    <p:sldId id="285" r:id="rId42"/>
    <p:sldId id="286" r:id="rId43"/>
    <p:sldId id="312" r:id="rId44"/>
    <p:sldId id="313" r:id="rId45"/>
    <p:sldId id="314" r:id="rId46"/>
    <p:sldId id="315" r:id="rId47"/>
    <p:sldId id="316" r:id="rId48"/>
    <p:sldId id="287" r:id="rId49"/>
    <p:sldId id="288" r:id="rId50"/>
    <p:sldId id="317" r:id="rId51"/>
    <p:sldId id="318" r:id="rId52"/>
    <p:sldId id="319" r:id="rId53"/>
    <p:sldId id="320" r:id="rId54"/>
    <p:sldId id="321" r:id="rId55"/>
    <p:sldId id="322" r:id="rId56"/>
    <p:sldId id="325" r:id="rId57"/>
    <p:sldId id="326" r:id="rId58"/>
    <p:sldId id="327" r:id="rId59"/>
    <p:sldId id="323" r:id="rId60"/>
    <p:sldId id="328" r:id="rId61"/>
    <p:sldId id="329" r:id="rId62"/>
    <p:sldId id="330" r:id="rId63"/>
    <p:sldId id="331" r:id="rId64"/>
    <p:sldId id="324" r:id="rId65"/>
    <p:sldId id="332" r:id="rId66"/>
    <p:sldId id="333" r:id="rId67"/>
    <p:sldId id="334" r:id="rId68"/>
    <p:sldId id="335" r:id="rId69"/>
    <p:sldId id="336" r:id="rId70"/>
    <p:sldId id="337" r:id="rId71"/>
    <p:sldId id="338" r:id="rId72"/>
    <p:sldId id="339" r:id="rId73"/>
    <p:sldId id="340" r:id="rId74"/>
    <p:sldId id="341" r:id="rId75"/>
    <p:sldId id="342" r:id="rId76"/>
    <p:sldId id="343" r:id="rId77"/>
    <p:sldId id="344" r:id="rId78"/>
    <p:sldId id="345" r:id="rId79"/>
    <p:sldId id="346" r:id="rId80"/>
    <p:sldId id="267" r:id="rId8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65" autoAdjust="0"/>
  </p:normalViewPr>
  <p:slideViewPr>
    <p:cSldViewPr snapToGrid="0">
      <p:cViewPr varScale="1">
        <p:scale>
          <a:sx n="117" d="100"/>
          <a:sy n="117" d="100"/>
        </p:scale>
        <p:origin x="1434"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D2EDC9-6DC8-4363-AB92-E34488B43B70}" type="datetimeFigureOut">
              <a:rPr lang="zh-CN" altLang="en-US" smtClean="0"/>
              <a:t>2013/12/6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B0A50-43BD-4585-9B50-5ABDEF67FE79}" type="slidenum">
              <a:rPr lang="zh-CN" altLang="en-US" smtClean="0"/>
              <a:t>‹#›</a:t>
            </a:fld>
            <a:endParaRPr lang="zh-CN" altLang="en-US"/>
          </a:p>
        </p:txBody>
      </p:sp>
    </p:spTree>
    <p:extLst>
      <p:ext uri="{BB962C8B-B14F-4D97-AF65-F5344CB8AC3E}">
        <p14:creationId xmlns:p14="http://schemas.microsoft.com/office/powerpoint/2010/main" val="77945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4B0A50-43BD-4585-9B50-5ABDEF67FE79}" type="slidenum">
              <a:rPr lang="zh-CN" altLang="en-US" smtClean="0"/>
              <a:t>4</a:t>
            </a:fld>
            <a:endParaRPr lang="zh-CN" altLang="en-US"/>
          </a:p>
        </p:txBody>
      </p:sp>
    </p:spTree>
    <p:extLst>
      <p:ext uri="{BB962C8B-B14F-4D97-AF65-F5344CB8AC3E}">
        <p14:creationId xmlns:p14="http://schemas.microsoft.com/office/powerpoint/2010/main" val="64663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4B0A50-43BD-4585-9B50-5ABDEF67FE79}" type="slidenum">
              <a:rPr lang="zh-CN" altLang="en-US" smtClean="0"/>
              <a:t>7</a:t>
            </a:fld>
            <a:endParaRPr lang="zh-CN" altLang="en-US"/>
          </a:p>
        </p:txBody>
      </p:sp>
    </p:spTree>
    <p:extLst>
      <p:ext uri="{BB962C8B-B14F-4D97-AF65-F5344CB8AC3E}">
        <p14:creationId xmlns:p14="http://schemas.microsoft.com/office/powerpoint/2010/main" val="2511544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ACID</a:t>
            </a:r>
            <a:r>
              <a:rPr lang="zh-CN" altLang="en-US" dirty="0" smtClean="0"/>
              <a:t>特性</a:t>
            </a:r>
            <a:endParaRPr lang="en-US" altLang="zh-CN" dirty="0" smtClean="0"/>
          </a:p>
          <a:p>
            <a:r>
              <a:rPr lang="en-US" altLang="zh-CN" dirty="0" smtClean="0"/>
              <a:t>Atomicity </a:t>
            </a:r>
            <a:r>
              <a:rPr lang="zh-CN" altLang="en-US" dirty="0" smtClean="0"/>
              <a:t>原子性</a:t>
            </a:r>
            <a:endParaRPr lang="en-US" altLang="zh-CN" dirty="0" smtClean="0"/>
          </a:p>
          <a:p>
            <a:r>
              <a:rPr lang="en-US" altLang="zh-CN" dirty="0" smtClean="0"/>
              <a:t>Consistency </a:t>
            </a:r>
            <a:r>
              <a:rPr lang="zh-CN" altLang="en-US" dirty="0" smtClean="0"/>
              <a:t>一致性</a:t>
            </a:r>
            <a:endParaRPr lang="en-US" altLang="zh-CN" dirty="0" smtClean="0"/>
          </a:p>
          <a:p>
            <a:r>
              <a:rPr lang="en-US" altLang="zh-CN" dirty="0" smtClean="0"/>
              <a:t>Isolation </a:t>
            </a:r>
            <a:r>
              <a:rPr lang="zh-CN" altLang="en-US" dirty="0" smtClean="0"/>
              <a:t>隔离性</a:t>
            </a:r>
            <a:endParaRPr lang="en-US" altLang="zh-CN" dirty="0" smtClean="0"/>
          </a:p>
          <a:p>
            <a:r>
              <a:rPr lang="en-US" altLang="zh-CN" dirty="0" smtClean="0"/>
              <a:t>Durability </a:t>
            </a:r>
            <a:r>
              <a:rPr lang="zh-CN" altLang="en-US" dirty="0" smtClean="0"/>
              <a:t>持久性</a:t>
            </a:r>
            <a:endParaRPr lang="zh-CN" altLang="en-US" dirty="0"/>
          </a:p>
        </p:txBody>
      </p:sp>
      <p:sp>
        <p:nvSpPr>
          <p:cNvPr id="4" name="灯片编号占位符 3"/>
          <p:cNvSpPr>
            <a:spLocks noGrp="1"/>
          </p:cNvSpPr>
          <p:nvPr>
            <p:ph type="sldNum" sz="quarter" idx="10"/>
          </p:nvPr>
        </p:nvSpPr>
        <p:spPr/>
        <p:txBody>
          <a:bodyPr/>
          <a:lstStyle/>
          <a:p>
            <a:fld id="{6B4B0A50-43BD-4585-9B50-5ABDEF67FE79}" type="slidenum">
              <a:rPr lang="zh-CN" altLang="en-US" smtClean="0"/>
              <a:t>8</a:t>
            </a:fld>
            <a:endParaRPr lang="zh-CN" altLang="en-US"/>
          </a:p>
        </p:txBody>
      </p:sp>
    </p:spTree>
    <p:extLst>
      <p:ext uri="{BB962C8B-B14F-4D97-AF65-F5344CB8AC3E}">
        <p14:creationId xmlns:p14="http://schemas.microsoft.com/office/powerpoint/2010/main" val="2705160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Email </a:t>
            </a:r>
            <a:r>
              <a:rPr lang="zh-CN" altLang="en-US" dirty="0" smtClean="0"/>
              <a:t>的例子</a:t>
            </a:r>
            <a:endParaRPr lang="zh-CN" altLang="en-US" dirty="0"/>
          </a:p>
        </p:txBody>
      </p:sp>
      <p:sp>
        <p:nvSpPr>
          <p:cNvPr id="4" name="灯片编号占位符 3"/>
          <p:cNvSpPr>
            <a:spLocks noGrp="1"/>
          </p:cNvSpPr>
          <p:nvPr>
            <p:ph type="sldNum" sz="quarter" idx="10"/>
          </p:nvPr>
        </p:nvSpPr>
        <p:spPr/>
        <p:txBody>
          <a:bodyPr/>
          <a:lstStyle/>
          <a:p>
            <a:fld id="{6B4B0A50-43BD-4585-9B50-5ABDEF67FE79}" type="slidenum">
              <a:rPr lang="zh-CN" altLang="en-US" smtClean="0"/>
              <a:t>29</a:t>
            </a:fld>
            <a:endParaRPr lang="zh-CN" altLang="en-US"/>
          </a:p>
        </p:txBody>
      </p:sp>
    </p:spTree>
    <p:extLst>
      <p:ext uri="{BB962C8B-B14F-4D97-AF65-F5344CB8AC3E}">
        <p14:creationId xmlns:p14="http://schemas.microsoft.com/office/powerpoint/2010/main" val="2723645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粒度的例子</a:t>
            </a:r>
            <a:endParaRPr lang="zh-CN" altLang="en-US" dirty="0"/>
          </a:p>
        </p:txBody>
      </p:sp>
      <p:sp>
        <p:nvSpPr>
          <p:cNvPr id="4" name="灯片编号占位符 3"/>
          <p:cNvSpPr>
            <a:spLocks noGrp="1"/>
          </p:cNvSpPr>
          <p:nvPr>
            <p:ph type="sldNum" sz="quarter" idx="10"/>
          </p:nvPr>
        </p:nvSpPr>
        <p:spPr/>
        <p:txBody>
          <a:bodyPr/>
          <a:lstStyle/>
          <a:p>
            <a:fld id="{6B4B0A50-43BD-4585-9B50-5ABDEF67FE79}" type="slidenum">
              <a:rPr lang="zh-CN" altLang="en-US" smtClean="0"/>
              <a:t>32</a:t>
            </a:fld>
            <a:endParaRPr lang="zh-CN" altLang="en-US"/>
          </a:p>
        </p:txBody>
      </p:sp>
    </p:spTree>
    <p:extLst>
      <p:ext uri="{BB962C8B-B14F-4D97-AF65-F5344CB8AC3E}">
        <p14:creationId xmlns:p14="http://schemas.microsoft.com/office/powerpoint/2010/main" val="551201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银行例子</a:t>
            </a:r>
            <a:endParaRPr lang="zh-CN" altLang="en-US" dirty="0"/>
          </a:p>
        </p:txBody>
      </p:sp>
      <p:sp>
        <p:nvSpPr>
          <p:cNvPr id="4" name="灯片编号占位符 3"/>
          <p:cNvSpPr>
            <a:spLocks noGrp="1"/>
          </p:cNvSpPr>
          <p:nvPr>
            <p:ph type="sldNum" sz="quarter" idx="10"/>
          </p:nvPr>
        </p:nvSpPr>
        <p:spPr/>
        <p:txBody>
          <a:bodyPr/>
          <a:lstStyle/>
          <a:p>
            <a:fld id="{6B4B0A50-43BD-4585-9B50-5ABDEF67FE79}" type="slidenum">
              <a:rPr lang="zh-CN" altLang="en-US" smtClean="0"/>
              <a:t>52</a:t>
            </a:fld>
            <a:endParaRPr lang="zh-CN" altLang="en-US"/>
          </a:p>
        </p:txBody>
      </p:sp>
    </p:spTree>
    <p:extLst>
      <p:ext uri="{BB962C8B-B14F-4D97-AF65-F5344CB8AC3E}">
        <p14:creationId xmlns:p14="http://schemas.microsoft.com/office/powerpoint/2010/main" val="16217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E370C8A0-5B10-4530-80CD-A0971263B013}" type="datetime1">
              <a:rPr lang="zh-CN" altLang="en-US" smtClean="0"/>
              <a:t>2013/12/6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084D9-55F2-4E00-B75E-E42CB7218B8E}" type="slidenum">
              <a:rPr lang="zh-CN" altLang="en-US" smtClean="0"/>
              <a:t>‹#›</a:t>
            </a:fld>
            <a:endParaRPr lang="zh-CN"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1729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09017C3-7901-450A-BBB4-1C03655E5155}" type="datetime1">
              <a:rPr lang="zh-CN" altLang="en-US" smtClean="0"/>
              <a:t>2013/12/6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084D9-55F2-4E00-B75E-E42CB7218B8E}" type="slidenum">
              <a:rPr lang="zh-CN" altLang="en-US" smtClean="0"/>
              <a:t>‹#›</a:t>
            </a:fld>
            <a:endParaRPr lang="zh-CN" altLang="en-US"/>
          </a:p>
        </p:txBody>
      </p:sp>
    </p:spTree>
    <p:extLst>
      <p:ext uri="{BB962C8B-B14F-4D97-AF65-F5344CB8AC3E}">
        <p14:creationId xmlns:p14="http://schemas.microsoft.com/office/powerpoint/2010/main" val="33570284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B79328B-20E4-4689-9D3A-238E29333218}" type="datetime1">
              <a:rPr lang="zh-CN" altLang="en-US" smtClean="0"/>
              <a:t>2013/12/6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084D9-55F2-4E00-B75E-E42CB7218B8E}" type="slidenum">
              <a:rPr lang="zh-CN" altLang="en-US" smtClean="0"/>
              <a:t>‹#›</a:t>
            </a:fld>
            <a:endParaRPr lang="zh-CN" altLang="en-US"/>
          </a:p>
        </p:txBody>
      </p:sp>
    </p:spTree>
    <p:extLst>
      <p:ext uri="{BB962C8B-B14F-4D97-AF65-F5344CB8AC3E}">
        <p14:creationId xmlns:p14="http://schemas.microsoft.com/office/powerpoint/2010/main" val="28188715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Date Placeholder 3"/>
          <p:cNvSpPr>
            <a:spLocks noGrp="1"/>
          </p:cNvSpPr>
          <p:nvPr>
            <p:ph type="dt" sz="half" idx="10"/>
          </p:nvPr>
        </p:nvSpPr>
        <p:spPr/>
        <p:txBody>
          <a:bodyPr/>
          <a:lstStyle/>
          <a:p>
            <a:fld id="{3B2436E2-42E0-4A1C-BD62-262B6E850FF0}" type="datetime1">
              <a:rPr lang="zh-CN" altLang="en-US" smtClean="0"/>
              <a:t>2013/12/6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084D9-55F2-4E00-B75E-E42CB7218B8E}" type="slidenum">
              <a:rPr lang="zh-CN" altLang="en-US" smtClean="0"/>
              <a:t>‹#›</a:t>
            </a:fld>
            <a:endParaRPr lang="zh-CN" altLang="en-US"/>
          </a:p>
        </p:txBody>
      </p:sp>
    </p:spTree>
    <p:extLst>
      <p:ext uri="{BB962C8B-B14F-4D97-AF65-F5344CB8AC3E}">
        <p14:creationId xmlns:p14="http://schemas.microsoft.com/office/powerpoint/2010/main" val="17816375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ED1E02AE-C5DE-4216-9B49-F13073B94BCA}" type="datetime1">
              <a:rPr lang="zh-CN" altLang="en-US" smtClean="0"/>
              <a:t>2013/12/6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084D9-55F2-4E00-B75E-E42CB7218B8E}" type="slidenum">
              <a:rPr lang="zh-CN" altLang="en-US" smtClean="0"/>
              <a:t>‹#›</a:t>
            </a:fld>
            <a:endParaRPr lang="zh-CN"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8538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890263"/>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22960" y="1295401"/>
            <a:ext cx="3703320" cy="4573694"/>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Content Placeholder 3"/>
          <p:cNvSpPr>
            <a:spLocks noGrp="1"/>
          </p:cNvSpPr>
          <p:nvPr>
            <p:ph sz="half" idx="2"/>
          </p:nvPr>
        </p:nvSpPr>
        <p:spPr>
          <a:xfrm>
            <a:off x="4663440" y="1295401"/>
            <a:ext cx="3703320" cy="4573694"/>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5" name="Date Placeholder 4"/>
          <p:cNvSpPr>
            <a:spLocks noGrp="1"/>
          </p:cNvSpPr>
          <p:nvPr>
            <p:ph type="dt" sz="half" idx="10"/>
          </p:nvPr>
        </p:nvSpPr>
        <p:spPr/>
        <p:txBody>
          <a:bodyPr/>
          <a:lstStyle/>
          <a:p>
            <a:fld id="{62E15787-A5DC-4B9E-B6E5-588437F3D455}" type="datetime1">
              <a:rPr lang="zh-CN" altLang="en-US" smtClean="0"/>
              <a:t>2013/12/6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D4084D9-55F2-4E00-B75E-E42CB7218B8E}" type="slidenum">
              <a:rPr lang="zh-CN" altLang="en-US" smtClean="0"/>
              <a:t>‹#›</a:t>
            </a:fld>
            <a:endParaRPr lang="zh-CN" altLang="en-US"/>
          </a:p>
        </p:txBody>
      </p:sp>
    </p:spTree>
    <p:extLst>
      <p:ext uri="{BB962C8B-B14F-4D97-AF65-F5344CB8AC3E}">
        <p14:creationId xmlns:p14="http://schemas.microsoft.com/office/powerpoint/2010/main" val="7081589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07196"/>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60" y="1286934"/>
            <a:ext cx="3703320" cy="812800"/>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22960" y="2099734"/>
            <a:ext cx="3703320" cy="3769361"/>
          </a:xfrm>
        </p:spPr>
        <p:txBody>
          <a:bodyPr/>
          <a:lstStyle>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5" name="Text Placeholder 4"/>
          <p:cNvSpPr>
            <a:spLocks noGrp="1"/>
          </p:cNvSpPr>
          <p:nvPr>
            <p:ph type="body" sz="quarter" idx="3"/>
          </p:nvPr>
        </p:nvSpPr>
        <p:spPr>
          <a:xfrm>
            <a:off x="4663440" y="1286934"/>
            <a:ext cx="3703320" cy="812800"/>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63440" y="2099734"/>
            <a:ext cx="3703320" cy="3769360"/>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7" name="Date Placeholder 6"/>
          <p:cNvSpPr>
            <a:spLocks noGrp="1"/>
          </p:cNvSpPr>
          <p:nvPr>
            <p:ph type="dt" sz="half" idx="10"/>
          </p:nvPr>
        </p:nvSpPr>
        <p:spPr/>
        <p:txBody>
          <a:bodyPr/>
          <a:lstStyle/>
          <a:p>
            <a:fld id="{CC42DC47-B46E-43D8-8FCD-8DC2950B0EA7}" type="datetime1">
              <a:rPr lang="zh-CN" altLang="en-US" smtClean="0"/>
              <a:t>2013/12/6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D4084D9-55F2-4E00-B75E-E42CB7218B8E}" type="slidenum">
              <a:rPr lang="zh-CN" altLang="en-US" smtClean="0"/>
              <a:t>‹#›</a:t>
            </a:fld>
            <a:endParaRPr lang="zh-CN" altLang="en-US"/>
          </a:p>
        </p:txBody>
      </p:sp>
    </p:spTree>
    <p:extLst>
      <p:ext uri="{BB962C8B-B14F-4D97-AF65-F5344CB8AC3E}">
        <p14:creationId xmlns:p14="http://schemas.microsoft.com/office/powerpoint/2010/main" val="40141659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A1931B3-D28E-4006-9E59-98921A957D8D}" type="datetime1">
              <a:rPr lang="zh-CN" altLang="en-US" smtClean="0"/>
              <a:t>2013/12/6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D4084D9-55F2-4E00-B75E-E42CB7218B8E}" type="slidenum">
              <a:rPr lang="zh-CN" altLang="en-US" smtClean="0"/>
              <a:t>‹#›</a:t>
            </a:fld>
            <a:endParaRPr lang="zh-CN" altLang="en-US"/>
          </a:p>
        </p:txBody>
      </p:sp>
    </p:spTree>
    <p:extLst>
      <p:ext uri="{BB962C8B-B14F-4D97-AF65-F5344CB8AC3E}">
        <p14:creationId xmlns:p14="http://schemas.microsoft.com/office/powerpoint/2010/main" val="337714775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09F6199-8034-416F-84AB-8C5C14285694}" type="datetime1">
              <a:rPr lang="zh-CN" altLang="en-US" smtClean="0"/>
              <a:t>2013/12/6</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4D4084D9-55F2-4E00-B75E-E42CB7218B8E}" type="slidenum">
              <a:rPr lang="zh-CN" altLang="en-US" smtClean="0"/>
              <a:t>‹#›</a:t>
            </a:fld>
            <a:endParaRPr lang="zh-CN" altLang="en-US"/>
          </a:p>
        </p:txBody>
      </p:sp>
    </p:spTree>
    <p:extLst>
      <p:ext uri="{BB962C8B-B14F-4D97-AF65-F5344CB8AC3E}">
        <p14:creationId xmlns:p14="http://schemas.microsoft.com/office/powerpoint/2010/main" val="162790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4379E3C-F3A5-4ED4-94E2-F835A42B2356}" type="datetime1">
              <a:rPr lang="zh-CN" altLang="en-US" smtClean="0"/>
              <a:t>2013/12/6</a:t>
            </a:fld>
            <a:endParaRPr lang="zh-CN"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D4084D9-55F2-4E00-B75E-E42CB7218B8E}" type="slidenum">
              <a:rPr lang="zh-CN" altLang="en-US" smtClean="0"/>
              <a:t>‹#›</a:t>
            </a:fld>
            <a:endParaRPr lang="zh-CN" altLang="en-US"/>
          </a:p>
        </p:txBody>
      </p:sp>
    </p:spTree>
    <p:extLst>
      <p:ext uri="{BB962C8B-B14F-4D97-AF65-F5344CB8AC3E}">
        <p14:creationId xmlns:p14="http://schemas.microsoft.com/office/powerpoint/2010/main" val="24876905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3271B6D7-FA84-4EE0-BB23-7D548E643778}" type="datetime1">
              <a:rPr lang="zh-CN" altLang="en-US" smtClean="0"/>
              <a:t>2013/12/6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D4084D9-55F2-4E00-B75E-E42CB7218B8E}" type="slidenum">
              <a:rPr lang="zh-CN" altLang="en-US" smtClean="0"/>
              <a:t>‹#›</a:t>
            </a:fld>
            <a:endParaRPr lang="zh-CN" altLang="en-US"/>
          </a:p>
        </p:txBody>
      </p:sp>
    </p:spTree>
    <p:extLst>
      <p:ext uri="{BB962C8B-B14F-4D97-AF65-F5344CB8AC3E}">
        <p14:creationId xmlns:p14="http://schemas.microsoft.com/office/powerpoint/2010/main" val="39226811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907196"/>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59" y="1296331"/>
            <a:ext cx="7543801" cy="4572763"/>
          </a:xfrm>
          <a:prstGeom prst="rect">
            <a:avLst/>
          </a:prstGeom>
        </p:spPr>
        <p:txBody>
          <a:bodyPr vert="horz" lIns="0" tIns="45720" rIns="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70C949C-2797-4AE0-B470-7099E775DA8F}" type="datetime1">
              <a:rPr lang="zh-CN" altLang="en-US" smtClean="0"/>
              <a:t>2013/12/6</a:t>
            </a:fld>
            <a:endParaRPr lang="zh-CN"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D4084D9-55F2-4E00-B75E-E42CB7218B8E}" type="slidenum">
              <a:rPr lang="zh-CN" altLang="en-US" smtClean="0"/>
              <a:t>‹#›</a:t>
            </a:fld>
            <a:endParaRPr lang="zh-CN" altLang="en-US"/>
          </a:p>
        </p:txBody>
      </p:sp>
      <p:cxnSp>
        <p:nvCxnSpPr>
          <p:cNvPr id="10" name="Straight Connector 9"/>
          <p:cNvCxnSpPr/>
          <p:nvPr/>
        </p:nvCxnSpPr>
        <p:spPr>
          <a:xfrm>
            <a:off x="822959" y="1229846"/>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3200634"/>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822960" y="758953"/>
            <a:ext cx="7543800" cy="3387534"/>
          </a:xfrm>
        </p:spPr>
        <p:txBody>
          <a:bodyPr>
            <a:normAutofit fontScale="90000"/>
          </a:bodyPr>
          <a:lstStyle/>
          <a:p>
            <a:pPr algn="ctr">
              <a:lnSpc>
                <a:spcPct val="120000"/>
              </a:lnSpc>
              <a:spcBef>
                <a:spcPts val="1200"/>
              </a:spcBef>
              <a:spcAft>
                <a:spcPts val="200"/>
              </a:spcAft>
              <a:buClr>
                <a:schemeClr val="accent1"/>
              </a:buClr>
              <a:buSzPct val="100000"/>
            </a:pPr>
            <a:r>
              <a:rPr lang="zh-CN" altLang="en-US" sz="4800" dirty="0" smtClean="0"/>
              <a:t>分布式系统 </a:t>
            </a:r>
            <a:r>
              <a:rPr lang="en-US" altLang="zh-CN" sz="4800" dirty="0" smtClean="0"/>
              <a:t/>
            </a:r>
            <a:br>
              <a:rPr lang="en-US" altLang="zh-CN" sz="4800" dirty="0" smtClean="0"/>
            </a:br>
            <a:r>
              <a:rPr lang="en-US" altLang="zh-CN" sz="3600" dirty="0" smtClean="0"/>
              <a:t>Distributed Systems</a:t>
            </a:r>
            <a:br>
              <a:rPr lang="en-US" altLang="zh-CN" sz="3600" dirty="0" smtClean="0"/>
            </a:br>
            <a:r>
              <a:rPr lang="en-US" altLang="zh-CN" sz="4400" dirty="0" smtClean="0"/>
              <a:t/>
            </a:r>
            <a:br>
              <a:rPr lang="en-US" altLang="zh-CN" sz="4400" dirty="0" smtClean="0"/>
            </a:br>
            <a:r>
              <a:rPr lang="zh-CN" altLang="en-US" sz="4000" cap="all" spc="200" dirty="0" smtClean="0">
                <a:solidFill>
                  <a:schemeClr val="tx2"/>
                </a:solidFill>
                <a:ea typeface="+mn-ea"/>
                <a:cs typeface="+mn-cs"/>
              </a:rPr>
              <a:t>第 </a:t>
            </a:r>
            <a:r>
              <a:rPr lang="en-US" altLang="zh-CN" sz="4000" cap="all" spc="200" dirty="0" smtClean="0">
                <a:solidFill>
                  <a:schemeClr val="tx2"/>
                </a:solidFill>
                <a:ea typeface="+mn-ea"/>
                <a:cs typeface="+mn-cs"/>
              </a:rPr>
              <a:t>13 </a:t>
            </a:r>
            <a:r>
              <a:rPr lang="zh-CN" altLang="en-US" sz="4000" cap="all" spc="200" dirty="0" smtClean="0">
                <a:solidFill>
                  <a:schemeClr val="tx2"/>
                </a:solidFill>
                <a:ea typeface="+mn-ea"/>
                <a:cs typeface="+mn-cs"/>
              </a:rPr>
              <a:t>讲 事务</a:t>
            </a:r>
            <a:r>
              <a:rPr lang="zh-CN" altLang="en-US" sz="4000" cap="all" spc="200" dirty="0">
                <a:solidFill>
                  <a:schemeClr val="tx2"/>
                </a:solidFill>
                <a:ea typeface="+mn-ea"/>
                <a:cs typeface="+mn-cs"/>
              </a:rPr>
              <a:t>和并发</a:t>
            </a:r>
            <a:r>
              <a:rPr lang="zh-CN" altLang="en-US" sz="4000" cap="all" spc="200" dirty="0" smtClean="0">
                <a:solidFill>
                  <a:schemeClr val="tx2"/>
                </a:solidFill>
                <a:ea typeface="+mn-ea"/>
                <a:cs typeface="+mn-cs"/>
              </a:rPr>
              <a:t>控制</a:t>
            </a:r>
            <a:br>
              <a:rPr lang="zh-CN" altLang="en-US" sz="4000" cap="all" spc="200" dirty="0" smtClean="0">
                <a:solidFill>
                  <a:schemeClr val="tx2"/>
                </a:solidFill>
                <a:ea typeface="+mn-ea"/>
                <a:cs typeface="+mn-cs"/>
              </a:rPr>
            </a:br>
            <a:r>
              <a:rPr lang="en-US" altLang="zh-CN" sz="2700" cap="all" spc="200" dirty="0" smtClean="0">
                <a:solidFill>
                  <a:schemeClr val="tx2"/>
                </a:solidFill>
                <a:ea typeface="+mn-ea"/>
                <a:cs typeface="Arial" panose="020B0604020202020204" pitchFamily="34" charset="0"/>
              </a:rPr>
              <a:t>Lecture 13</a:t>
            </a:r>
            <a:r>
              <a:rPr lang="en-US" altLang="zh-CN" sz="2700" cap="all" spc="200" dirty="0">
                <a:solidFill>
                  <a:schemeClr val="tx2"/>
                </a:solidFill>
                <a:ea typeface="+mn-ea"/>
                <a:cs typeface="Arial" panose="020B0604020202020204" pitchFamily="34" charset="0"/>
              </a:rPr>
              <a:t> TRANSACTIONS AND CONCURRENCY CONTROL</a:t>
            </a:r>
            <a:endParaRPr lang="zh-CN" altLang="en-US" sz="4000" cap="all" spc="200" dirty="0">
              <a:solidFill>
                <a:schemeClr val="tx2"/>
              </a:solidFill>
              <a:ea typeface="+mn-ea"/>
              <a:cs typeface="Arial" panose="020B0604020202020204" pitchFamily="34" charset="0"/>
            </a:endParaRPr>
          </a:p>
        </p:txBody>
      </p:sp>
      <p:sp>
        <p:nvSpPr>
          <p:cNvPr id="5" name="副标题 4"/>
          <p:cNvSpPr>
            <a:spLocks noGrp="1"/>
          </p:cNvSpPr>
          <p:nvPr>
            <p:ph type="subTitle" idx="1"/>
          </p:nvPr>
        </p:nvSpPr>
        <p:spPr/>
        <p:txBody>
          <a:bodyPr>
            <a:normAutofit lnSpcReduction="10000"/>
          </a:bodyPr>
          <a:lstStyle/>
          <a:p>
            <a:pPr algn="ctr"/>
            <a:r>
              <a:rPr lang="zh-CN" altLang="en-US" dirty="0" smtClean="0"/>
              <a:t>王晓阳、张 </a:t>
            </a:r>
            <a:r>
              <a:rPr lang="zh-CN" altLang="en-US" dirty="0"/>
              <a:t>奇</a:t>
            </a:r>
          </a:p>
          <a:p>
            <a:pPr algn="ctr"/>
            <a:r>
              <a:rPr lang="zh-CN" altLang="en-US" dirty="0"/>
              <a:t>复旦大学 计算机科学技术学院</a:t>
            </a:r>
          </a:p>
          <a:p>
            <a:pPr algn="ctr"/>
            <a:endParaRPr lang="zh-CN" altLang="en-US" dirty="0"/>
          </a:p>
        </p:txBody>
      </p:sp>
      <p:sp>
        <p:nvSpPr>
          <p:cNvPr id="2" name="灯片编号占位符 1"/>
          <p:cNvSpPr>
            <a:spLocks noGrp="1"/>
          </p:cNvSpPr>
          <p:nvPr>
            <p:ph type="sldNum" sz="quarter" idx="12"/>
          </p:nvPr>
        </p:nvSpPr>
        <p:spPr/>
        <p:txBody>
          <a:bodyPr/>
          <a:lstStyle/>
          <a:p>
            <a:fld id="{4D4084D9-55F2-4E00-B75E-E42CB7218B8E}" type="slidenum">
              <a:rPr lang="zh-CN" altLang="en-US" smtClean="0"/>
              <a:t>1</a:t>
            </a:fld>
            <a:endParaRPr lang="zh-CN" altLang="en-US"/>
          </a:p>
        </p:txBody>
      </p:sp>
    </p:spTree>
    <p:extLst>
      <p:ext uri="{BB962C8B-B14F-4D97-AF65-F5344CB8AC3E}">
        <p14:creationId xmlns:p14="http://schemas.microsoft.com/office/powerpoint/2010/main" val="2198745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400" b="1" dirty="0">
                <a:solidFill>
                  <a:schemeClr val="tx1"/>
                </a:solidFill>
                <a:latin typeface="Times New Roman" panose="02020603050405020304" pitchFamily="18" charset="0"/>
              </a:rPr>
              <a:t>使用一个事务</a:t>
            </a:r>
            <a:r>
              <a:rPr kumimoji="1" lang="en-US" altLang="zh-CN" sz="2400" b="1" dirty="0">
                <a:solidFill>
                  <a:schemeClr val="tx1"/>
                </a:solidFill>
                <a:latin typeface="Times New Roman" panose="02020603050405020304" pitchFamily="18" charset="0"/>
              </a:rPr>
              <a:t>(</a:t>
            </a:r>
            <a:r>
              <a:rPr kumimoji="1" lang="zh-CN" altLang="en-US" sz="2400" b="1" dirty="0">
                <a:solidFill>
                  <a:schemeClr val="tx1"/>
                </a:solidFill>
                <a:latin typeface="Times New Roman" panose="02020603050405020304" pitchFamily="18" charset="0"/>
              </a:rPr>
              <a:t>续</a:t>
            </a:r>
            <a:r>
              <a:rPr kumimoji="1" lang="en-US" altLang="zh-CN" sz="2400" b="1" dirty="0">
                <a:solidFill>
                  <a:schemeClr val="tx1"/>
                </a:solidFill>
                <a:latin typeface="Times New Roman" panose="02020603050405020304" pitchFamily="18" charset="0"/>
              </a:rPr>
              <a:t>)</a:t>
            </a:r>
          </a:p>
          <a:p>
            <a:pPr lvl="1"/>
            <a:r>
              <a:rPr lang="zh-CN" altLang="en-US" sz="2000" dirty="0"/>
              <a:t>事务的完成通常需要一个客户程序、若干可恢复对象和一个协调者之间的合作</a:t>
            </a:r>
            <a:endParaRPr lang="en-US" altLang="zh-CN" sz="2000" dirty="0"/>
          </a:p>
          <a:p>
            <a:pPr lvl="1"/>
            <a:r>
              <a:rPr lang="zh-CN" altLang="en-US" sz="2000" dirty="0" smtClean="0">
                <a:solidFill>
                  <a:schemeClr val="tx1"/>
                </a:solidFill>
                <a:latin typeface="Times New Roman" panose="02020603050405020304" pitchFamily="18" charset="0"/>
              </a:rPr>
              <a:t>事务</a:t>
            </a:r>
            <a:r>
              <a:rPr lang="zh-CN" altLang="en-US" sz="2000" dirty="0">
                <a:solidFill>
                  <a:schemeClr val="tx1"/>
                </a:solidFill>
                <a:latin typeface="Times New Roman" panose="02020603050405020304" pitchFamily="18" charset="0"/>
              </a:rPr>
              <a:t>执行结果</a:t>
            </a:r>
          </a:p>
          <a:p>
            <a:pPr lvl="1">
              <a:buFont typeface="Wingdings" panose="05000000000000000000" pitchFamily="2" charset="2"/>
              <a:buNone/>
            </a:pPr>
            <a:r>
              <a:rPr lang="zh-CN" altLang="en-US" dirty="0">
                <a:solidFill>
                  <a:schemeClr val="tx1"/>
                </a:solidFill>
                <a:latin typeface="Times New Roman" panose="02020603050405020304" pitchFamily="18" charset="0"/>
              </a:rPr>
              <a:t>　</a:t>
            </a:r>
            <a:r>
              <a:rPr lang="en-US" altLang="zh-CN"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完全成功</a:t>
            </a:r>
          </a:p>
          <a:p>
            <a:pPr lvl="1">
              <a:buFont typeface="Wingdings" panose="05000000000000000000" pitchFamily="2" charset="2"/>
              <a:buNone/>
            </a:pPr>
            <a:r>
              <a:rPr lang="zh-CN" altLang="en-US" dirty="0">
                <a:solidFill>
                  <a:schemeClr val="tx1"/>
                </a:solidFill>
                <a:latin typeface="Times New Roman" panose="02020603050405020304" pitchFamily="18" charset="0"/>
              </a:rPr>
              <a:t>　</a:t>
            </a:r>
            <a:r>
              <a:rPr lang="en-US" altLang="zh-CN"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放弃事务</a:t>
            </a:r>
          </a:p>
          <a:p>
            <a:pPr lvl="4">
              <a:buFont typeface="Wingdings" panose="05000000000000000000" pitchFamily="2" charset="2"/>
              <a:buChar char="Ø"/>
            </a:pPr>
            <a:r>
              <a:rPr lang="zh-CN" altLang="en-US" dirty="0">
                <a:solidFill>
                  <a:schemeClr val="tx1"/>
                </a:solidFill>
                <a:latin typeface="Times New Roman" panose="02020603050405020304" pitchFamily="18" charset="0"/>
              </a:rPr>
              <a:t>客户放弃事务</a:t>
            </a:r>
          </a:p>
          <a:p>
            <a:pPr lvl="4">
              <a:buFont typeface="Wingdings" panose="05000000000000000000" pitchFamily="2" charset="2"/>
              <a:buChar char="Ø"/>
            </a:pPr>
            <a:r>
              <a:rPr lang="zh-CN" altLang="en-US" dirty="0">
                <a:solidFill>
                  <a:schemeClr val="tx1"/>
                </a:solidFill>
                <a:latin typeface="Times New Roman" panose="02020603050405020304" pitchFamily="18" charset="0"/>
              </a:rPr>
              <a:t>服务器放弃事务</a:t>
            </a:r>
          </a:p>
          <a:p>
            <a:pPr lvl="1"/>
            <a:r>
              <a:rPr lang="zh-CN" altLang="en-US" sz="2000" dirty="0">
                <a:solidFill>
                  <a:schemeClr val="tx1"/>
                </a:solidFill>
                <a:latin typeface="Times New Roman" panose="02020603050405020304" pitchFamily="18" charset="0"/>
              </a:rPr>
              <a:t>事务执行历史示例 </a:t>
            </a:r>
          </a:p>
          <a:p>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10</a:t>
            </a:fld>
            <a:endParaRPr lang="zh-CN" altLang="en-US"/>
          </a:p>
        </p:txBody>
      </p:sp>
    </p:spTree>
    <p:extLst>
      <p:ext uri="{BB962C8B-B14F-4D97-AF65-F5344CB8AC3E}">
        <p14:creationId xmlns:p14="http://schemas.microsoft.com/office/powerpoint/2010/main" val="1648078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11</a:t>
            </a:fld>
            <a:endParaRPr lang="zh-CN" altLang="en-US"/>
          </a:p>
        </p:txBody>
      </p:sp>
      <p:grpSp>
        <p:nvGrpSpPr>
          <p:cNvPr id="5" name="Group 4"/>
          <p:cNvGrpSpPr>
            <a:grpSpLocks/>
          </p:cNvGrpSpPr>
          <p:nvPr/>
        </p:nvGrpSpPr>
        <p:grpSpPr bwMode="auto">
          <a:xfrm>
            <a:off x="133984" y="1545518"/>
            <a:ext cx="8921750" cy="4800600"/>
            <a:chOff x="341" y="1331"/>
            <a:chExt cx="5620" cy="1529"/>
          </a:xfrm>
        </p:grpSpPr>
        <p:sp>
          <p:nvSpPr>
            <p:cNvPr id="6" name="Rectangle 5"/>
            <p:cNvSpPr>
              <a:spLocks noChangeArrowheads="1"/>
            </p:cNvSpPr>
            <p:nvPr/>
          </p:nvSpPr>
          <p:spPr bwMode="auto">
            <a:xfrm>
              <a:off x="697" y="1359"/>
              <a:ext cx="64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成功执行</a:t>
              </a:r>
              <a:endParaRPr lang="zh-CN" altLang="en-GB" sz="2000" b="0">
                <a:latin typeface="Times" panose="02020603050405020304" pitchFamily="18" charset="0"/>
              </a:endParaRPr>
            </a:p>
          </p:txBody>
        </p:sp>
        <p:sp>
          <p:nvSpPr>
            <p:cNvPr id="7" name="Rectangle 6"/>
            <p:cNvSpPr>
              <a:spLocks noChangeArrowheads="1"/>
            </p:cNvSpPr>
            <p:nvPr/>
          </p:nvSpPr>
          <p:spPr bwMode="auto">
            <a:xfrm>
              <a:off x="1879" y="1359"/>
              <a:ext cx="80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被客户放弃</a:t>
              </a:r>
              <a:endParaRPr lang="zh-CN" altLang="en-GB" sz="2000" b="0">
                <a:latin typeface="Times" panose="02020603050405020304" pitchFamily="18" charset="0"/>
              </a:endParaRPr>
            </a:p>
          </p:txBody>
        </p:sp>
        <p:sp>
          <p:nvSpPr>
            <p:cNvPr id="8" name="Rectangle 7"/>
            <p:cNvSpPr>
              <a:spLocks noChangeArrowheads="1"/>
            </p:cNvSpPr>
            <p:nvPr/>
          </p:nvSpPr>
          <p:spPr bwMode="auto">
            <a:xfrm>
              <a:off x="3952" y="1359"/>
              <a:ext cx="96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被服务器放弃</a:t>
              </a:r>
              <a:endParaRPr lang="zh-CN" altLang="en-GB" sz="2000" b="0">
                <a:latin typeface="Times" panose="02020603050405020304" pitchFamily="18" charset="0"/>
              </a:endParaRPr>
            </a:p>
          </p:txBody>
        </p:sp>
        <p:sp>
          <p:nvSpPr>
            <p:cNvPr id="9" name="Rectangle 8"/>
            <p:cNvSpPr>
              <a:spLocks noChangeArrowheads="1"/>
            </p:cNvSpPr>
            <p:nvPr/>
          </p:nvSpPr>
          <p:spPr bwMode="auto">
            <a:xfrm>
              <a:off x="5047" y="1359"/>
              <a:ext cx="4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i="1">
                  <a:solidFill>
                    <a:srgbClr val="000000"/>
                  </a:solidFill>
                  <a:latin typeface="New York" charset="0"/>
                </a:rPr>
                <a:t> </a:t>
              </a:r>
              <a:endParaRPr lang="zh-CN" altLang="en-GB" sz="2000" b="0">
                <a:latin typeface="Times" panose="02020603050405020304" pitchFamily="18" charset="0"/>
              </a:endParaRPr>
            </a:p>
          </p:txBody>
        </p:sp>
        <p:sp>
          <p:nvSpPr>
            <p:cNvPr id="10" name="Rectangle 9"/>
            <p:cNvSpPr>
              <a:spLocks noChangeArrowheads="1"/>
            </p:cNvSpPr>
            <p:nvPr/>
          </p:nvSpPr>
          <p:spPr bwMode="auto">
            <a:xfrm>
              <a:off x="5086" y="1359"/>
              <a:ext cx="4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 </a:t>
              </a:r>
              <a:endParaRPr lang="zh-CN" altLang="en-GB" sz="2000" b="0">
                <a:latin typeface="Times" panose="02020603050405020304" pitchFamily="18" charset="0"/>
              </a:endParaRPr>
            </a:p>
          </p:txBody>
        </p:sp>
        <p:sp>
          <p:nvSpPr>
            <p:cNvPr id="11" name="Rectangle 10"/>
            <p:cNvSpPr>
              <a:spLocks noChangeArrowheads="1"/>
            </p:cNvSpPr>
            <p:nvPr/>
          </p:nvSpPr>
          <p:spPr bwMode="auto">
            <a:xfrm>
              <a:off x="397" y="1562"/>
              <a:ext cx="119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New York" charset="0"/>
                </a:rPr>
                <a:t>openTransaction</a:t>
              </a:r>
              <a:endParaRPr lang="en-GB" altLang="zh-CN" sz="2000" b="0">
                <a:latin typeface="Times" panose="02020603050405020304" pitchFamily="18" charset="0"/>
              </a:endParaRPr>
            </a:p>
          </p:txBody>
        </p:sp>
        <p:sp>
          <p:nvSpPr>
            <p:cNvPr id="12" name="Rectangle 11"/>
            <p:cNvSpPr>
              <a:spLocks noChangeArrowheads="1"/>
            </p:cNvSpPr>
            <p:nvPr/>
          </p:nvSpPr>
          <p:spPr bwMode="auto">
            <a:xfrm>
              <a:off x="1792" y="1562"/>
              <a:ext cx="119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New York" charset="0"/>
                </a:rPr>
                <a:t>openTransaction</a:t>
              </a:r>
              <a:endParaRPr lang="en-GB" altLang="zh-CN" sz="2000" b="0">
                <a:latin typeface="Times" panose="02020603050405020304" pitchFamily="18" charset="0"/>
              </a:endParaRPr>
            </a:p>
          </p:txBody>
        </p:sp>
        <p:sp>
          <p:nvSpPr>
            <p:cNvPr id="13" name="Rectangle 12"/>
            <p:cNvSpPr>
              <a:spLocks noChangeArrowheads="1"/>
            </p:cNvSpPr>
            <p:nvPr/>
          </p:nvSpPr>
          <p:spPr bwMode="auto">
            <a:xfrm>
              <a:off x="4582" y="1562"/>
              <a:ext cx="119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New York" charset="0"/>
                </a:rPr>
                <a:t>openTransaction</a:t>
              </a:r>
              <a:endParaRPr lang="en-GB" altLang="zh-CN" sz="2000" b="0">
                <a:latin typeface="Times" panose="02020603050405020304" pitchFamily="18" charset="0"/>
              </a:endParaRPr>
            </a:p>
          </p:txBody>
        </p:sp>
        <p:sp>
          <p:nvSpPr>
            <p:cNvPr id="14" name="Rectangle 13"/>
            <p:cNvSpPr>
              <a:spLocks noChangeArrowheads="1"/>
            </p:cNvSpPr>
            <p:nvPr/>
          </p:nvSpPr>
          <p:spPr bwMode="auto">
            <a:xfrm>
              <a:off x="397" y="1707"/>
              <a:ext cx="3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dirty="0">
                  <a:latin typeface="Times" panose="02020603050405020304" pitchFamily="18" charset="0"/>
                </a:rPr>
                <a:t>操作</a:t>
              </a:r>
            </a:p>
          </p:txBody>
        </p:sp>
        <p:sp>
          <p:nvSpPr>
            <p:cNvPr id="15" name="Rectangle 14"/>
            <p:cNvSpPr>
              <a:spLocks noChangeArrowheads="1"/>
            </p:cNvSpPr>
            <p:nvPr/>
          </p:nvSpPr>
          <p:spPr bwMode="auto">
            <a:xfrm>
              <a:off x="1792" y="1707"/>
              <a:ext cx="3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latin typeface="Times" panose="02020603050405020304" pitchFamily="18" charset="0"/>
                </a:rPr>
                <a:t>操作</a:t>
              </a:r>
            </a:p>
          </p:txBody>
        </p:sp>
        <p:sp>
          <p:nvSpPr>
            <p:cNvPr id="16" name="Rectangle 15"/>
            <p:cNvSpPr>
              <a:spLocks noChangeArrowheads="1"/>
            </p:cNvSpPr>
            <p:nvPr/>
          </p:nvSpPr>
          <p:spPr bwMode="auto">
            <a:xfrm>
              <a:off x="4582" y="1707"/>
              <a:ext cx="3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操作</a:t>
              </a:r>
              <a:endParaRPr lang="zh-CN" altLang="en-GB" sz="2000" b="0">
                <a:latin typeface="Times" panose="02020603050405020304" pitchFamily="18" charset="0"/>
              </a:endParaRPr>
            </a:p>
          </p:txBody>
        </p:sp>
        <p:sp>
          <p:nvSpPr>
            <p:cNvPr id="17" name="Rectangle 16"/>
            <p:cNvSpPr>
              <a:spLocks noChangeArrowheads="1"/>
            </p:cNvSpPr>
            <p:nvPr/>
          </p:nvSpPr>
          <p:spPr bwMode="auto">
            <a:xfrm>
              <a:off x="5173" y="1707"/>
              <a:ext cx="4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i="1">
                  <a:solidFill>
                    <a:srgbClr val="000000"/>
                  </a:solidFill>
                  <a:latin typeface="New York" charset="0"/>
                </a:rPr>
                <a:t> </a:t>
              </a:r>
              <a:endParaRPr lang="zh-CN" altLang="en-GB" sz="2000" b="0">
                <a:latin typeface="Times" panose="02020603050405020304" pitchFamily="18" charset="0"/>
              </a:endParaRPr>
            </a:p>
          </p:txBody>
        </p:sp>
        <p:sp>
          <p:nvSpPr>
            <p:cNvPr id="18" name="Rectangle 17"/>
            <p:cNvSpPr>
              <a:spLocks noChangeArrowheads="1"/>
            </p:cNvSpPr>
            <p:nvPr/>
          </p:nvSpPr>
          <p:spPr bwMode="auto">
            <a:xfrm>
              <a:off x="5212" y="1707"/>
              <a:ext cx="4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 </a:t>
              </a:r>
              <a:endParaRPr lang="zh-CN" altLang="en-GB" sz="2000" b="0">
                <a:latin typeface="Times" panose="02020603050405020304" pitchFamily="18" charset="0"/>
              </a:endParaRPr>
            </a:p>
          </p:txBody>
        </p:sp>
        <p:sp>
          <p:nvSpPr>
            <p:cNvPr id="19" name="Rectangle 18"/>
            <p:cNvSpPr>
              <a:spLocks noChangeArrowheads="1"/>
            </p:cNvSpPr>
            <p:nvPr/>
          </p:nvSpPr>
          <p:spPr bwMode="auto">
            <a:xfrm>
              <a:off x="397" y="1853"/>
              <a:ext cx="3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latin typeface="Times" panose="02020603050405020304" pitchFamily="18" charset="0"/>
                </a:rPr>
                <a:t>操作</a:t>
              </a:r>
            </a:p>
          </p:txBody>
        </p:sp>
        <p:sp>
          <p:nvSpPr>
            <p:cNvPr id="20" name="Rectangle 19"/>
            <p:cNvSpPr>
              <a:spLocks noChangeArrowheads="1"/>
            </p:cNvSpPr>
            <p:nvPr/>
          </p:nvSpPr>
          <p:spPr bwMode="auto">
            <a:xfrm>
              <a:off x="1792" y="1853"/>
              <a:ext cx="3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操作</a:t>
              </a:r>
              <a:endParaRPr lang="zh-CN" altLang="en-GB" sz="2000" b="0">
                <a:latin typeface="Times" panose="02020603050405020304" pitchFamily="18" charset="0"/>
              </a:endParaRPr>
            </a:p>
          </p:txBody>
        </p:sp>
        <p:sp>
          <p:nvSpPr>
            <p:cNvPr id="21" name="Rectangle 20"/>
            <p:cNvSpPr>
              <a:spLocks noChangeArrowheads="1"/>
            </p:cNvSpPr>
            <p:nvPr/>
          </p:nvSpPr>
          <p:spPr bwMode="auto">
            <a:xfrm>
              <a:off x="4582" y="1853"/>
              <a:ext cx="3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操作</a:t>
              </a:r>
              <a:endParaRPr lang="zh-CN" altLang="en-GB" sz="2000" b="0">
                <a:latin typeface="Times" panose="02020603050405020304" pitchFamily="18" charset="0"/>
              </a:endParaRPr>
            </a:p>
          </p:txBody>
        </p:sp>
        <p:sp>
          <p:nvSpPr>
            <p:cNvPr id="22" name="Rectangle 21"/>
            <p:cNvSpPr>
              <a:spLocks noChangeArrowheads="1"/>
            </p:cNvSpPr>
            <p:nvPr/>
          </p:nvSpPr>
          <p:spPr bwMode="auto">
            <a:xfrm>
              <a:off x="5173" y="1853"/>
              <a:ext cx="4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i="1">
                  <a:solidFill>
                    <a:srgbClr val="000000"/>
                  </a:solidFill>
                  <a:latin typeface="New York" charset="0"/>
                </a:rPr>
                <a:t> </a:t>
              </a:r>
              <a:endParaRPr lang="zh-CN" altLang="en-GB" sz="2000" b="0">
                <a:latin typeface="Times" panose="02020603050405020304" pitchFamily="18" charset="0"/>
              </a:endParaRPr>
            </a:p>
          </p:txBody>
        </p:sp>
        <p:sp>
          <p:nvSpPr>
            <p:cNvPr id="23" name="Rectangle 22"/>
            <p:cNvSpPr>
              <a:spLocks noChangeArrowheads="1"/>
            </p:cNvSpPr>
            <p:nvPr/>
          </p:nvSpPr>
          <p:spPr bwMode="auto">
            <a:xfrm>
              <a:off x="5212" y="1853"/>
              <a:ext cx="4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 </a:t>
              </a:r>
              <a:endParaRPr lang="zh-CN" altLang="en-GB" sz="2000" b="0">
                <a:latin typeface="Times" panose="02020603050405020304" pitchFamily="18" charset="0"/>
              </a:endParaRPr>
            </a:p>
          </p:txBody>
        </p:sp>
        <p:sp>
          <p:nvSpPr>
            <p:cNvPr id="24" name="Rectangle 23"/>
            <p:cNvSpPr>
              <a:spLocks noChangeArrowheads="1"/>
            </p:cNvSpPr>
            <p:nvPr/>
          </p:nvSpPr>
          <p:spPr bwMode="auto">
            <a:xfrm>
              <a:off x="3109" y="1998"/>
              <a:ext cx="48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服务器</a:t>
              </a:r>
              <a:endParaRPr lang="zh-CN" altLang="en-GB" sz="2000" b="0">
                <a:latin typeface="Times" panose="02020603050405020304" pitchFamily="18" charset="0"/>
              </a:endParaRPr>
            </a:p>
          </p:txBody>
        </p:sp>
        <p:sp>
          <p:nvSpPr>
            <p:cNvPr id="25" name="Rectangle 24"/>
            <p:cNvSpPr>
              <a:spLocks noChangeArrowheads="1"/>
            </p:cNvSpPr>
            <p:nvPr/>
          </p:nvSpPr>
          <p:spPr bwMode="auto">
            <a:xfrm>
              <a:off x="3109" y="2163"/>
              <a:ext cx="64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放弃事务</a:t>
              </a:r>
              <a:endParaRPr lang="zh-CN" altLang="en-GB" sz="2000" b="0">
                <a:latin typeface="Times" panose="02020603050405020304" pitchFamily="18" charset="0"/>
              </a:endParaRPr>
            </a:p>
          </p:txBody>
        </p:sp>
        <p:sp>
          <p:nvSpPr>
            <p:cNvPr id="26" name="Rectangle 25"/>
            <p:cNvSpPr>
              <a:spLocks noChangeArrowheads="1"/>
            </p:cNvSpPr>
            <p:nvPr/>
          </p:nvSpPr>
          <p:spPr bwMode="auto">
            <a:xfrm>
              <a:off x="397" y="2327"/>
              <a:ext cx="3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latin typeface="Times" panose="02020603050405020304" pitchFamily="18" charset="0"/>
                </a:rPr>
                <a:t>操作</a:t>
              </a:r>
            </a:p>
          </p:txBody>
        </p:sp>
        <p:sp>
          <p:nvSpPr>
            <p:cNvPr id="27" name="Rectangle 26"/>
            <p:cNvSpPr>
              <a:spLocks noChangeArrowheads="1"/>
            </p:cNvSpPr>
            <p:nvPr/>
          </p:nvSpPr>
          <p:spPr bwMode="auto">
            <a:xfrm>
              <a:off x="1792" y="2327"/>
              <a:ext cx="3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操作</a:t>
              </a:r>
              <a:endParaRPr lang="zh-CN" altLang="en-GB" sz="2000" b="0">
                <a:latin typeface="Times" panose="02020603050405020304" pitchFamily="18" charset="0"/>
              </a:endParaRPr>
            </a:p>
          </p:txBody>
        </p:sp>
        <p:sp>
          <p:nvSpPr>
            <p:cNvPr id="28" name="Rectangle 27"/>
            <p:cNvSpPr>
              <a:spLocks noChangeArrowheads="1"/>
            </p:cNvSpPr>
            <p:nvPr/>
          </p:nvSpPr>
          <p:spPr bwMode="auto">
            <a:xfrm>
              <a:off x="4582" y="2347"/>
              <a:ext cx="137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New York" charset="0"/>
                </a:rPr>
                <a:t>向客户报告</a:t>
              </a:r>
              <a:r>
                <a:rPr lang="en-GB" altLang="zh-CN" sz="2000" b="0" i="1">
                  <a:solidFill>
                    <a:srgbClr val="000000"/>
                  </a:solidFill>
                  <a:latin typeface="New York" charset="0"/>
                </a:rPr>
                <a:t>ERROR</a:t>
              </a:r>
              <a:endParaRPr lang="en-GB" altLang="zh-CN" sz="2000" b="0">
                <a:latin typeface="Times" panose="02020603050405020304" pitchFamily="18" charset="0"/>
              </a:endParaRPr>
            </a:p>
          </p:txBody>
        </p:sp>
        <p:sp>
          <p:nvSpPr>
            <p:cNvPr id="29" name="Rectangle 28"/>
            <p:cNvSpPr>
              <a:spLocks noChangeArrowheads="1"/>
            </p:cNvSpPr>
            <p:nvPr/>
          </p:nvSpPr>
          <p:spPr bwMode="auto">
            <a:xfrm>
              <a:off x="4582" y="2511"/>
              <a:ext cx="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000" b="0">
                <a:latin typeface="Times" panose="02020603050405020304" pitchFamily="18" charset="0"/>
              </a:endParaRPr>
            </a:p>
          </p:txBody>
        </p:sp>
        <p:sp>
          <p:nvSpPr>
            <p:cNvPr id="30" name="Rectangle 29"/>
            <p:cNvSpPr>
              <a:spLocks noChangeArrowheads="1"/>
            </p:cNvSpPr>
            <p:nvPr/>
          </p:nvSpPr>
          <p:spPr bwMode="auto">
            <a:xfrm>
              <a:off x="397" y="2657"/>
              <a:ext cx="121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New York" charset="0"/>
                </a:rPr>
                <a:t>closeTransaction</a:t>
              </a:r>
              <a:endParaRPr lang="en-GB" altLang="zh-CN" sz="2000" b="0">
                <a:latin typeface="Times" panose="02020603050405020304" pitchFamily="18" charset="0"/>
              </a:endParaRPr>
            </a:p>
          </p:txBody>
        </p:sp>
        <p:sp>
          <p:nvSpPr>
            <p:cNvPr id="31" name="Rectangle 30"/>
            <p:cNvSpPr>
              <a:spLocks noChangeArrowheads="1"/>
            </p:cNvSpPr>
            <p:nvPr/>
          </p:nvSpPr>
          <p:spPr bwMode="auto">
            <a:xfrm>
              <a:off x="1792" y="2657"/>
              <a:ext cx="120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New York" charset="0"/>
                </a:rPr>
                <a:t>abortTransaction</a:t>
              </a:r>
              <a:endParaRPr lang="en-GB" altLang="zh-CN" sz="2000" b="0">
                <a:latin typeface="Times" panose="02020603050405020304" pitchFamily="18" charset="0"/>
              </a:endParaRPr>
            </a:p>
          </p:txBody>
        </p:sp>
        <p:grpSp>
          <p:nvGrpSpPr>
            <p:cNvPr id="32" name="Group 31"/>
            <p:cNvGrpSpPr>
              <a:grpSpLocks/>
            </p:cNvGrpSpPr>
            <p:nvPr/>
          </p:nvGrpSpPr>
          <p:grpSpPr bwMode="auto">
            <a:xfrm>
              <a:off x="637" y="2089"/>
              <a:ext cx="47" cy="151"/>
              <a:chOff x="517" y="1652"/>
              <a:chExt cx="47" cy="151"/>
            </a:xfrm>
          </p:grpSpPr>
          <p:sp>
            <p:nvSpPr>
              <p:cNvPr id="44" name="Oval 32"/>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 name="Oval 33"/>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3" name="Group 34"/>
            <p:cNvGrpSpPr>
              <a:grpSpLocks/>
            </p:cNvGrpSpPr>
            <p:nvPr/>
          </p:nvGrpSpPr>
          <p:grpSpPr bwMode="auto">
            <a:xfrm>
              <a:off x="2130" y="2090"/>
              <a:ext cx="47" cy="151"/>
              <a:chOff x="517" y="1652"/>
              <a:chExt cx="47" cy="151"/>
            </a:xfrm>
          </p:grpSpPr>
          <p:sp>
            <p:nvSpPr>
              <p:cNvPr id="42" name="Oval 35"/>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 name="Oval 36"/>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 name="Group 37"/>
            <p:cNvGrpSpPr>
              <a:grpSpLocks/>
            </p:cNvGrpSpPr>
            <p:nvPr/>
          </p:nvGrpSpPr>
          <p:grpSpPr bwMode="auto">
            <a:xfrm>
              <a:off x="4829" y="2090"/>
              <a:ext cx="47" cy="151"/>
              <a:chOff x="517" y="1652"/>
              <a:chExt cx="47" cy="151"/>
            </a:xfrm>
          </p:grpSpPr>
          <p:sp>
            <p:nvSpPr>
              <p:cNvPr id="40" name="Oval 38"/>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 name="Oval 39"/>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5" name="Line 40"/>
            <p:cNvSpPr>
              <a:spLocks noChangeShapeType="1"/>
            </p:cNvSpPr>
            <p:nvPr/>
          </p:nvSpPr>
          <p:spPr bwMode="auto">
            <a:xfrm>
              <a:off x="4016" y="2240"/>
              <a:ext cx="37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6" name="Group 41"/>
            <p:cNvGrpSpPr>
              <a:grpSpLocks/>
            </p:cNvGrpSpPr>
            <p:nvPr/>
          </p:nvGrpSpPr>
          <p:grpSpPr bwMode="auto">
            <a:xfrm>
              <a:off x="341" y="1331"/>
              <a:ext cx="5434" cy="1529"/>
              <a:chOff x="293" y="1331"/>
              <a:chExt cx="5585" cy="1529"/>
            </a:xfrm>
          </p:grpSpPr>
          <p:sp>
            <p:nvSpPr>
              <p:cNvPr id="37" name="Line 42"/>
              <p:cNvSpPr>
                <a:spLocks noChangeShapeType="1"/>
              </p:cNvSpPr>
              <p:nvPr/>
            </p:nvSpPr>
            <p:spPr bwMode="auto">
              <a:xfrm>
                <a:off x="293" y="1331"/>
                <a:ext cx="558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8" name="Line 43"/>
              <p:cNvSpPr>
                <a:spLocks noChangeShapeType="1"/>
              </p:cNvSpPr>
              <p:nvPr/>
            </p:nvSpPr>
            <p:spPr bwMode="auto">
              <a:xfrm>
                <a:off x="293" y="1522"/>
                <a:ext cx="558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9" name="Line 44"/>
              <p:cNvSpPr>
                <a:spLocks noChangeShapeType="1"/>
              </p:cNvSpPr>
              <p:nvPr/>
            </p:nvSpPr>
            <p:spPr bwMode="auto">
              <a:xfrm>
                <a:off x="293" y="2860"/>
                <a:ext cx="558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extLst>
      <p:ext uri="{BB962C8B-B14F-4D97-AF65-F5344CB8AC3E}">
        <p14:creationId xmlns:p14="http://schemas.microsoft.com/office/powerpoint/2010/main" val="1287451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并发控制</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一</a:t>
            </a:r>
            <a:r>
              <a:rPr kumimoji="1" lang="en-US" altLang="zh-CN" sz="2800" b="1" dirty="0">
                <a:solidFill>
                  <a:schemeClr val="tx1"/>
                </a:solidFill>
                <a:latin typeface="Times New Roman" panose="02020603050405020304" pitchFamily="18" charset="0"/>
              </a:rPr>
              <a:t>)</a:t>
            </a:r>
          </a:p>
          <a:p>
            <a:pPr lvl="1"/>
            <a:r>
              <a:rPr lang="zh-CN" altLang="en-US" sz="2400" dirty="0">
                <a:solidFill>
                  <a:schemeClr val="tx1"/>
                </a:solidFill>
                <a:latin typeface="Times New Roman" panose="02020603050405020304" pitchFamily="18" charset="0"/>
              </a:rPr>
              <a:t>更新丢失问题</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初值：帐户</a:t>
            </a:r>
            <a:r>
              <a:rPr lang="en-US" altLang="zh-CN" sz="2400" dirty="0">
                <a:solidFill>
                  <a:schemeClr val="tx1"/>
                </a:solidFill>
                <a:latin typeface="Times New Roman" panose="02020603050405020304" pitchFamily="18" charset="0"/>
              </a:rPr>
              <a:t>A</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B</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C</a:t>
            </a:r>
            <a:r>
              <a:rPr lang="zh-CN" altLang="en-US" sz="2400" dirty="0">
                <a:solidFill>
                  <a:schemeClr val="tx1"/>
                </a:solidFill>
                <a:latin typeface="Times New Roman" panose="02020603050405020304" pitchFamily="18" charset="0"/>
              </a:rPr>
              <a:t>分别为</a:t>
            </a:r>
            <a:r>
              <a:rPr lang="en-US" altLang="zh-CN" sz="2400" dirty="0">
                <a:solidFill>
                  <a:schemeClr val="tx1"/>
                </a:solidFill>
                <a:latin typeface="Times New Roman" panose="02020603050405020304" pitchFamily="18" charset="0"/>
              </a:rPr>
              <a:t>$100</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$200</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$300</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操作：两次转帐</a:t>
            </a:r>
            <a:r>
              <a:rPr lang="en-US" altLang="zh-CN" sz="2400" dirty="0">
                <a:solidFill>
                  <a:schemeClr val="tx1"/>
                </a:solidFill>
                <a:latin typeface="Times New Roman" panose="02020603050405020304" pitchFamily="18" charset="0"/>
              </a:rPr>
              <a:t>(A → </a:t>
            </a:r>
            <a:r>
              <a:rPr lang="en-US" altLang="zh-CN" sz="2400" dirty="0" smtClean="0">
                <a:solidFill>
                  <a:schemeClr val="tx1"/>
                </a:solidFill>
                <a:latin typeface="Times New Roman" panose="02020603050405020304" pitchFamily="18" charset="0"/>
              </a:rPr>
              <a:t>B</a:t>
            </a:r>
            <a:r>
              <a:rPr lang="zh-CN" altLang="en-US" sz="2400" dirty="0" smtClean="0">
                <a:solidFill>
                  <a:schemeClr val="tx1"/>
                </a:solidFill>
                <a:latin typeface="Times New Roman" panose="02020603050405020304" pitchFamily="18" charset="0"/>
              </a:rPr>
              <a:t>、</a:t>
            </a:r>
            <a:r>
              <a:rPr lang="en-US" altLang="zh-CN" sz="2400" dirty="0" smtClean="0">
                <a:solidFill>
                  <a:schemeClr val="tx1"/>
                </a:solidFill>
                <a:latin typeface="Times New Roman" panose="02020603050405020304" pitchFamily="18" charset="0"/>
              </a:rPr>
              <a:t>C →</a:t>
            </a:r>
            <a:r>
              <a:rPr lang="en-US" altLang="zh-CN" sz="2400" dirty="0">
                <a:solidFill>
                  <a:schemeClr val="tx1"/>
                </a:solidFill>
                <a:latin typeface="Times New Roman" panose="02020603050405020304" pitchFamily="18" charset="0"/>
              </a:rPr>
              <a:t> B)</a:t>
            </a:r>
            <a:r>
              <a:rPr lang="zh-CN" altLang="en-US" sz="2400" dirty="0">
                <a:solidFill>
                  <a:schemeClr val="tx1"/>
                </a:solidFill>
                <a:latin typeface="Times New Roman" panose="02020603050405020304" pitchFamily="18" charset="0"/>
              </a:rPr>
              <a:t>，每次转帐金额为</a:t>
            </a:r>
            <a:r>
              <a:rPr lang="en-US" altLang="zh-CN" sz="2400" dirty="0">
                <a:solidFill>
                  <a:schemeClr val="tx1"/>
                </a:solidFill>
                <a:latin typeface="Times New Roman" panose="02020603050405020304" pitchFamily="18" charset="0"/>
              </a:rPr>
              <a:t>B</a:t>
            </a:r>
            <a:r>
              <a:rPr lang="zh-CN" altLang="en-US" sz="2400" dirty="0">
                <a:solidFill>
                  <a:schemeClr val="tx1"/>
                </a:solidFill>
                <a:latin typeface="Times New Roman" panose="02020603050405020304" pitchFamily="18" charset="0"/>
              </a:rPr>
              <a:t>当前帐户余额的</a:t>
            </a:r>
            <a:r>
              <a:rPr lang="en-US" altLang="zh-CN" sz="2400" dirty="0">
                <a:solidFill>
                  <a:schemeClr val="tx1"/>
                </a:solidFill>
                <a:latin typeface="Times New Roman" panose="02020603050405020304" pitchFamily="18" charset="0"/>
              </a:rPr>
              <a:t>10%</a:t>
            </a:r>
          </a:p>
          <a:p>
            <a:pPr lvl="1">
              <a:buFont typeface="Wingdings" panose="05000000000000000000" pitchFamily="2" charset="2"/>
              <a:buNone/>
            </a:pP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期望结果：</a:t>
            </a:r>
            <a:r>
              <a:rPr lang="en-US" altLang="zh-CN" sz="2400" dirty="0">
                <a:solidFill>
                  <a:schemeClr val="tx1"/>
                </a:solidFill>
                <a:latin typeface="Times New Roman" panose="02020603050405020304" pitchFamily="18" charset="0"/>
              </a:rPr>
              <a:t>B</a:t>
            </a:r>
            <a:r>
              <a:rPr lang="zh-CN" altLang="en-US" sz="2400" dirty="0">
                <a:solidFill>
                  <a:schemeClr val="tx1"/>
                </a:solidFill>
                <a:latin typeface="Times New Roman" panose="02020603050405020304" pitchFamily="18" charset="0"/>
              </a:rPr>
              <a:t>的终值应为</a:t>
            </a:r>
            <a:r>
              <a:rPr lang="en-US" altLang="zh-CN" sz="2400" dirty="0">
                <a:solidFill>
                  <a:schemeClr val="tx1"/>
                </a:solidFill>
                <a:latin typeface="Times New Roman" panose="02020603050405020304" pitchFamily="18" charset="0"/>
              </a:rPr>
              <a:t>$242</a:t>
            </a:r>
            <a:endParaRPr lang="en-US" altLang="zh-CN" dirty="0">
              <a:solidFill>
                <a:schemeClr val="tx1"/>
              </a:solidFill>
              <a:latin typeface="Times New Roman" panose="02020603050405020304" pitchFamily="18" charset="0"/>
            </a:endParaRP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12</a:t>
            </a:fld>
            <a:endParaRPr lang="zh-CN" altLang="en-US"/>
          </a:p>
        </p:txBody>
      </p:sp>
    </p:spTree>
    <p:extLst>
      <p:ext uri="{BB962C8B-B14F-4D97-AF65-F5344CB8AC3E}">
        <p14:creationId xmlns:p14="http://schemas.microsoft.com/office/powerpoint/2010/main" val="3080454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13</a:t>
            </a:fld>
            <a:endParaRPr lang="zh-CN" altLang="en-US"/>
          </a:p>
        </p:txBody>
      </p:sp>
      <p:grpSp>
        <p:nvGrpSpPr>
          <p:cNvPr id="5" name="Group 34"/>
          <p:cNvGrpSpPr>
            <a:grpSpLocks/>
          </p:cNvGrpSpPr>
          <p:nvPr/>
        </p:nvGrpSpPr>
        <p:grpSpPr bwMode="auto">
          <a:xfrm>
            <a:off x="457834" y="1682766"/>
            <a:ext cx="8274050" cy="3949700"/>
            <a:chOff x="304" y="1425"/>
            <a:chExt cx="5212" cy="2488"/>
          </a:xfrm>
        </p:grpSpPr>
        <p:sp>
          <p:nvSpPr>
            <p:cNvPr id="6" name="Rectangle 5"/>
            <p:cNvSpPr>
              <a:spLocks noChangeArrowheads="1"/>
            </p:cNvSpPr>
            <p:nvPr/>
          </p:nvSpPr>
          <p:spPr bwMode="auto">
            <a:xfrm>
              <a:off x="458" y="1470"/>
              <a:ext cx="49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事务</a:t>
              </a:r>
              <a:r>
                <a:rPr lang="en-GB" altLang="zh-CN" sz="1900">
                  <a:solidFill>
                    <a:srgbClr val="000000"/>
                  </a:solidFill>
                  <a:latin typeface="Times" panose="02020603050405020304" pitchFamily="18" charset="0"/>
                </a:rPr>
                <a:t>T: </a:t>
              </a:r>
              <a:endParaRPr lang="en-GB" altLang="zh-CN" sz="2400" b="0">
                <a:latin typeface="Times" panose="02020603050405020304" pitchFamily="18" charset="0"/>
              </a:endParaRPr>
            </a:p>
          </p:txBody>
        </p:sp>
        <p:sp>
          <p:nvSpPr>
            <p:cNvPr id="7" name="Rectangle 8"/>
            <p:cNvSpPr>
              <a:spLocks noChangeArrowheads="1"/>
            </p:cNvSpPr>
            <p:nvPr/>
          </p:nvSpPr>
          <p:spPr bwMode="auto">
            <a:xfrm>
              <a:off x="1317" y="147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8" name="Rectangle 9"/>
            <p:cNvSpPr>
              <a:spLocks noChangeArrowheads="1"/>
            </p:cNvSpPr>
            <p:nvPr/>
          </p:nvSpPr>
          <p:spPr bwMode="auto">
            <a:xfrm>
              <a:off x="446" y="1703"/>
              <a:ext cx="160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balance = b.getBalance();</a:t>
              </a:r>
              <a:endParaRPr lang="en-GB" altLang="zh-CN" sz="2400" b="0">
                <a:latin typeface="Times" panose="02020603050405020304" pitchFamily="18" charset="0"/>
              </a:endParaRPr>
            </a:p>
          </p:txBody>
        </p:sp>
        <p:sp>
          <p:nvSpPr>
            <p:cNvPr id="9" name="Rectangle 10"/>
            <p:cNvSpPr>
              <a:spLocks noChangeArrowheads="1"/>
            </p:cNvSpPr>
            <p:nvPr/>
          </p:nvSpPr>
          <p:spPr bwMode="auto">
            <a:xfrm>
              <a:off x="446" y="1913"/>
              <a:ext cx="167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b.setBalance(balance*1.1);</a:t>
              </a:r>
              <a:endParaRPr lang="en-GB" altLang="zh-CN" sz="2400" b="0">
                <a:latin typeface="Times" panose="02020603050405020304" pitchFamily="18" charset="0"/>
              </a:endParaRPr>
            </a:p>
          </p:txBody>
        </p:sp>
        <p:sp>
          <p:nvSpPr>
            <p:cNvPr id="10" name="Rectangle 11"/>
            <p:cNvSpPr>
              <a:spLocks noChangeArrowheads="1"/>
            </p:cNvSpPr>
            <p:nvPr/>
          </p:nvSpPr>
          <p:spPr bwMode="auto">
            <a:xfrm>
              <a:off x="446" y="2123"/>
              <a:ext cx="1463"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a.withdraw(balance/10)</a:t>
              </a:r>
              <a:endParaRPr lang="en-GB" altLang="zh-CN" sz="2400" b="0">
                <a:latin typeface="Times" panose="02020603050405020304" pitchFamily="18" charset="0"/>
              </a:endParaRPr>
            </a:p>
          </p:txBody>
        </p:sp>
        <p:sp>
          <p:nvSpPr>
            <p:cNvPr id="11" name="Rectangle 12"/>
            <p:cNvSpPr>
              <a:spLocks noChangeArrowheads="1"/>
            </p:cNvSpPr>
            <p:nvPr/>
          </p:nvSpPr>
          <p:spPr bwMode="auto">
            <a:xfrm>
              <a:off x="3058" y="1470"/>
              <a:ext cx="50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事务</a:t>
              </a:r>
              <a:r>
                <a:rPr lang="en-GB" altLang="zh-CN" sz="1900">
                  <a:solidFill>
                    <a:srgbClr val="000000"/>
                  </a:solidFill>
                  <a:latin typeface="Times" panose="02020603050405020304" pitchFamily="18" charset="0"/>
                </a:rPr>
                <a:t>U: </a:t>
              </a:r>
              <a:endParaRPr lang="en-GB" altLang="zh-CN" sz="2400" b="0">
                <a:latin typeface="Times" panose="02020603050405020304" pitchFamily="18" charset="0"/>
              </a:endParaRPr>
            </a:p>
          </p:txBody>
        </p:sp>
        <p:sp>
          <p:nvSpPr>
            <p:cNvPr id="12" name="Rectangle 15"/>
            <p:cNvSpPr>
              <a:spLocks noChangeArrowheads="1"/>
            </p:cNvSpPr>
            <p:nvPr/>
          </p:nvSpPr>
          <p:spPr bwMode="auto">
            <a:xfrm>
              <a:off x="3058" y="1748"/>
              <a:ext cx="160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balance = b.getBalance();</a:t>
              </a:r>
              <a:endParaRPr lang="en-GB" altLang="zh-CN" sz="2400" b="0">
                <a:latin typeface="Times" panose="02020603050405020304" pitchFamily="18" charset="0"/>
              </a:endParaRPr>
            </a:p>
          </p:txBody>
        </p:sp>
        <p:sp>
          <p:nvSpPr>
            <p:cNvPr id="13" name="Rectangle 16"/>
            <p:cNvSpPr>
              <a:spLocks noChangeArrowheads="1"/>
            </p:cNvSpPr>
            <p:nvPr/>
          </p:nvSpPr>
          <p:spPr bwMode="auto">
            <a:xfrm>
              <a:off x="3058" y="1958"/>
              <a:ext cx="167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b.setBalance(balance*1.1);</a:t>
              </a:r>
              <a:endParaRPr lang="en-GB" altLang="zh-CN" sz="2400" b="0">
                <a:latin typeface="Times" panose="02020603050405020304" pitchFamily="18" charset="0"/>
              </a:endParaRPr>
            </a:p>
          </p:txBody>
        </p:sp>
        <p:sp>
          <p:nvSpPr>
            <p:cNvPr id="14" name="Rectangle 17"/>
            <p:cNvSpPr>
              <a:spLocks noChangeArrowheads="1"/>
            </p:cNvSpPr>
            <p:nvPr/>
          </p:nvSpPr>
          <p:spPr bwMode="auto">
            <a:xfrm>
              <a:off x="3058" y="2168"/>
              <a:ext cx="145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c.withdraw(balance/10)</a:t>
              </a:r>
              <a:endParaRPr lang="en-GB" altLang="zh-CN" sz="2400" b="0">
                <a:latin typeface="Times" panose="02020603050405020304" pitchFamily="18" charset="0"/>
              </a:endParaRPr>
            </a:p>
          </p:txBody>
        </p:sp>
        <p:sp>
          <p:nvSpPr>
            <p:cNvPr id="15" name="Rectangle 18"/>
            <p:cNvSpPr>
              <a:spLocks noChangeArrowheads="1"/>
            </p:cNvSpPr>
            <p:nvPr/>
          </p:nvSpPr>
          <p:spPr bwMode="auto">
            <a:xfrm>
              <a:off x="446" y="2438"/>
              <a:ext cx="164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balance =  b.getBalance();</a:t>
              </a:r>
              <a:endParaRPr lang="en-GB" altLang="zh-CN" sz="2400" b="0">
                <a:latin typeface="Times" panose="02020603050405020304" pitchFamily="18" charset="0"/>
              </a:endParaRPr>
            </a:p>
          </p:txBody>
        </p:sp>
        <p:sp>
          <p:nvSpPr>
            <p:cNvPr id="16" name="Rectangle 19"/>
            <p:cNvSpPr>
              <a:spLocks noChangeArrowheads="1"/>
            </p:cNvSpPr>
            <p:nvPr/>
          </p:nvSpPr>
          <p:spPr bwMode="auto">
            <a:xfrm>
              <a:off x="2337" y="2449"/>
              <a:ext cx="30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$200</a:t>
              </a:r>
              <a:endParaRPr lang="zh-CN" altLang="en-GB" sz="2400" b="0">
                <a:latin typeface="Times" panose="02020603050405020304" pitchFamily="18" charset="0"/>
              </a:endParaRPr>
            </a:p>
          </p:txBody>
        </p:sp>
        <p:sp>
          <p:nvSpPr>
            <p:cNvPr id="17" name="Rectangle 20"/>
            <p:cNvSpPr>
              <a:spLocks noChangeArrowheads="1"/>
            </p:cNvSpPr>
            <p:nvPr/>
          </p:nvSpPr>
          <p:spPr bwMode="auto">
            <a:xfrm>
              <a:off x="3058" y="2694"/>
              <a:ext cx="160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balance = b.getBalance();</a:t>
              </a:r>
              <a:endParaRPr lang="en-GB" altLang="zh-CN" sz="2400" b="0">
                <a:latin typeface="Times" panose="02020603050405020304" pitchFamily="18" charset="0"/>
              </a:endParaRPr>
            </a:p>
          </p:txBody>
        </p:sp>
        <p:sp>
          <p:nvSpPr>
            <p:cNvPr id="18" name="Rectangle 21"/>
            <p:cNvSpPr>
              <a:spLocks noChangeArrowheads="1"/>
            </p:cNvSpPr>
            <p:nvPr/>
          </p:nvSpPr>
          <p:spPr bwMode="auto">
            <a:xfrm>
              <a:off x="4949" y="2697"/>
              <a:ext cx="30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$200</a:t>
              </a:r>
              <a:endParaRPr lang="zh-CN" altLang="en-GB" sz="2400" b="0">
                <a:latin typeface="Times" panose="02020603050405020304" pitchFamily="18" charset="0"/>
              </a:endParaRPr>
            </a:p>
          </p:txBody>
        </p:sp>
        <p:sp>
          <p:nvSpPr>
            <p:cNvPr id="19" name="Rectangle 22"/>
            <p:cNvSpPr>
              <a:spLocks noChangeArrowheads="1"/>
            </p:cNvSpPr>
            <p:nvPr/>
          </p:nvSpPr>
          <p:spPr bwMode="auto">
            <a:xfrm>
              <a:off x="3058" y="2949"/>
              <a:ext cx="167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b.setBalance(balance*1.1);</a:t>
              </a:r>
              <a:endParaRPr lang="en-GB" altLang="zh-CN" sz="2400" b="0">
                <a:latin typeface="Times" panose="02020603050405020304" pitchFamily="18" charset="0"/>
              </a:endParaRPr>
            </a:p>
          </p:txBody>
        </p:sp>
        <p:sp>
          <p:nvSpPr>
            <p:cNvPr id="20" name="Rectangle 23"/>
            <p:cNvSpPr>
              <a:spLocks noChangeArrowheads="1"/>
            </p:cNvSpPr>
            <p:nvPr/>
          </p:nvSpPr>
          <p:spPr bwMode="auto">
            <a:xfrm>
              <a:off x="4949" y="2960"/>
              <a:ext cx="30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$220</a:t>
              </a:r>
              <a:endParaRPr lang="zh-CN" altLang="en-GB" sz="2400" b="0">
                <a:latin typeface="Times" panose="02020603050405020304" pitchFamily="18" charset="0"/>
              </a:endParaRPr>
            </a:p>
          </p:txBody>
        </p:sp>
        <p:sp>
          <p:nvSpPr>
            <p:cNvPr id="21" name="Rectangle 24"/>
            <p:cNvSpPr>
              <a:spLocks noChangeArrowheads="1"/>
            </p:cNvSpPr>
            <p:nvPr/>
          </p:nvSpPr>
          <p:spPr bwMode="auto">
            <a:xfrm>
              <a:off x="446" y="3204"/>
              <a:ext cx="167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b.setBalance(balance*1.1);</a:t>
              </a:r>
              <a:endParaRPr lang="en-GB" altLang="zh-CN" sz="2400" b="0">
                <a:latin typeface="Times" panose="02020603050405020304" pitchFamily="18" charset="0"/>
              </a:endParaRPr>
            </a:p>
          </p:txBody>
        </p:sp>
        <p:sp>
          <p:nvSpPr>
            <p:cNvPr id="22" name="Rectangle 25"/>
            <p:cNvSpPr>
              <a:spLocks noChangeArrowheads="1"/>
            </p:cNvSpPr>
            <p:nvPr/>
          </p:nvSpPr>
          <p:spPr bwMode="auto">
            <a:xfrm>
              <a:off x="2337" y="3215"/>
              <a:ext cx="30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$220</a:t>
              </a:r>
              <a:endParaRPr lang="zh-CN" altLang="en-GB" sz="2400" b="0">
                <a:latin typeface="Times" panose="02020603050405020304" pitchFamily="18" charset="0"/>
              </a:endParaRPr>
            </a:p>
          </p:txBody>
        </p:sp>
        <p:sp>
          <p:nvSpPr>
            <p:cNvPr id="23" name="Rectangle 26"/>
            <p:cNvSpPr>
              <a:spLocks noChangeArrowheads="1"/>
            </p:cNvSpPr>
            <p:nvPr/>
          </p:nvSpPr>
          <p:spPr bwMode="auto">
            <a:xfrm>
              <a:off x="446" y="3459"/>
              <a:ext cx="1463"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a.withdraw(balance/10)</a:t>
              </a:r>
              <a:endParaRPr lang="en-GB" altLang="zh-CN" sz="2400" b="0">
                <a:latin typeface="Times" panose="02020603050405020304" pitchFamily="18" charset="0"/>
              </a:endParaRPr>
            </a:p>
          </p:txBody>
        </p:sp>
        <p:sp>
          <p:nvSpPr>
            <p:cNvPr id="24" name="Rectangle 27"/>
            <p:cNvSpPr>
              <a:spLocks noChangeArrowheads="1"/>
            </p:cNvSpPr>
            <p:nvPr/>
          </p:nvSpPr>
          <p:spPr bwMode="auto">
            <a:xfrm>
              <a:off x="2337" y="3470"/>
              <a:ext cx="30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  $80</a:t>
              </a:r>
              <a:endParaRPr lang="zh-CN" altLang="en-GB" sz="2400" b="0">
                <a:latin typeface="Times" panose="02020603050405020304" pitchFamily="18" charset="0"/>
              </a:endParaRPr>
            </a:p>
          </p:txBody>
        </p:sp>
        <p:sp>
          <p:nvSpPr>
            <p:cNvPr id="25" name="Rectangle 28"/>
            <p:cNvSpPr>
              <a:spLocks noChangeArrowheads="1"/>
            </p:cNvSpPr>
            <p:nvPr/>
          </p:nvSpPr>
          <p:spPr bwMode="auto">
            <a:xfrm>
              <a:off x="3058" y="3714"/>
              <a:ext cx="145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c.withdraw(balance/10)</a:t>
              </a:r>
              <a:endParaRPr lang="en-GB" altLang="zh-CN" sz="2400" b="0">
                <a:latin typeface="Times" panose="02020603050405020304" pitchFamily="18" charset="0"/>
              </a:endParaRPr>
            </a:p>
          </p:txBody>
        </p:sp>
        <p:sp>
          <p:nvSpPr>
            <p:cNvPr id="26" name="Rectangle 29"/>
            <p:cNvSpPr>
              <a:spLocks noChangeArrowheads="1"/>
            </p:cNvSpPr>
            <p:nvPr/>
          </p:nvSpPr>
          <p:spPr bwMode="auto">
            <a:xfrm>
              <a:off x="4949" y="3725"/>
              <a:ext cx="30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$280</a:t>
              </a:r>
              <a:endParaRPr lang="zh-CN" altLang="en-GB" sz="2400" b="0">
                <a:latin typeface="Times" panose="02020603050405020304" pitchFamily="18" charset="0"/>
              </a:endParaRPr>
            </a:p>
          </p:txBody>
        </p:sp>
        <p:sp>
          <p:nvSpPr>
            <p:cNvPr id="27" name="Line 30"/>
            <p:cNvSpPr>
              <a:spLocks noChangeShapeType="1"/>
            </p:cNvSpPr>
            <p:nvPr/>
          </p:nvSpPr>
          <p:spPr bwMode="auto">
            <a:xfrm>
              <a:off x="304" y="1425"/>
              <a:ext cx="521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8" name="Line 31"/>
            <p:cNvSpPr>
              <a:spLocks noChangeShapeType="1"/>
            </p:cNvSpPr>
            <p:nvPr/>
          </p:nvSpPr>
          <p:spPr bwMode="auto">
            <a:xfrm>
              <a:off x="304" y="2352"/>
              <a:ext cx="521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 name="Line 32"/>
            <p:cNvSpPr>
              <a:spLocks noChangeShapeType="1"/>
            </p:cNvSpPr>
            <p:nvPr/>
          </p:nvSpPr>
          <p:spPr bwMode="auto">
            <a:xfrm>
              <a:off x="304" y="3913"/>
              <a:ext cx="521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 name="Line 33"/>
            <p:cNvSpPr>
              <a:spLocks noChangeShapeType="1"/>
            </p:cNvSpPr>
            <p:nvPr/>
          </p:nvSpPr>
          <p:spPr bwMode="auto">
            <a:xfrm>
              <a:off x="2918" y="1433"/>
              <a:ext cx="0" cy="2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extLst>
      <p:ext uri="{BB962C8B-B14F-4D97-AF65-F5344CB8AC3E}">
        <p14:creationId xmlns:p14="http://schemas.microsoft.com/office/powerpoint/2010/main" val="153769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并发控制</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二</a:t>
            </a:r>
            <a:r>
              <a:rPr kumimoji="1" lang="en-US" altLang="zh-CN" sz="2800" b="1" dirty="0">
                <a:solidFill>
                  <a:schemeClr val="tx1"/>
                </a:solidFill>
                <a:latin typeface="Times New Roman" panose="02020603050405020304" pitchFamily="18" charset="0"/>
              </a:rPr>
              <a:t>)</a:t>
            </a:r>
          </a:p>
          <a:p>
            <a:pPr lvl="1"/>
            <a:r>
              <a:rPr lang="zh-CN" altLang="en-US" sz="2400" dirty="0">
                <a:solidFill>
                  <a:schemeClr val="tx1"/>
                </a:solidFill>
                <a:latin typeface="Times New Roman" panose="02020603050405020304" pitchFamily="18" charset="0"/>
              </a:rPr>
              <a:t>不一致检索</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初值：帐户</a:t>
            </a:r>
            <a:r>
              <a:rPr lang="en-US" altLang="zh-CN" sz="2400" dirty="0">
                <a:solidFill>
                  <a:schemeClr val="tx1"/>
                </a:solidFill>
                <a:latin typeface="Times New Roman" panose="02020603050405020304" pitchFamily="18" charset="0"/>
              </a:rPr>
              <a:t>A</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B</a:t>
            </a:r>
            <a:r>
              <a:rPr lang="zh-CN" altLang="en-US" sz="2400" dirty="0">
                <a:solidFill>
                  <a:schemeClr val="tx1"/>
                </a:solidFill>
                <a:latin typeface="Times New Roman" panose="02020603050405020304" pitchFamily="18" charset="0"/>
              </a:rPr>
              <a:t>分别为</a:t>
            </a:r>
            <a:r>
              <a:rPr lang="en-US" altLang="zh-CN" sz="2400" dirty="0">
                <a:solidFill>
                  <a:schemeClr val="tx1"/>
                </a:solidFill>
                <a:latin typeface="Times New Roman" panose="02020603050405020304" pitchFamily="18" charset="0"/>
              </a:rPr>
              <a:t>$200</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$200</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操作：转帐</a:t>
            </a:r>
            <a:r>
              <a:rPr lang="en-US" altLang="zh-CN" sz="2400" dirty="0">
                <a:solidFill>
                  <a:schemeClr val="tx1"/>
                </a:solidFill>
                <a:latin typeface="Times New Roman" panose="02020603050405020304" pitchFamily="18" charset="0"/>
              </a:rPr>
              <a:t>+</a:t>
            </a:r>
            <a:r>
              <a:rPr lang="zh-CN" altLang="en-US" sz="2400" dirty="0">
                <a:solidFill>
                  <a:schemeClr val="tx1"/>
                </a:solidFill>
                <a:latin typeface="Times New Roman" panose="02020603050405020304" pitchFamily="18" charset="0"/>
              </a:rPr>
              <a:t>查询银行所有帐户的总余额</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期望结果：总余额为</a:t>
            </a:r>
            <a:r>
              <a:rPr lang="en-US" altLang="zh-CN" sz="2400" dirty="0">
                <a:solidFill>
                  <a:schemeClr val="tx1"/>
                </a:solidFill>
                <a:latin typeface="Times New Roman" panose="02020603050405020304" pitchFamily="18" charset="0"/>
              </a:rPr>
              <a:t>$400</a:t>
            </a:r>
            <a:endParaRPr lang="en-US" altLang="zh-CN" dirty="0">
              <a:solidFill>
                <a:schemeClr val="tx1"/>
              </a:solidFill>
              <a:latin typeface="Times New Roman" panose="02020603050405020304" pitchFamily="18" charset="0"/>
            </a:endParaRP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14</a:t>
            </a:fld>
            <a:endParaRPr lang="zh-CN" altLang="en-US"/>
          </a:p>
        </p:txBody>
      </p:sp>
    </p:spTree>
    <p:extLst>
      <p:ext uri="{BB962C8B-B14F-4D97-AF65-F5344CB8AC3E}">
        <p14:creationId xmlns:p14="http://schemas.microsoft.com/office/powerpoint/2010/main" val="2851717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15</a:t>
            </a:fld>
            <a:endParaRPr lang="zh-CN" altLang="en-US"/>
          </a:p>
        </p:txBody>
      </p:sp>
      <p:grpSp>
        <p:nvGrpSpPr>
          <p:cNvPr id="5" name="Group 80"/>
          <p:cNvGrpSpPr>
            <a:grpSpLocks/>
          </p:cNvGrpSpPr>
          <p:nvPr/>
        </p:nvGrpSpPr>
        <p:grpSpPr bwMode="auto">
          <a:xfrm>
            <a:off x="248284" y="1725738"/>
            <a:ext cx="8693150" cy="4202112"/>
            <a:chOff x="120" y="1431"/>
            <a:chExt cx="5476" cy="2647"/>
          </a:xfrm>
        </p:grpSpPr>
        <p:sp>
          <p:nvSpPr>
            <p:cNvPr id="6" name="Rectangle 31"/>
            <p:cNvSpPr>
              <a:spLocks noChangeArrowheads="1"/>
            </p:cNvSpPr>
            <p:nvPr/>
          </p:nvSpPr>
          <p:spPr bwMode="auto">
            <a:xfrm>
              <a:off x="264" y="1458"/>
              <a:ext cx="53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a:solidFill>
                    <a:srgbClr val="000000"/>
                  </a:solidFill>
                  <a:latin typeface="Times" panose="02020603050405020304" pitchFamily="18" charset="0"/>
                </a:rPr>
                <a:t>事务</a:t>
              </a:r>
              <a:r>
                <a:rPr lang="en-GB" altLang="zh-CN" sz="2000">
                  <a:solidFill>
                    <a:srgbClr val="000000"/>
                  </a:solidFill>
                  <a:latin typeface="Times" panose="02020603050405020304" pitchFamily="18" charset="0"/>
                </a:rPr>
                <a:t>V: </a:t>
              </a:r>
              <a:endParaRPr lang="en-GB" altLang="zh-CN" sz="2400" b="0">
                <a:latin typeface="Times" panose="02020603050405020304" pitchFamily="18" charset="0"/>
              </a:endParaRPr>
            </a:p>
          </p:txBody>
        </p:sp>
        <p:sp>
          <p:nvSpPr>
            <p:cNvPr id="7" name="Rectangle 35"/>
            <p:cNvSpPr>
              <a:spLocks noChangeArrowheads="1"/>
            </p:cNvSpPr>
            <p:nvPr/>
          </p:nvSpPr>
          <p:spPr bwMode="auto">
            <a:xfrm>
              <a:off x="269" y="1721"/>
              <a:ext cx="107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a.withdraw(100)</a:t>
              </a:r>
              <a:endParaRPr lang="en-GB" altLang="zh-CN" sz="2400" b="0">
                <a:latin typeface="Times" panose="02020603050405020304" pitchFamily="18" charset="0"/>
              </a:endParaRPr>
            </a:p>
          </p:txBody>
        </p:sp>
        <p:sp>
          <p:nvSpPr>
            <p:cNvPr id="8" name="Rectangle 36"/>
            <p:cNvSpPr>
              <a:spLocks noChangeArrowheads="1"/>
            </p:cNvSpPr>
            <p:nvPr/>
          </p:nvSpPr>
          <p:spPr bwMode="auto">
            <a:xfrm>
              <a:off x="269" y="1980"/>
              <a:ext cx="9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b.deposit(100)</a:t>
              </a:r>
              <a:endParaRPr lang="en-GB" altLang="zh-CN" sz="2400" b="0">
                <a:latin typeface="Times" panose="02020603050405020304" pitchFamily="18" charset="0"/>
              </a:endParaRPr>
            </a:p>
          </p:txBody>
        </p:sp>
        <p:sp>
          <p:nvSpPr>
            <p:cNvPr id="9" name="Rectangle 37"/>
            <p:cNvSpPr>
              <a:spLocks noChangeArrowheads="1"/>
            </p:cNvSpPr>
            <p:nvPr/>
          </p:nvSpPr>
          <p:spPr bwMode="auto">
            <a:xfrm>
              <a:off x="2779" y="1458"/>
              <a:ext cx="5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a:solidFill>
                    <a:srgbClr val="000000"/>
                  </a:solidFill>
                  <a:latin typeface="Times" panose="02020603050405020304" pitchFamily="18" charset="0"/>
                </a:rPr>
                <a:t>事务</a:t>
              </a:r>
              <a:r>
                <a:rPr lang="en-GB" altLang="zh-CN" sz="2000">
                  <a:solidFill>
                    <a:srgbClr val="000000"/>
                  </a:solidFill>
                  <a:latin typeface="Times" panose="02020603050405020304" pitchFamily="18" charset="0"/>
                </a:rPr>
                <a:t>W: </a:t>
              </a:r>
              <a:endParaRPr lang="en-GB" altLang="zh-CN" sz="2400" b="0">
                <a:latin typeface="Times" panose="02020603050405020304" pitchFamily="18" charset="0"/>
              </a:endParaRPr>
            </a:p>
          </p:txBody>
        </p:sp>
        <p:sp>
          <p:nvSpPr>
            <p:cNvPr id="10" name="Rectangle 40"/>
            <p:cNvSpPr>
              <a:spLocks noChangeArrowheads="1"/>
            </p:cNvSpPr>
            <p:nvPr/>
          </p:nvSpPr>
          <p:spPr bwMode="auto">
            <a:xfrm>
              <a:off x="2779" y="1829"/>
              <a:ext cx="14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aBranch.branchTotal()</a:t>
              </a:r>
              <a:endParaRPr lang="en-GB" altLang="zh-CN" sz="2400" b="0">
                <a:latin typeface="Times" panose="02020603050405020304" pitchFamily="18" charset="0"/>
              </a:endParaRPr>
            </a:p>
          </p:txBody>
        </p:sp>
        <p:sp>
          <p:nvSpPr>
            <p:cNvPr id="11" name="Line 41"/>
            <p:cNvSpPr>
              <a:spLocks noChangeShapeType="1"/>
            </p:cNvSpPr>
            <p:nvPr/>
          </p:nvSpPr>
          <p:spPr bwMode="auto">
            <a:xfrm>
              <a:off x="120" y="1431"/>
              <a:ext cx="2493"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Line 42"/>
            <p:cNvSpPr>
              <a:spLocks noChangeShapeType="1"/>
            </p:cNvSpPr>
            <p:nvPr/>
          </p:nvSpPr>
          <p:spPr bwMode="auto">
            <a:xfrm>
              <a:off x="2629" y="1431"/>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Line 43"/>
            <p:cNvSpPr>
              <a:spLocks noChangeShapeType="1"/>
            </p:cNvSpPr>
            <p:nvPr/>
          </p:nvSpPr>
          <p:spPr bwMode="auto">
            <a:xfrm>
              <a:off x="2645" y="1431"/>
              <a:ext cx="295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4" name="Line 44"/>
            <p:cNvSpPr>
              <a:spLocks noChangeShapeType="1"/>
            </p:cNvSpPr>
            <p:nvPr/>
          </p:nvSpPr>
          <p:spPr bwMode="auto">
            <a:xfrm>
              <a:off x="2629" y="1450"/>
              <a:ext cx="1" cy="75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 name="Rectangle 45"/>
            <p:cNvSpPr>
              <a:spLocks noChangeArrowheads="1"/>
            </p:cNvSpPr>
            <p:nvPr/>
          </p:nvSpPr>
          <p:spPr bwMode="auto">
            <a:xfrm>
              <a:off x="269" y="2365"/>
              <a:ext cx="112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a.withdraw(100);</a:t>
              </a:r>
              <a:endParaRPr lang="en-GB" altLang="zh-CN" sz="2400" b="0">
                <a:latin typeface="Times" panose="02020603050405020304" pitchFamily="18" charset="0"/>
              </a:endParaRPr>
            </a:p>
          </p:txBody>
        </p:sp>
        <p:sp>
          <p:nvSpPr>
            <p:cNvPr id="16" name="Rectangle 46"/>
            <p:cNvSpPr>
              <a:spLocks noChangeArrowheads="1"/>
            </p:cNvSpPr>
            <p:nvPr/>
          </p:nvSpPr>
          <p:spPr bwMode="auto">
            <a:xfrm>
              <a:off x="2068" y="2384"/>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$100</a:t>
              </a:r>
              <a:endParaRPr lang="zh-CN" altLang="en-GB" sz="2400" b="0">
                <a:latin typeface="Times" panose="02020603050405020304" pitchFamily="18" charset="0"/>
              </a:endParaRPr>
            </a:p>
          </p:txBody>
        </p:sp>
        <p:sp>
          <p:nvSpPr>
            <p:cNvPr id="17" name="Line 47"/>
            <p:cNvSpPr>
              <a:spLocks noChangeShapeType="1"/>
            </p:cNvSpPr>
            <p:nvPr/>
          </p:nvSpPr>
          <p:spPr bwMode="auto">
            <a:xfrm>
              <a:off x="120" y="2226"/>
              <a:ext cx="191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 name="Line 48"/>
            <p:cNvSpPr>
              <a:spLocks noChangeShapeType="1"/>
            </p:cNvSpPr>
            <p:nvPr/>
          </p:nvSpPr>
          <p:spPr bwMode="auto">
            <a:xfrm>
              <a:off x="2045" y="2226"/>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Line 49"/>
            <p:cNvSpPr>
              <a:spLocks noChangeShapeType="1"/>
            </p:cNvSpPr>
            <p:nvPr/>
          </p:nvSpPr>
          <p:spPr bwMode="auto">
            <a:xfrm>
              <a:off x="2061" y="2226"/>
              <a:ext cx="552"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50"/>
            <p:cNvSpPr>
              <a:spLocks noChangeShapeType="1"/>
            </p:cNvSpPr>
            <p:nvPr/>
          </p:nvSpPr>
          <p:spPr bwMode="auto">
            <a:xfrm>
              <a:off x="2629" y="2226"/>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Line 51"/>
            <p:cNvSpPr>
              <a:spLocks noChangeShapeType="1"/>
            </p:cNvSpPr>
            <p:nvPr/>
          </p:nvSpPr>
          <p:spPr bwMode="auto">
            <a:xfrm>
              <a:off x="2645" y="2226"/>
              <a:ext cx="2273"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Line 52"/>
            <p:cNvSpPr>
              <a:spLocks noChangeShapeType="1"/>
            </p:cNvSpPr>
            <p:nvPr/>
          </p:nvSpPr>
          <p:spPr bwMode="auto">
            <a:xfrm>
              <a:off x="4934" y="2226"/>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Line 53"/>
            <p:cNvSpPr>
              <a:spLocks noChangeShapeType="1"/>
            </p:cNvSpPr>
            <p:nvPr/>
          </p:nvSpPr>
          <p:spPr bwMode="auto">
            <a:xfrm>
              <a:off x="4949" y="2226"/>
              <a:ext cx="64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Rectangle 54"/>
            <p:cNvSpPr>
              <a:spLocks noChangeArrowheads="1"/>
            </p:cNvSpPr>
            <p:nvPr/>
          </p:nvSpPr>
          <p:spPr bwMode="auto">
            <a:xfrm>
              <a:off x="2045" y="2245"/>
              <a:ext cx="16" cy="3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 name="Line 55"/>
            <p:cNvSpPr>
              <a:spLocks noChangeShapeType="1"/>
            </p:cNvSpPr>
            <p:nvPr/>
          </p:nvSpPr>
          <p:spPr bwMode="auto">
            <a:xfrm>
              <a:off x="2629" y="2245"/>
              <a:ext cx="1" cy="29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Rectangle 56"/>
            <p:cNvSpPr>
              <a:spLocks noChangeArrowheads="1"/>
            </p:cNvSpPr>
            <p:nvPr/>
          </p:nvSpPr>
          <p:spPr bwMode="auto">
            <a:xfrm>
              <a:off x="2779" y="2679"/>
              <a:ext cx="14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total = a.getBalance()</a:t>
              </a:r>
              <a:endParaRPr lang="en-GB" altLang="zh-CN" sz="2400" b="0">
                <a:latin typeface="Times" panose="02020603050405020304" pitchFamily="18" charset="0"/>
              </a:endParaRPr>
            </a:p>
          </p:txBody>
        </p:sp>
        <p:sp>
          <p:nvSpPr>
            <p:cNvPr id="27" name="Rectangle 57"/>
            <p:cNvSpPr>
              <a:spLocks noChangeArrowheads="1"/>
            </p:cNvSpPr>
            <p:nvPr/>
          </p:nvSpPr>
          <p:spPr bwMode="auto">
            <a:xfrm>
              <a:off x="4957" y="2689"/>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$100</a:t>
              </a:r>
              <a:endParaRPr lang="zh-CN" altLang="en-GB" sz="2400" b="0">
                <a:latin typeface="Times" panose="02020603050405020304" pitchFamily="18" charset="0"/>
              </a:endParaRPr>
            </a:p>
          </p:txBody>
        </p:sp>
        <p:sp>
          <p:nvSpPr>
            <p:cNvPr id="28" name="Line 58"/>
            <p:cNvSpPr>
              <a:spLocks noChangeShapeType="1"/>
            </p:cNvSpPr>
            <p:nvPr/>
          </p:nvSpPr>
          <p:spPr bwMode="auto">
            <a:xfrm>
              <a:off x="2629" y="2559"/>
              <a:ext cx="1" cy="29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Rectangle 59"/>
            <p:cNvSpPr>
              <a:spLocks noChangeArrowheads="1"/>
            </p:cNvSpPr>
            <p:nvPr/>
          </p:nvSpPr>
          <p:spPr bwMode="auto">
            <a:xfrm>
              <a:off x="2779" y="2994"/>
              <a:ext cx="18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total = total+b.getBalance()</a:t>
              </a:r>
              <a:endParaRPr lang="en-GB" altLang="zh-CN" sz="2400" b="0">
                <a:latin typeface="Times" panose="02020603050405020304" pitchFamily="18" charset="0"/>
              </a:endParaRPr>
            </a:p>
          </p:txBody>
        </p:sp>
        <p:sp>
          <p:nvSpPr>
            <p:cNvPr id="30" name="Rectangle 60"/>
            <p:cNvSpPr>
              <a:spLocks noChangeArrowheads="1"/>
            </p:cNvSpPr>
            <p:nvPr/>
          </p:nvSpPr>
          <p:spPr bwMode="auto">
            <a:xfrm>
              <a:off x="4957" y="3004"/>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$300</a:t>
              </a:r>
              <a:endParaRPr lang="zh-CN" altLang="en-GB" sz="2400" b="0">
                <a:latin typeface="Times" panose="02020603050405020304" pitchFamily="18" charset="0"/>
              </a:endParaRPr>
            </a:p>
          </p:txBody>
        </p:sp>
        <p:sp>
          <p:nvSpPr>
            <p:cNvPr id="31" name="Line 61"/>
            <p:cNvSpPr>
              <a:spLocks noChangeShapeType="1"/>
            </p:cNvSpPr>
            <p:nvPr/>
          </p:nvSpPr>
          <p:spPr bwMode="auto">
            <a:xfrm>
              <a:off x="2629" y="2875"/>
              <a:ext cx="1" cy="29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2" name="Rectangle 62"/>
            <p:cNvSpPr>
              <a:spLocks noChangeArrowheads="1"/>
            </p:cNvSpPr>
            <p:nvPr/>
          </p:nvSpPr>
          <p:spPr bwMode="auto">
            <a:xfrm>
              <a:off x="2779" y="3309"/>
              <a:ext cx="1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total = total+c.getBalance()</a:t>
              </a:r>
              <a:endParaRPr lang="en-GB" altLang="zh-CN" sz="2400" b="0">
                <a:latin typeface="Times" panose="02020603050405020304" pitchFamily="18" charset="0"/>
              </a:endParaRPr>
            </a:p>
          </p:txBody>
        </p:sp>
        <p:sp>
          <p:nvSpPr>
            <p:cNvPr id="33" name="Line 63"/>
            <p:cNvSpPr>
              <a:spLocks noChangeShapeType="1"/>
            </p:cNvSpPr>
            <p:nvPr/>
          </p:nvSpPr>
          <p:spPr bwMode="auto">
            <a:xfrm>
              <a:off x="2629" y="3189"/>
              <a:ext cx="1" cy="29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4" name="Rectangle 64"/>
            <p:cNvSpPr>
              <a:spLocks noChangeArrowheads="1"/>
            </p:cNvSpPr>
            <p:nvPr/>
          </p:nvSpPr>
          <p:spPr bwMode="auto">
            <a:xfrm>
              <a:off x="269" y="3623"/>
              <a:ext cx="9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b.deposit(100)</a:t>
              </a:r>
              <a:endParaRPr lang="en-GB" altLang="zh-CN" sz="2400" b="0">
                <a:latin typeface="Times" panose="02020603050405020304" pitchFamily="18" charset="0"/>
              </a:endParaRPr>
            </a:p>
          </p:txBody>
        </p:sp>
        <p:sp>
          <p:nvSpPr>
            <p:cNvPr id="35" name="Rectangle 65"/>
            <p:cNvSpPr>
              <a:spLocks noChangeArrowheads="1"/>
            </p:cNvSpPr>
            <p:nvPr/>
          </p:nvSpPr>
          <p:spPr bwMode="auto">
            <a:xfrm>
              <a:off x="2068" y="3643"/>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$300</a:t>
              </a:r>
              <a:endParaRPr lang="zh-CN" altLang="en-GB" sz="2400" b="0">
                <a:latin typeface="Times" panose="02020603050405020304" pitchFamily="18" charset="0"/>
              </a:endParaRPr>
            </a:p>
          </p:txBody>
        </p:sp>
        <p:sp>
          <p:nvSpPr>
            <p:cNvPr id="36" name="Line 66"/>
            <p:cNvSpPr>
              <a:spLocks noChangeShapeType="1"/>
            </p:cNvSpPr>
            <p:nvPr/>
          </p:nvSpPr>
          <p:spPr bwMode="auto">
            <a:xfrm>
              <a:off x="2629" y="3503"/>
              <a:ext cx="1" cy="29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7" name="Line 67"/>
            <p:cNvSpPr>
              <a:spLocks noChangeShapeType="1"/>
            </p:cNvSpPr>
            <p:nvPr/>
          </p:nvSpPr>
          <p:spPr bwMode="auto">
            <a:xfrm>
              <a:off x="120" y="4077"/>
              <a:ext cx="191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 name="Rectangle 68"/>
            <p:cNvSpPr>
              <a:spLocks noChangeArrowheads="1"/>
            </p:cNvSpPr>
            <p:nvPr/>
          </p:nvSpPr>
          <p:spPr bwMode="auto">
            <a:xfrm>
              <a:off x="2045" y="3818"/>
              <a:ext cx="16"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 name="Line 69"/>
            <p:cNvSpPr>
              <a:spLocks noChangeShapeType="1"/>
            </p:cNvSpPr>
            <p:nvPr/>
          </p:nvSpPr>
          <p:spPr bwMode="auto">
            <a:xfrm>
              <a:off x="2045" y="4077"/>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 name="Line 70"/>
            <p:cNvSpPr>
              <a:spLocks noChangeShapeType="1"/>
            </p:cNvSpPr>
            <p:nvPr/>
          </p:nvSpPr>
          <p:spPr bwMode="auto">
            <a:xfrm>
              <a:off x="2061" y="4077"/>
              <a:ext cx="552"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 name="Line 71"/>
            <p:cNvSpPr>
              <a:spLocks noChangeShapeType="1"/>
            </p:cNvSpPr>
            <p:nvPr/>
          </p:nvSpPr>
          <p:spPr bwMode="auto">
            <a:xfrm>
              <a:off x="2629" y="3818"/>
              <a:ext cx="1" cy="24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 name="Line 72"/>
            <p:cNvSpPr>
              <a:spLocks noChangeShapeType="1"/>
            </p:cNvSpPr>
            <p:nvPr/>
          </p:nvSpPr>
          <p:spPr bwMode="auto">
            <a:xfrm>
              <a:off x="2629" y="4077"/>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 name="Line 73"/>
            <p:cNvSpPr>
              <a:spLocks noChangeShapeType="1"/>
            </p:cNvSpPr>
            <p:nvPr/>
          </p:nvSpPr>
          <p:spPr bwMode="auto">
            <a:xfrm>
              <a:off x="2645" y="4077"/>
              <a:ext cx="2273"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 name="Rectangle 74"/>
            <p:cNvSpPr>
              <a:spLocks noChangeArrowheads="1"/>
            </p:cNvSpPr>
            <p:nvPr/>
          </p:nvSpPr>
          <p:spPr bwMode="auto">
            <a:xfrm>
              <a:off x="4934" y="3818"/>
              <a:ext cx="15"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5" name="Line 75"/>
            <p:cNvSpPr>
              <a:spLocks noChangeShapeType="1"/>
            </p:cNvSpPr>
            <p:nvPr/>
          </p:nvSpPr>
          <p:spPr bwMode="auto">
            <a:xfrm>
              <a:off x="4934" y="4077"/>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6" name="Line 76"/>
            <p:cNvSpPr>
              <a:spLocks noChangeShapeType="1"/>
            </p:cNvSpPr>
            <p:nvPr/>
          </p:nvSpPr>
          <p:spPr bwMode="auto">
            <a:xfrm>
              <a:off x="4949" y="4077"/>
              <a:ext cx="64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47" name="Group 77"/>
            <p:cNvGrpSpPr>
              <a:grpSpLocks/>
            </p:cNvGrpSpPr>
            <p:nvPr/>
          </p:nvGrpSpPr>
          <p:grpSpPr bwMode="auto">
            <a:xfrm>
              <a:off x="2830" y="3669"/>
              <a:ext cx="47" cy="177"/>
              <a:chOff x="517" y="1652"/>
              <a:chExt cx="47" cy="151"/>
            </a:xfrm>
          </p:grpSpPr>
          <p:sp>
            <p:nvSpPr>
              <p:cNvPr id="48" name="Oval 78"/>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 name="Oval 79"/>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extLst>
      <p:ext uri="{BB962C8B-B14F-4D97-AF65-F5344CB8AC3E}">
        <p14:creationId xmlns:p14="http://schemas.microsoft.com/office/powerpoint/2010/main" val="2011327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normAutofit/>
          </a:bodyPr>
          <a:lstStyle/>
          <a:p>
            <a:r>
              <a:rPr kumimoji="1" lang="zh-CN" altLang="en-US" sz="2800" b="1" dirty="0">
                <a:solidFill>
                  <a:schemeClr val="tx1"/>
                </a:solidFill>
                <a:latin typeface="Times New Roman" panose="02020603050405020304" pitchFamily="18" charset="0"/>
              </a:rPr>
              <a:t>并发控制</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三</a:t>
            </a:r>
            <a:r>
              <a:rPr kumimoji="1" lang="en-US" altLang="zh-CN" sz="2800" b="1" dirty="0">
                <a:solidFill>
                  <a:schemeClr val="tx1"/>
                </a:solidFill>
                <a:latin typeface="Times New Roman" panose="02020603050405020304" pitchFamily="18" charset="0"/>
              </a:rPr>
              <a:t>)</a:t>
            </a:r>
          </a:p>
          <a:p>
            <a:pPr lvl="1"/>
            <a:r>
              <a:rPr lang="zh-CN" altLang="en-US" sz="2400" dirty="0">
                <a:solidFill>
                  <a:schemeClr val="tx1"/>
                </a:solidFill>
                <a:latin typeface="Times New Roman" panose="02020603050405020304" pitchFamily="18" charset="0"/>
              </a:rPr>
              <a:t>串行等价性</a:t>
            </a:r>
          </a:p>
          <a:p>
            <a:pPr lvl="2"/>
            <a:r>
              <a:rPr lang="zh-CN" altLang="en-US" sz="2000" dirty="0" smtClean="0">
                <a:solidFill>
                  <a:schemeClr val="tx1"/>
                </a:solidFill>
                <a:latin typeface="Times New Roman" panose="02020603050405020304" pitchFamily="18" charset="0"/>
              </a:rPr>
              <a:t>多事务正确运行效果推断</a:t>
            </a:r>
            <a:endParaRPr lang="en-US" altLang="zh-CN" sz="2000" dirty="0" smtClean="0">
              <a:solidFill>
                <a:schemeClr val="tx1"/>
              </a:solidFill>
              <a:latin typeface="Times New Roman" panose="02020603050405020304" pitchFamily="18" charset="0"/>
            </a:endParaRPr>
          </a:p>
          <a:p>
            <a:pPr marL="749808" lvl="4" indent="0">
              <a:buNone/>
            </a:pPr>
            <a:r>
              <a:rPr lang="zh-CN" altLang="en-US" sz="1800" dirty="0" smtClean="0">
                <a:solidFill>
                  <a:schemeClr val="tx1"/>
                </a:solidFill>
                <a:latin typeface="Times New Roman" panose="02020603050405020304" pitchFamily="18" charset="0"/>
              </a:rPr>
              <a:t>若</a:t>
            </a:r>
            <a:r>
              <a:rPr lang="zh-CN" altLang="en-US" sz="1800" dirty="0">
                <a:solidFill>
                  <a:schemeClr val="tx1"/>
                </a:solidFill>
                <a:latin typeface="Times New Roman" panose="02020603050405020304" pitchFamily="18" charset="0"/>
              </a:rPr>
              <a:t>每个事务知道它单独执行的正确效果，则可以推断出这些事务按某种次序一次执行一个事务的效果。</a:t>
            </a:r>
          </a:p>
          <a:p>
            <a:pPr lvl="2"/>
            <a:r>
              <a:rPr lang="zh-CN" altLang="en-US" sz="2100" dirty="0" smtClean="0">
                <a:solidFill>
                  <a:schemeClr val="tx1"/>
                </a:solidFill>
                <a:latin typeface="楷体" panose="02010609060101010101" pitchFamily="49" charset="-122"/>
                <a:ea typeface="楷体" panose="02010609060101010101" pitchFamily="49" charset="-122"/>
              </a:rPr>
              <a:t>串</a:t>
            </a:r>
            <a:r>
              <a:rPr lang="zh-CN" altLang="en-US" sz="2100" dirty="0">
                <a:solidFill>
                  <a:schemeClr val="tx1"/>
                </a:solidFill>
                <a:latin typeface="楷体" panose="02010609060101010101" pitchFamily="49" charset="-122"/>
                <a:ea typeface="楷体" panose="02010609060101010101" pitchFamily="49" charset="-122"/>
              </a:rPr>
              <a:t>行等价</a:t>
            </a:r>
            <a:r>
              <a:rPr lang="zh-CN" altLang="en-US" sz="2100" dirty="0">
                <a:solidFill>
                  <a:schemeClr val="tx1"/>
                </a:solidFill>
                <a:latin typeface="Times New Roman" panose="02020603050405020304" pitchFamily="18" charset="0"/>
              </a:rPr>
              <a:t>的交错执行</a:t>
            </a:r>
          </a:p>
          <a:p>
            <a:pPr marL="749808" lvl="4" indent="0">
              <a:lnSpc>
                <a:spcPct val="130000"/>
              </a:lnSpc>
              <a:buNone/>
            </a:pPr>
            <a:r>
              <a:rPr lang="zh-CN" altLang="en-US" sz="1800" dirty="0" smtClean="0">
                <a:solidFill>
                  <a:schemeClr val="tx1"/>
                </a:solidFill>
                <a:latin typeface="Times New Roman" panose="02020603050405020304" pitchFamily="18" charset="0"/>
              </a:rPr>
              <a:t>并发</a:t>
            </a:r>
            <a:r>
              <a:rPr lang="zh-CN" altLang="en-US" sz="1800" dirty="0">
                <a:solidFill>
                  <a:schemeClr val="tx1"/>
                </a:solidFill>
                <a:latin typeface="Times New Roman" panose="02020603050405020304" pitchFamily="18" charset="0"/>
              </a:rPr>
              <a:t>事务交错执行操作的效果等同于按某种次序一次执行一个事务的效果。</a:t>
            </a:r>
          </a:p>
          <a:p>
            <a:pPr lvl="2"/>
            <a:r>
              <a:rPr lang="zh-CN" altLang="en-US" sz="2100" dirty="0" smtClean="0">
                <a:solidFill>
                  <a:schemeClr val="tx1"/>
                </a:solidFill>
                <a:latin typeface="Times New Roman" panose="02020603050405020304" pitchFamily="18" charset="0"/>
              </a:rPr>
              <a:t>使用</a:t>
            </a:r>
            <a:r>
              <a:rPr lang="zh-CN" altLang="en-US" sz="2100" dirty="0">
                <a:solidFill>
                  <a:schemeClr val="tx1"/>
                </a:solidFill>
                <a:latin typeface="Times New Roman" panose="02020603050405020304" pitchFamily="18" charset="0"/>
              </a:rPr>
              <a:t>串行等价性作为并发执行的判断标准，可防止更新丢失和不一致检索问题。</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16</a:t>
            </a:fld>
            <a:endParaRPr lang="zh-CN" altLang="en-US"/>
          </a:p>
        </p:txBody>
      </p:sp>
    </p:spTree>
    <p:extLst>
      <p:ext uri="{BB962C8B-B14F-4D97-AF65-F5344CB8AC3E}">
        <p14:creationId xmlns:p14="http://schemas.microsoft.com/office/powerpoint/2010/main" val="1418737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17</a:t>
            </a:fld>
            <a:endParaRPr lang="zh-CN" altLang="en-US"/>
          </a:p>
        </p:txBody>
      </p:sp>
      <p:grpSp>
        <p:nvGrpSpPr>
          <p:cNvPr id="5" name="Group 112"/>
          <p:cNvGrpSpPr>
            <a:grpSpLocks/>
          </p:cNvGrpSpPr>
          <p:nvPr/>
        </p:nvGrpSpPr>
        <p:grpSpPr bwMode="auto">
          <a:xfrm>
            <a:off x="361790" y="1784493"/>
            <a:ext cx="8466137" cy="3978275"/>
            <a:chOff x="223" y="1434"/>
            <a:chExt cx="5333" cy="2506"/>
          </a:xfrm>
        </p:grpSpPr>
        <p:sp>
          <p:nvSpPr>
            <p:cNvPr id="6" name="Rectangle 50"/>
            <p:cNvSpPr>
              <a:spLocks noChangeArrowheads="1"/>
            </p:cNvSpPr>
            <p:nvPr/>
          </p:nvSpPr>
          <p:spPr bwMode="auto">
            <a:xfrm>
              <a:off x="377" y="1457"/>
              <a:ext cx="5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a:solidFill>
                    <a:srgbClr val="000000"/>
                  </a:solidFill>
                  <a:latin typeface="Times" panose="02020603050405020304" pitchFamily="18" charset="0"/>
                </a:rPr>
                <a:t>事务</a:t>
              </a:r>
              <a:r>
                <a:rPr lang="en-GB" altLang="zh-CN" sz="2000">
                  <a:solidFill>
                    <a:srgbClr val="000000"/>
                  </a:solidFill>
                  <a:latin typeface="Times" panose="02020603050405020304" pitchFamily="18" charset="0"/>
                </a:rPr>
                <a:t>T: </a:t>
              </a:r>
              <a:endParaRPr lang="en-GB" altLang="zh-CN" sz="2400" b="0">
                <a:latin typeface="Times" panose="02020603050405020304" pitchFamily="18" charset="0"/>
              </a:endParaRPr>
            </a:p>
          </p:txBody>
        </p:sp>
        <p:sp>
          <p:nvSpPr>
            <p:cNvPr id="7" name="Rectangle 54"/>
            <p:cNvSpPr>
              <a:spLocks noChangeArrowheads="1"/>
            </p:cNvSpPr>
            <p:nvPr/>
          </p:nvSpPr>
          <p:spPr bwMode="auto">
            <a:xfrm>
              <a:off x="368" y="1685"/>
              <a:ext cx="16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balance = b.getBalance()</a:t>
              </a:r>
              <a:endParaRPr lang="en-GB" altLang="zh-CN" sz="2400" b="0">
                <a:latin typeface="Times" panose="02020603050405020304" pitchFamily="18" charset="0"/>
              </a:endParaRPr>
            </a:p>
          </p:txBody>
        </p:sp>
        <p:sp>
          <p:nvSpPr>
            <p:cNvPr id="8" name="Rectangle 55"/>
            <p:cNvSpPr>
              <a:spLocks noChangeArrowheads="1"/>
            </p:cNvSpPr>
            <p:nvPr/>
          </p:nvSpPr>
          <p:spPr bwMode="auto">
            <a:xfrm>
              <a:off x="368" y="1900"/>
              <a:ext cx="17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b.setBalance(balance*1.1)</a:t>
              </a:r>
              <a:endParaRPr lang="en-GB" altLang="zh-CN" sz="2400" b="0">
                <a:latin typeface="Times" panose="02020603050405020304" pitchFamily="18" charset="0"/>
              </a:endParaRPr>
            </a:p>
          </p:txBody>
        </p:sp>
        <p:sp>
          <p:nvSpPr>
            <p:cNvPr id="9" name="Rectangle 56"/>
            <p:cNvSpPr>
              <a:spLocks noChangeArrowheads="1"/>
            </p:cNvSpPr>
            <p:nvPr/>
          </p:nvSpPr>
          <p:spPr bwMode="auto">
            <a:xfrm>
              <a:off x="368" y="2115"/>
              <a:ext cx="15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a.withdraw(balance/10)</a:t>
              </a:r>
              <a:endParaRPr lang="en-GB" altLang="zh-CN" sz="2400" b="0">
                <a:latin typeface="Times" panose="02020603050405020304" pitchFamily="18" charset="0"/>
              </a:endParaRPr>
            </a:p>
          </p:txBody>
        </p:sp>
        <p:sp>
          <p:nvSpPr>
            <p:cNvPr id="10" name="Rectangle 57"/>
            <p:cNvSpPr>
              <a:spLocks noChangeArrowheads="1"/>
            </p:cNvSpPr>
            <p:nvPr/>
          </p:nvSpPr>
          <p:spPr bwMode="auto">
            <a:xfrm>
              <a:off x="3043" y="1457"/>
              <a:ext cx="6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a:solidFill>
                    <a:srgbClr val="000000"/>
                  </a:solidFill>
                  <a:latin typeface="Times" panose="02020603050405020304" pitchFamily="18" charset="0"/>
                </a:rPr>
                <a:t>事务Ｕ： </a:t>
              </a:r>
              <a:endParaRPr lang="zh-CN" altLang="en-GB" sz="2400" b="0">
                <a:latin typeface="Times" panose="02020603050405020304" pitchFamily="18" charset="0"/>
              </a:endParaRPr>
            </a:p>
          </p:txBody>
        </p:sp>
        <p:sp>
          <p:nvSpPr>
            <p:cNvPr id="11" name="Rectangle 60"/>
            <p:cNvSpPr>
              <a:spLocks noChangeArrowheads="1"/>
            </p:cNvSpPr>
            <p:nvPr/>
          </p:nvSpPr>
          <p:spPr bwMode="auto">
            <a:xfrm>
              <a:off x="4073" y="1457"/>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12" name="Rectangle 61"/>
            <p:cNvSpPr>
              <a:spLocks noChangeArrowheads="1"/>
            </p:cNvSpPr>
            <p:nvPr/>
          </p:nvSpPr>
          <p:spPr bwMode="auto">
            <a:xfrm>
              <a:off x="3043" y="1685"/>
              <a:ext cx="16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balance = b.getBalance()</a:t>
              </a:r>
              <a:endParaRPr lang="en-GB" altLang="zh-CN" sz="2400" b="0">
                <a:latin typeface="Times" panose="02020603050405020304" pitchFamily="18" charset="0"/>
              </a:endParaRPr>
            </a:p>
          </p:txBody>
        </p:sp>
        <p:sp>
          <p:nvSpPr>
            <p:cNvPr id="13" name="Rectangle 62"/>
            <p:cNvSpPr>
              <a:spLocks noChangeArrowheads="1"/>
            </p:cNvSpPr>
            <p:nvPr/>
          </p:nvSpPr>
          <p:spPr bwMode="auto">
            <a:xfrm>
              <a:off x="3043" y="1900"/>
              <a:ext cx="17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b.setBalance(balance*1.1)</a:t>
              </a:r>
              <a:endParaRPr lang="en-GB" altLang="zh-CN" sz="2400" b="0">
                <a:latin typeface="Times" panose="02020603050405020304" pitchFamily="18" charset="0"/>
              </a:endParaRPr>
            </a:p>
          </p:txBody>
        </p:sp>
        <p:sp>
          <p:nvSpPr>
            <p:cNvPr id="14" name="Rectangle 63"/>
            <p:cNvSpPr>
              <a:spLocks noChangeArrowheads="1"/>
            </p:cNvSpPr>
            <p:nvPr/>
          </p:nvSpPr>
          <p:spPr bwMode="auto">
            <a:xfrm>
              <a:off x="3043" y="2115"/>
              <a:ext cx="153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c.withdraw(balance/10)</a:t>
              </a:r>
              <a:endParaRPr lang="en-GB" altLang="zh-CN" sz="2400" b="0">
                <a:latin typeface="Times" panose="02020603050405020304" pitchFamily="18" charset="0"/>
              </a:endParaRPr>
            </a:p>
          </p:txBody>
        </p:sp>
        <p:sp>
          <p:nvSpPr>
            <p:cNvPr id="15" name="Line 64"/>
            <p:cNvSpPr>
              <a:spLocks noChangeShapeType="1"/>
            </p:cNvSpPr>
            <p:nvPr/>
          </p:nvSpPr>
          <p:spPr bwMode="auto">
            <a:xfrm>
              <a:off x="223" y="1434"/>
              <a:ext cx="2659"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Line 65"/>
            <p:cNvSpPr>
              <a:spLocks noChangeShapeType="1"/>
            </p:cNvSpPr>
            <p:nvPr/>
          </p:nvSpPr>
          <p:spPr bwMode="auto">
            <a:xfrm>
              <a:off x="2897" y="1434"/>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Line 66"/>
            <p:cNvSpPr>
              <a:spLocks noChangeShapeType="1"/>
            </p:cNvSpPr>
            <p:nvPr/>
          </p:nvSpPr>
          <p:spPr bwMode="auto">
            <a:xfrm>
              <a:off x="2913" y="1434"/>
              <a:ext cx="2643"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 name="Line 67"/>
            <p:cNvSpPr>
              <a:spLocks noChangeShapeType="1"/>
            </p:cNvSpPr>
            <p:nvPr/>
          </p:nvSpPr>
          <p:spPr bwMode="auto">
            <a:xfrm>
              <a:off x="2897" y="1449"/>
              <a:ext cx="1" cy="89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Rectangle 68"/>
            <p:cNvSpPr>
              <a:spLocks noChangeArrowheads="1"/>
            </p:cNvSpPr>
            <p:nvPr/>
          </p:nvSpPr>
          <p:spPr bwMode="auto">
            <a:xfrm>
              <a:off x="368" y="2471"/>
              <a:ext cx="167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balance =  b.getBalance()</a:t>
              </a:r>
              <a:endParaRPr lang="en-GB" altLang="zh-CN" sz="2400" b="0">
                <a:latin typeface="Times" panose="02020603050405020304" pitchFamily="18" charset="0"/>
              </a:endParaRPr>
            </a:p>
          </p:txBody>
        </p:sp>
        <p:sp>
          <p:nvSpPr>
            <p:cNvPr id="20" name="Rectangle 69"/>
            <p:cNvSpPr>
              <a:spLocks noChangeArrowheads="1"/>
            </p:cNvSpPr>
            <p:nvPr/>
          </p:nvSpPr>
          <p:spPr bwMode="auto">
            <a:xfrm>
              <a:off x="2305" y="2471"/>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$200</a:t>
              </a:r>
              <a:endParaRPr lang="zh-CN" altLang="en-GB" sz="2400" b="0">
                <a:latin typeface="Times" panose="02020603050405020304" pitchFamily="18" charset="0"/>
              </a:endParaRPr>
            </a:p>
          </p:txBody>
        </p:sp>
        <p:sp>
          <p:nvSpPr>
            <p:cNvPr id="21" name="Line 70"/>
            <p:cNvSpPr>
              <a:spLocks noChangeShapeType="1"/>
            </p:cNvSpPr>
            <p:nvPr/>
          </p:nvSpPr>
          <p:spPr bwMode="auto">
            <a:xfrm>
              <a:off x="223" y="2356"/>
              <a:ext cx="204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Line 71"/>
            <p:cNvSpPr>
              <a:spLocks noChangeShapeType="1"/>
            </p:cNvSpPr>
            <p:nvPr/>
          </p:nvSpPr>
          <p:spPr bwMode="auto">
            <a:xfrm>
              <a:off x="2298" y="2356"/>
              <a:ext cx="58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Line 72"/>
            <p:cNvSpPr>
              <a:spLocks noChangeShapeType="1"/>
            </p:cNvSpPr>
            <p:nvPr/>
          </p:nvSpPr>
          <p:spPr bwMode="auto">
            <a:xfrm>
              <a:off x="2897" y="2115"/>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Line 73"/>
            <p:cNvSpPr>
              <a:spLocks noChangeShapeType="1"/>
            </p:cNvSpPr>
            <p:nvPr/>
          </p:nvSpPr>
          <p:spPr bwMode="auto">
            <a:xfrm>
              <a:off x="2913" y="2357"/>
              <a:ext cx="2028"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5" name="Line 74"/>
            <p:cNvSpPr>
              <a:spLocks noChangeShapeType="1"/>
            </p:cNvSpPr>
            <p:nvPr/>
          </p:nvSpPr>
          <p:spPr bwMode="auto">
            <a:xfrm>
              <a:off x="4957" y="2356"/>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Line 75"/>
            <p:cNvSpPr>
              <a:spLocks noChangeShapeType="1"/>
            </p:cNvSpPr>
            <p:nvPr/>
          </p:nvSpPr>
          <p:spPr bwMode="auto">
            <a:xfrm>
              <a:off x="4972" y="2356"/>
              <a:ext cx="58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 name="Rectangle 76"/>
            <p:cNvSpPr>
              <a:spLocks noChangeArrowheads="1"/>
            </p:cNvSpPr>
            <p:nvPr/>
          </p:nvSpPr>
          <p:spPr bwMode="auto">
            <a:xfrm>
              <a:off x="2282" y="2371"/>
              <a:ext cx="16"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 name="Line 77"/>
            <p:cNvSpPr>
              <a:spLocks noChangeShapeType="1"/>
            </p:cNvSpPr>
            <p:nvPr/>
          </p:nvSpPr>
          <p:spPr bwMode="auto">
            <a:xfrm>
              <a:off x="2897" y="2371"/>
              <a:ext cx="1" cy="24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Rectangle 78"/>
            <p:cNvSpPr>
              <a:spLocks noChangeArrowheads="1"/>
            </p:cNvSpPr>
            <p:nvPr/>
          </p:nvSpPr>
          <p:spPr bwMode="auto">
            <a:xfrm>
              <a:off x="4957" y="2371"/>
              <a:ext cx="15"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 name="Rectangle 79"/>
            <p:cNvSpPr>
              <a:spLocks noChangeArrowheads="1"/>
            </p:cNvSpPr>
            <p:nvPr/>
          </p:nvSpPr>
          <p:spPr bwMode="auto">
            <a:xfrm>
              <a:off x="368" y="2732"/>
              <a:ext cx="17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b.setBalance(balance*1.1)</a:t>
              </a:r>
              <a:endParaRPr lang="en-GB" altLang="zh-CN" sz="2400" b="0">
                <a:latin typeface="Times" panose="02020603050405020304" pitchFamily="18" charset="0"/>
              </a:endParaRPr>
            </a:p>
          </p:txBody>
        </p:sp>
        <p:sp>
          <p:nvSpPr>
            <p:cNvPr id="31" name="Rectangle 80"/>
            <p:cNvSpPr>
              <a:spLocks noChangeArrowheads="1"/>
            </p:cNvSpPr>
            <p:nvPr/>
          </p:nvSpPr>
          <p:spPr bwMode="auto">
            <a:xfrm>
              <a:off x="2305" y="2732"/>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$220</a:t>
              </a:r>
              <a:endParaRPr lang="zh-CN" altLang="en-GB" sz="2400" b="0">
                <a:latin typeface="Times" panose="02020603050405020304" pitchFamily="18" charset="0"/>
              </a:endParaRPr>
            </a:p>
          </p:txBody>
        </p:sp>
        <p:sp>
          <p:nvSpPr>
            <p:cNvPr id="32" name="Rectangle 81"/>
            <p:cNvSpPr>
              <a:spLocks noChangeArrowheads="1"/>
            </p:cNvSpPr>
            <p:nvPr/>
          </p:nvSpPr>
          <p:spPr bwMode="auto">
            <a:xfrm>
              <a:off x="2282" y="2688"/>
              <a:ext cx="16"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3" name="Line 82"/>
            <p:cNvSpPr>
              <a:spLocks noChangeShapeType="1"/>
            </p:cNvSpPr>
            <p:nvPr/>
          </p:nvSpPr>
          <p:spPr bwMode="auto">
            <a:xfrm>
              <a:off x="2897" y="2633"/>
              <a:ext cx="1" cy="24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4" name="Rectangle 83"/>
            <p:cNvSpPr>
              <a:spLocks noChangeArrowheads="1"/>
            </p:cNvSpPr>
            <p:nvPr/>
          </p:nvSpPr>
          <p:spPr bwMode="auto">
            <a:xfrm>
              <a:off x="4957" y="2633"/>
              <a:ext cx="15"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5" name="Rectangle 84"/>
            <p:cNvSpPr>
              <a:spLocks noChangeArrowheads="1"/>
            </p:cNvSpPr>
            <p:nvPr/>
          </p:nvSpPr>
          <p:spPr bwMode="auto">
            <a:xfrm>
              <a:off x="3043" y="2927"/>
              <a:ext cx="16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balance = b.getBalance()</a:t>
              </a:r>
              <a:endParaRPr lang="en-GB" altLang="zh-CN" sz="2400" b="0">
                <a:latin typeface="Times" panose="02020603050405020304" pitchFamily="18" charset="0"/>
              </a:endParaRPr>
            </a:p>
          </p:txBody>
        </p:sp>
        <p:sp>
          <p:nvSpPr>
            <p:cNvPr id="36" name="Rectangle 85"/>
            <p:cNvSpPr>
              <a:spLocks noChangeArrowheads="1"/>
            </p:cNvSpPr>
            <p:nvPr/>
          </p:nvSpPr>
          <p:spPr bwMode="auto">
            <a:xfrm>
              <a:off x="4979" y="2927"/>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$220</a:t>
              </a:r>
              <a:endParaRPr lang="zh-CN" altLang="en-GB" sz="2400" b="0">
                <a:latin typeface="Times" panose="02020603050405020304" pitchFamily="18" charset="0"/>
              </a:endParaRPr>
            </a:p>
          </p:txBody>
        </p:sp>
        <p:sp>
          <p:nvSpPr>
            <p:cNvPr id="37" name="Rectangle 86"/>
            <p:cNvSpPr>
              <a:spLocks noChangeArrowheads="1"/>
            </p:cNvSpPr>
            <p:nvPr/>
          </p:nvSpPr>
          <p:spPr bwMode="auto">
            <a:xfrm>
              <a:off x="2282" y="2894"/>
              <a:ext cx="16"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8" name="Line 87"/>
            <p:cNvSpPr>
              <a:spLocks noChangeShapeType="1"/>
            </p:cNvSpPr>
            <p:nvPr/>
          </p:nvSpPr>
          <p:spPr bwMode="auto">
            <a:xfrm>
              <a:off x="2897" y="2894"/>
              <a:ext cx="1" cy="24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Rectangle 88"/>
            <p:cNvSpPr>
              <a:spLocks noChangeArrowheads="1"/>
            </p:cNvSpPr>
            <p:nvPr/>
          </p:nvSpPr>
          <p:spPr bwMode="auto">
            <a:xfrm>
              <a:off x="4957" y="2894"/>
              <a:ext cx="15"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0" name="Rectangle 89"/>
            <p:cNvSpPr>
              <a:spLocks noChangeArrowheads="1"/>
            </p:cNvSpPr>
            <p:nvPr/>
          </p:nvSpPr>
          <p:spPr bwMode="auto">
            <a:xfrm>
              <a:off x="3043" y="3189"/>
              <a:ext cx="17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b.setBalance(balance*1.1)</a:t>
              </a:r>
              <a:endParaRPr lang="en-GB" altLang="zh-CN" sz="2400" b="0">
                <a:latin typeface="Times" panose="02020603050405020304" pitchFamily="18" charset="0"/>
              </a:endParaRPr>
            </a:p>
          </p:txBody>
        </p:sp>
        <p:sp>
          <p:nvSpPr>
            <p:cNvPr id="41" name="Rectangle 90"/>
            <p:cNvSpPr>
              <a:spLocks noChangeArrowheads="1"/>
            </p:cNvSpPr>
            <p:nvPr/>
          </p:nvSpPr>
          <p:spPr bwMode="auto">
            <a:xfrm>
              <a:off x="4979" y="3189"/>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$242</a:t>
              </a:r>
              <a:endParaRPr lang="zh-CN" altLang="en-GB" sz="2400" b="0">
                <a:latin typeface="Times" panose="02020603050405020304" pitchFamily="18" charset="0"/>
              </a:endParaRPr>
            </a:p>
          </p:txBody>
        </p:sp>
        <p:sp>
          <p:nvSpPr>
            <p:cNvPr id="42" name="Rectangle 91"/>
            <p:cNvSpPr>
              <a:spLocks noChangeArrowheads="1"/>
            </p:cNvSpPr>
            <p:nvPr/>
          </p:nvSpPr>
          <p:spPr bwMode="auto">
            <a:xfrm>
              <a:off x="2282" y="3155"/>
              <a:ext cx="16"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 name="Line 92"/>
            <p:cNvSpPr>
              <a:spLocks noChangeShapeType="1"/>
            </p:cNvSpPr>
            <p:nvPr/>
          </p:nvSpPr>
          <p:spPr bwMode="auto">
            <a:xfrm>
              <a:off x="2897" y="3155"/>
              <a:ext cx="1" cy="24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 name="Rectangle 93"/>
            <p:cNvSpPr>
              <a:spLocks noChangeArrowheads="1"/>
            </p:cNvSpPr>
            <p:nvPr/>
          </p:nvSpPr>
          <p:spPr bwMode="auto">
            <a:xfrm>
              <a:off x="4957" y="3155"/>
              <a:ext cx="15"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5" name="Rectangle 94"/>
            <p:cNvSpPr>
              <a:spLocks noChangeArrowheads="1"/>
            </p:cNvSpPr>
            <p:nvPr/>
          </p:nvSpPr>
          <p:spPr bwMode="auto">
            <a:xfrm>
              <a:off x="368" y="3416"/>
              <a:ext cx="15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a.withdraw(balance/10)</a:t>
              </a:r>
              <a:endParaRPr lang="en-GB" altLang="zh-CN" sz="2400" b="0">
                <a:latin typeface="Times" panose="02020603050405020304" pitchFamily="18" charset="0"/>
              </a:endParaRPr>
            </a:p>
          </p:txBody>
        </p:sp>
        <p:sp>
          <p:nvSpPr>
            <p:cNvPr id="46" name="Rectangle 95"/>
            <p:cNvSpPr>
              <a:spLocks noChangeArrowheads="1"/>
            </p:cNvSpPr>
            <p:nvPr/>
          </p:nvSpPr>
          <p:spPr bwMode="auto">
            <a:xfrm>
              <a:off x="2305" y="3416"/>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$80</a:t>
              </a:r>
              <a:endParaRPr lang="zh-CN" altLang="en-GB" sz="2400" b="0">
                <a:latin typeface="Times" panose="02020603050405020304" pitchFamily="18" charset="0"/>
              </a:endParaRPr>
            </a:p>
          </p:txBody>
        </p:sp>
        <p:sp>
          <p:nvSpPr>
            <p:cNvPr id="47" name="Rectangle 96"/>
            <p:cNvSpPr>
              <a:spLocks noChangeArrowheads="1"/>
            </p:cNvSpPr>
            <p:nvPr/>
          </p:nvSpPr>
          <p:spPr bwMode="auto">
            <a:xfrm>
              <a:off x="4979" y="3470"/>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48" name="Rectangle 97"/>
            <p:cNvSpPr>
              <a:spLocks noChangeArrowheads="1"/>
            </p:cNvSpPr>
            <p:nvPr/>
          </p:nvSpPr>
          <p:spPr bwMode="auto">
            <a:xfrm>
              <a:off x="5025" y="3470"/>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i="1">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49" name="Rectangle 98"/>
            <p:cNvSpPr>
              <a:spLocks noChangeArrowheads="1"/>
            </p:cNvSpPr>
            <p:nvPr/>
          </p:nvSpPr>
          <p:spPr bwMode="auto">
            <a:xfrm>
              <a:off x="2282" y="3416"/>
              <a:ext cx="16"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0" name="Line 99"/>
            <p:cNvSpPr>
              <a:spLocks noChangeShapeType="1"/>
            </p:cNvSpPr>
            <p:nvPr/>
          </p:nvSpPr>
          <p:spPr bwMode="auto">
            <a:xfrm>
              <a:off x="2897" y="3416"/>
              <a:ext cx="1" cy="24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1" name="Rectangle 100"/>
            <p:cNvSpPr>
              <a:spLocks noChangeArrowheads="1"/>
            </p:cNvSpPr>
            <p:nvPr/>
          </p:nvSpPr>
          <p:spPr bwMode="auto">
            <a:xfrm>
              <a:off x="4957" y="3416"/>
              <a:ext cx="15" cy="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2" name="Rectangle 101"/>
            <p:cNvSpPr>
              <a:spLocks noChangeArrowheads="1"/>
            </p:cNvSpPr>
            <p:nvPr/>
          </p:nvSpPr>
          <p:spPr bwMode="auto">
            <a:xfrm>
              <a:off x="3043" y="3677"/>
              <a:ext cx="153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c.withdraw(balance/10)</a:t>
              </a:r>
              <a:endParaRPr lang="en-GB" altLang="zh-CN" sz="2400" b="0">
                <a:latin typeface="Times" panose="02020603050405020304" pitchFamily="18" charset="0"/>
              </a:endParaRPr>
            </a:p>
          </p:txBody>
        </p:sp>
        <p:sp>
          <p:nvSpPr>
            <p:cNvPr id="53" name="Rectangle 102"/>
            <p:cNvSpPr>
              <a:spLocks noChangeArrowheads="1"/>
            </p:cNvSpPr>
            <p:nvPr/>
          </p:nvSpPr>
          <p:spPr bwMode="auto">
            <a:xfrm>
              <a:off x="4979" y="3677"/>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$278</a:t>
              </a:r>
              <a:endParaRPr lang="zh-CN" altLang="en-GB" sz="2400" b="0">
                <a:latin typeface="Times" panose="02020603050405020304" pitchFamily="18" charset="0"/>
              </a:endParaRPr>
            </a:p>
          </p:txBody>
        </p:sp>
        <p:sp>
          <p:nvSpPr>
            <p:cNvPr id="54" name="Line 103"/>
            <p:cNvSpPr>
              <a:spLocks noChangeShapeType="1"/>
            </p:cNvSpPr>
            <p:nvPr/>
          </p:nvSpPr>
          <p:spPr bwMode="auto">
            <a:xfrm>
              <a:off x="223" y="3939"/>
              <a:ext cx="204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5" name="Rectangle 104"/>
            <p:cNvSpPr>
              <a:spLocks noChangeArrowheads="1"/>
            </p:cNvSpPr>
            <p:nvPr/>
          </p:nvSpPr>
          <p:spPr bwMode="auto">
            <a:xfrm>
              <a:off x="2282" y="3677"/>
              <a:ext cx="16"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6" name="Line 105"/>
            <p:cNvSpPr>
              <a:spLocks noChangeShapeType="1"/>
            </p:cNvSpPr>
            <p:nvPr/>
          </p:nvSpPr>
          <p:spPr bwMode="auto">
            <a:xfrm>
              <a:off x="2282" y="3939"/>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7" name="Line 106"/>
            <p:cNvSpPr>
              <a:spLocks noChangeShapeType="1"/>
            </p:cNvSpPr>
            <p:nvPr/>
          </p:nvSpPr>
          <p:spPr bwMode="auto">
            <a:xfrm>
              <a:off x="2298" y="3939"/>
              <a:ext cx="58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8" name="Line 107"/>
            <p:cNvSpPr>
              <a:spLocks noChangeShapeType="1"/>
            </p:cNvSpPr>
            <p:nvPr/>
          </p:nvSpPr>
          <p:spPr bwMode="auto">
            <a:xfrm>
              <a:off x="2897" y="3677"/>
              <a:ext cx="1" cy="24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Line 108"/>
            <p:cNvSpPr>
              <a:spLocks noChangeShapeType="1"/>
            </p:cNvSpPr>
            <p:nvPr/>
          </p:nvSpPr>
          <p:spPr bwMode="auto">
            <a:xfrm>
              <a:off x="2897" y="3939"/>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0" name="Line 109"/>
            <p:cNvSpPr>
              <a:spLocks noChangeShapeType="1"/>
            </p:cNvSpPr>
            <p:nvPr/>
          </p:nvSpPr>
          <p:spPr bwMode="auto">
            <a:xfrm>
              <a:off x="2913" y="3939"/>
              <a:ext cx="2028"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1" name="Rectangle 110"/>
            <p:cNvSpPr>
              <a:spLocks noChangeArrowheads="1"/>
            </p:cNvSpPr>
            <p:nvPr/>
          </p:nvSpPr>
          <p:spPr bwMode="auto">
            <a:xfrm>
              <a:off x="4957" y="3677"/>
              <a:ext cx="15" cy="2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2" name="Line 111"/>
            <p:cNvSpPr>
              <a:spLocks noChangeShapeType="1"/>
            </p:cNvSpPr>
            <p:nvPr/>
          </p:nvSpPr>
          <p:spPr bwMode="auto">
            <a:xfrm>
              <a:off x="4972" y="3939"/>
              <a:ext cx="58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293864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18</a:t>
            </a:fld>
            <a:endParaRPr lang="zh-CN" altLang="en-US"/>
          </a:p>
        </p:txBody>
      </p:sp>
      <p:grpSp>
        <p:nvGrpSpPr>
          <p:cNvPr id="5" name="Group 106"/>
          <p:cNvGrpSpPr>
            <a:grpSpLocks/>
          </p:cNvGrpSpPr>
          <p:nvPr/>
        </p:nvGrpSpPr>
        <p:grpSpPr bwMode="auto">
          <a:xfrm>
            <a:off x="292734" y="1894674"/>
            <a:ext cx="8604250" cy="3621087"/>
            <a:chOff x="206" y="1587"/>
            <a:chExt cx="5420" cy="2281"/>
          </a:xfrm>
        </p:grpSpPr>
        <p:sp>
          <p:nvSpPr>
            <p:cNvPr id="6" name="Rectangle 50"/>
            <p:cNvSpPr>
              <a:spLocks noChangeArrowheads="1"/>
            </p:cNvSpPr>
            <p:nvPr/>
          </p:nvSpPr>
          <p:spPr bwMode="auto">
            <a:xfrm>
              <a:off x="328" y="1609"/>
              <a:ext cx="53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a:solidFill>
                    <a:srgbClr val="000000"/>
                  </a:solidFill>
                  <a:latin typeface="Times" panose="02020603050405020304" pitchFamily="18" charset="0"/>
                </a:rPr>
                <a:t>事务</a:t>
              </a:r>
              <a:r>
                <a:rPr lang="en-GB" altLang="zh-CN" sz="2000">
                  <a:solidFill>
                    <a:srgbClr val="000000"/>
                  </a:solidFill>
                  <a:latin typeface="Times" panose="02020603050405020304" pitchFamily="18" charset="0"/>
                </a:rPr>
                <a:t>V: </a:t>
              </a:r>
              <a:endParaRPr lang="en-GB" altLang="zh-CN" sz="2400" b="0">
                <a:latin typeface="Times" panose="02020603050405020304" pitchFamily="18" charset="0"/>
              </a:endParaRPr>
            </a:p>
          </p:txBody>
        </p:sp>
        <p:sp>
          <p:nvSpPr>
            <p:cNvPr id="7" name="Rectangle 54"/>
            <p:cNvSpPr>
              <a:spLocks noChangeArrowheads="1"/>
            </p:cNvSpPr>
            <p:nvPr/>
          </p:nvSpPr>
          <p:spPr bwMode="auto">
            <a:xfrm>
              <a:off x="354" y="1798"/>
              <a:ext cx="112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a.withdraw(100);</a:t>
              </a:r>
              <a:endParaRPr lang="en-GB" altLang="zh-CN" sz="2400" b="0">
                <a:latin typeface="Times" panose="02020603050405020304" pitchFamily="18" charset="0"/>
              </a:endParaRPr>
            </a:p>
          </p:txBody>
        </p:sp>
        <p:sp>
          <p:nvSpPr>
            <p:cNvPr id="8" name="Rectangle 55"/>
            <p:cNvSpPr>
              <a:spLocks noChangeArrowheads="1"/>
            </p:cNvSpPr>
            <p:nvPr/>
          </p:nvSpPr>
          <p:spPr bwMode="auto">
            <a:xfrm>
              <a:off x="354" y="2017"/>
              <a:ext cx="9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b.deposit(100)</a:t>
              </a:r>
              <a:endParaRPr lang="en-GB" altLang="zh-CN" sz="2400" b="0">
                <a:latin typeface="Times" panose="02020603050405020304" pitchFamily="18" charset="0"/>
              </a:endParaRPr>
            </a:p>
          </p:txBody>
        </p:sp>
        <p:sp>
          <p:nvSpPr>
            <p:cNvPr id="9" name="Rectangle 56"/>
            <p:cNvSpPr>
              <a:spLocks noChangeArrowheads="1"/>
            </p:cNvSpPr>
            <p:nvPr/>
          </p:nvSpPr>
          <p:spPr bwMode="auto">
            <a:xfrm>
              <a:off x="2837" y="1609"/>
              <a:ext cx="5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a:solidFill>
                    <a:srgbClr val="000000"/>
                  </a:solidFill>
                  <a:latin typeface="Times" panose="02020603050405020304" pitchFamily="18" charset="0"/>
                </a:rPr>
                <a:t>事务</a:t>
              </a:r>
              <a:r>
                <a:rPr lang="en-GB" altLang="zh-CN" sz="2000">
                  <a:solidFill>
                    <a:srgbClr val="000000"/>
                  </a:solidFill>
                  <a:latin typeface="Times" panose="02020603050405020304" pitchFamily="18" charset="0"/>
                </a:rPr>
                <a:t>W: </a:t>
              </a:r>
              <a:endParaRPr lang="en-GB" altLang="zh-CN" sz="2400" b="0">
                <a:latin typeface="Times" panose="02020603050405020304" pitchFamily="18" charset="0"/>
              </a:endParaRPr>
            </a:p>
          </p:txBody>
        </p:sp>
        <p:sp>
          <p:nvSpPr>
            <p:cNvPr id="10" name="Rectangle 59"/>
            <p:cNvSpPr>
              <a:spLocks noChangeArrowheads="1"/>
            </p:cNvSpPr>
            <p:nvPr/>
          </p:nvSpPr>
          <p:spPr bwMode="auto">
            <a:xfrm>
              <a:off x="2837" y="1922"/>
              <a:ext cx="14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aBranch.branchTotal()</a:t>
              </a:r>
              <a:endParaRPr lang="en-GB" altLang="zh-CN" sz="2400" b="0">
                <a:latin typeface="Times" panose="02020603050405020304" pitchFamily="18" charset="0"/>
              </a:endParaRPr>
            </a:p>
          </p:txBody>
        </p:sp>
        <p:sp>
          <p:nvSpPr>
            <p:cNvPr id="11" name="Line 60"/>
            <p:cNvSpPr>
              <a:spLocks noChangeShapeType="1"/>
            </p:cNvSpPr>
            <p:nvPr/>
          </p:nvSpPr>
          <p:spPr bwMode="auto">
            <a:xfrm>
              <a:off x="206" y="1587"/>
              <a:ext cx="2468"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Line 61"/>
            <p:cNvSpPr>
              <a:spLocks noChangeShapeType="1"/>
            </p:cNvSpPr>
            <p:nvPr/>
          </p:nvSpPr>
          <p:spPr bwMode="auto">
            <a:xfrm>
              <a:off x="2689" y="1587"/>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Line 62"/>
            <p:cNvSpPr>
              <a:spLocks noChangeShapeType="1"/>
            </p:cNvSpPr>
            <p:nvPr/>
          </p:nvSpPr>
          <p:spPr bwMode="auto">
            <a:xfrm>
              <a:off x="2705" y="1587"/>
              <a:ext cx="292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4" name="Line 63"/>
            <p:cNvSpPr>
              <a:spLocks noChangeShapeType="1"/>
            </p:cNvSpPr>
            <p:nvPr/>
          </p:nvSpPr>
          <p:spPr bwMode="auto">
            <a:xfrm>
              <a:off x="2689" y="1603"/>
              <a:ext cx="1" cy="64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 name="Rectangle 64"/>
            <p:cNvSpPr>
              <a:spLocks noChangeArrowheads="1"/>
            </p:cNvSpPr>
            <p:nvPr/>
          </p:nvSpPr>
          <p:spPr bwMode="auto">
            <a:xfrm>
              <a:off x="354" y="2375"/>
              <a:ext cx="112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a.withdraw(100);</a:t>
              </a:r>
              <a:endParaRPr lang="en-GB" altLang="zh-CN" sz="2400" b="0">
                <a:latin typeface="Times" panose="02020603050405020304" pitchFamily="18" charset="0"/>
              </a:endParaRPr>
            </a:p>
          </p:txBody>
        </p:sp>
        <p:sp>
          <p:nvSpPr>
            <p:cNvPr id="16" name="Rectangle 65"/>
            <p:cNvSpPr>
              <a:spLocks noChangeArrowheads="1"/>
            </p:cNvSpPr>
            <p:nvPr/>
          </p:nvSpPr>
          <p:spPr bwMode="auto">
            <a:xfrm>
              <a:off x="2134" y="2328"/>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$100</a:t>
              </a:r>
              <a:endParaRPr lang="zh-CN" altLang="en-GB" sz="2400" b="0">
                <a:latin typeface="Times" panose="02020603050405020304" pitchFamily="18" charset="0"/>
              </a:endParaRPr>
            </a:p>
          </p:txBody>
        </p:sp>
        <p:sp>
          <p:nvSpPr>
            <p:cNvPr id="17" name="Line 66"/>
            <p:cNvSpPr>
              <a:spLocks noChangeShapeType="1"/>
            </p:cNvSpPr>
            <p:nvPr/>
          </p:nvSpPr>
          <p:spPr bwMode="auto">
            <a:xfrm>
              <a:off x="206" y="2259"/>
              <a:ext cx="189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 name="Line 67"/>
            <p:cNvSpPr>
              <a:spLocks noChangeShapeType="1"/>
            </p:cNvSpPr>
            <p:nvPr/>
          </p:nvSpPr>
          <p:spPr bwMode="auto">
            <a:xfrm>
              <a:off x="2111" y="2259"/>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Line 68"/>
            <p:cNvSpPr>
              <a:spLocks noChangeShapeType="1"/>
            </p:cNvSpPr>
            <p:nvPr/>
          </p:nvSpPr>
          <p:spPr bwMode="auto">
            <a:xfrm>
              <a:off x="2127" y="2259"/>
              <a:ext cx="54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69"/>
            <p:cNvSpPr>
              <a:spLocks noChangeShapeType="1"/>
            </p:cNvSpPr>
            <p:nvPr/>
          </p:nvSpPr>
          <p:spPr bwMode="auto">
            <a:xfrm>
              <a:off x="2689" y="2259"/>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Line 70"/>
            <p:cNvSpPr>
              <a:spLocks noChangeShapeType="1"/>
            </p:cNvSpPr>
            <p:nvPr/>
          </p:nvSpPr>
          <p:spPr bwMode="auto">
            <a:xfrm>
              <a:off x="2705" y="2259"/>
              <a:ext cx="2249"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Line 71"/>
            <p:cNvSpPr>
              <a:spLocks noChangeShapeType="1"/>
            </p:cNvSpPr>
            <p:nvPr/>
          </p:nvSpPr>
          <p:spPr bwMode="auto">
            <a:xfrm>
              <a:off x="4970" y="2259"/>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Line 72"/>
            <p:cNvSpPr>
              <a:spLocks noChangeShapeType="1"/>
            </p:cNvSpPr>
            <p:nvPr/>
          </p:nvSpPr>
          <p:spPr bwMode="auto">
            <a:xfrm>
              <a:off x="4985" y="2259"/>
              <a:ext cx="64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Rectangle 73"/>
            <p:cNvSpPr>
              <a:spLocks noChangeArrowheads="1"/>
            </p:cNvSpPr>
            <p:nvPr/>
          </p:nvSpPr>
          <p:spPr bwMode="auto">
            <a:xfrm>
              <a:off x="2111" y="2274"/>
              <a:ext cx="16" cy="2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 name="Line 74"/>
            <p:cNvSpPr>
              <a:spLocks noChangeShapeType="1"/>
            </p:cNvSpPr>
            <p:nvPr/>
          </p:nvSpPr>
          <p:spPr bwMode="auto">
            <a:xfrm>
              <a:off x="2689" y="2274"/>
              <a:ext cx="1" cy="25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Rectangle 75"/>
            <p:cNvSpPr>
              <a:spLocks noChangeArrowheads="1"/>
            </p:cNvSpPr>
            <p:nvPr/>
          </p:nvSpPr>
          <p:spPr bwMode="auto">
            <a:xfrm>
              <a:off x="4970" y="2274"/>
              <a:ext cx="15" cy="2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7" name="Rectangle 76"/>
            <p:cNvSpPr>
              <a:spLocks noChangeArrowheads="1"/>
            </p:cNvSpPr>
            <p:nvPr/>
          </p:nvSpPr>
          <p:spPr bwMode="auto">
            <a:xfrm>
              <a:off x="354" y="2640"/>
              <a:ext cx="9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b.deposit(100)</a:t>
              </a:r>
              <a:endParaRPr lang="en-GB" altLang="zh-CN" sz="2400" b="0">
                <a:latin typeface="Times" panose="02020603050405020304" pitchFamily="18" charset="0"/>
              </a:endParaRPr>
            </a:p>
          </p:txBody>
        </p:sp>
        <p:sp>
          <p:nvSpPr>
            <p:cNvPr id="28" name="Rectangle 77"/>
            <p:cNvSpPr>
              <a:spLocks noChangeArrowheads="1"/>
            </p:cNvSpPr>
            <p:nvPr/>
          </p:nvSpPr>
          <p:spPr bwMode="auto">
            <a:xfrm>
              <a:off x="2134" y="2593"/>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$300</a:t>
              </a:r>
              <a:endParaRPr lang="zh-CN" altLang="en-GB" sz="2400" b="0">
                <a:latin typeface="Times" panose="02020603050405020304" pitchFamily="18" charset="0"/>
              </a:endParaRPr>
            </a:p>
          </p:txBody>
        </p:sp>
        <p:sp>
          <p:nvSpPr>
            <p:cNvPr id="29" name="Rectangle 78"/>
            <p:cNvSpPr>
              <a:spLocks noChangeArrowheads="1"/>
            </p:cNvSpPr>
            <p:nvPr/>
          </p:nvSpPr>
          <p:spPr bwMode="auto">
            <a:xfrm>
              <a:off x="2111" y="2540"/>
              <a:ext cx="16"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 name="Line 79"/>
            <p:cNvSpPr>
              <a:spLocks noChangeShapeType="1"/>
            </p:cNvSpPr>
            <p:nvPr/>
          </p:nvSpPr>
          <p:spPr bwMode="auto">
            <a:xfrm>
              <a:off x="2689" y="2540"/>
              <a:ext cx="1" cy="25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1" name="Rectangle 80"/>
            <p:cNvSpPr>
              <a:spLocks noChangeArrowheads="1"/>
            </p:cNvSpPr>
            <p:nvPr/>
          </p:nvSpPr>
          <p:spPr bwMode="auto">
            <a:xfrm>
              <a:off x="4970" y="2540"/>
              <a:ext cx="15"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2" name="Rectangle 81"/>
            <p:cNvSpPr>
              <a:spLocks noChangeArrowheads="1"/>
            </p:cNvSpPr>
            <p:nvPr/>
          </p:nvSpPr>
          <p:spPr bwMode="auto">
            <a:xfrm>
              <a:off x="2837" y="2906"/>
              <a:ext cx="14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total = a.getBalance()</a:t>
              </a:r>
              <a:endParaRPr lang="en-GB" altLang="zh-CN" sz="2400" b="0">
                <a:latin typeface="Times" panose="02020603050405020304" pitchFamily="18" charset="0"/>
              </a:endParaRPr>
            </a:p>
          </p:txBody>
        </p:sp>
        <p:sp>
          <p:nvSpPr>
            <p:cNvPr id="33" name="Rectangle 82"/>
            <p:cNvSpPr>
              <a:spLocks noChangeArrowheads="1"/>
            </p:cNvSpPr>
            <p:nvPr/>
          </p:nvSpPr>
          <p:spPr bwMode="auto">
            <a:xfrm>
              <a:off x="4993" y="2859"/>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$100</a:t>
              </a:r>
              <a:endParaRPr lang="zh-CN" altLang="en-GB" sz="2400" b="0">
                <a:latin typeface="Times" panose="02020603050405020304" pitchFamily="18" charset="0"/>
              </a:endParaRPr>
            </a:p>
          </p:txBody>
        </p:sp>
        <p:sp>
          <p:nvSpPr>
            <p:cNvPr id="34" name="Rectangle 83"/>
            <p:cNvSpPr>
              <a:spLocks noChangeArrowheads="1"/>
            </p:cNvSpPr>
            <p:nvPr/>
          </p:nvSpPr>
          <p:spPr bwMode="auto">
            <a:xfrm>
              <a:off x="2111" y="2805"/>
              <a:ext cx="16" cy="2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5" name="Line 84"/>
            <p:cNvSpPr>
              <a:spLocks noChangeShapeType="1"/>
            </p:cNvSpPr>
            <p:nvPr/>
          </p:nvSpPr>
          <p:spPr bwMode="auto">
            <a:xfrm>
              <a:off x="2689" y="2805"/>
              <a:ext cx="1" cy="25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 name="Rectangle 85"/>
            <p:cNvSpPr>
              <a:spLocks noChangeArrowheads="1"/>
            </p:cNvSpPr>
            <p:nvPr/>
          </p:nvSpPr>
          <p:spPr bwMode="auto">
            <a:xfrm>
              <a:off x="4970" y="2805"/>
              <a:ext cx="15" cy="2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7" name="Rectangle 86"/>
            <p:cNvSpPr>
              <a:spLocks noChangeArrowheads="1"/>
            </p:cNvSpPr>
            <p:nvPr/>
          </p:nvSpPr>
          <p:spPr bwMode="auto">
            <a:xfrm>
              <a:off x="2837" y="3171"/>
              <a:ext cx="18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total = total+b.getBalance()</a:t>
              </a:r>
              <a:endParaRPr lang="en-GB" altLang="zh-CN" sz="2400" b="0">
                <a:latin typeface="Times" panose="02020603050405020304" pitchFamily="18" charset="0"/>
              </a:endParaRPr>
            </a:p>
          </p:txBody>
        </p:sp>
        <p:sp>
          <p:nvSpPr>
            <p:cNvPr id="38" name="Rectangle 87"/>
            <p:cNvSpPr>
              <a:spLocks noChangeArrowheads="1"/>
            </p:cNvSpPr>
            <p:nvPr/>
          </p:nvSpPr>
          <p:spPr bwMode="auto">
            <a:xfrm>
              <a:off x="4993" y="3125"/>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$400</a:t>
              </a:r>
              <a:endParaRPr lang="zh-CN" altLang="en-GB" sz="2400" b="0">
                <a:latin typeface="Times" panose="02020603050405020304" pitchFamily="18" charset="0"/>
              </a:endParaRPr>
            </a:p>
          </p:txBody>
        </p:sp>
        <p:sp>
          <p:nvSpPr>
            <p:cNvPr id="39" name="Rectangle 88"/>
            <p:cNvSpPr>
              <a:spLocks noChangeArrowheads="1"/>
            </p:cNvSpPr>
            <p:nvPr/>
          </p:nvSpPr>
          <p:spPr bwMode="auto">
            <a:xfrm>
              <a:off x="2111" y="3071"/>
              <a:ext cx="16"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0" name="Line 89"/>
            <p:cNvSpPr>
              <a:spLocks noChangeShapeType="1"/>
            </p:cNvSpPr>
            <p:nvPr/>
          </p:nvSpPr>
          <p:spPr bwMode="auto">
            <a:xfrm>
              <a:off x="2689" y="3071"/>
              <a:ext cx="1" cy="25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 name="Rectangle 90"/>
            <p:cNvSpPr>
              <a:spLocks noChangeArrowheads="1"/>
            </p:cNvSpPr>
            <p:nvPr/>
          </p:nvSpPr>
          <p:spPr bwMode="auto">
            <a:xfrm>
              <a:off x="4970" y="3071"/>
              <a:ext cx="15"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2" name="Rectangle 91"/>
            <p:cNvSpPr>
              <a:spLocks noChangeArrowheads="1"/>
            </p:cNvSpPr>
            <p:nvPr/>
          </p:nvSpPr>
          <p:spPr bwMode="auto">
            <a:xfrm>
              <a:off x="2837" y="3437"/>
              <a:ext cx="1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total = total+c.getBalance()</a:t>
              </a:r>
              <a:endParaRPr lang="en-GB" altLang="zh-CN" sz="2400" b="0">
                <a:latin typeface="Times" panose="02020603050405020304" pitchFamily="18" charset="0"/>
              </a:endParaRPr>
            </a:p>
          </p:txBody>
        </p:sp>
        <p:sp>
          <p:nvSpPr>
            <p:cNvPr id="43" name="Rectangle 92"/>
            <p:cNvSpPr>
              <a:spLocks noChangeArrowheads="1"/>
            </p:cNvSpPr>
            <p:nvPr/>
          </p:nvSpPr>
          <p:spPr bwMode="auto">
            <a:xfrm>
              <a:off x="2111" y="3336"/>
              <a:ext cx="16" cy="2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4" name="Line 93"/>
            <p:cNvSpPr>
              <a:spLocks noChangeShapeType="1"/>
            </p:cNvSpPr>
            <p:nvPr/>
          </p:nvSpPr>
          <p:spPr bwMode="auto">
            <a:xfrm>
              <a:off x="2689" y="3336"/>
              <a:ext cx="1" cy="25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 name="Rectangle 94"/>
            <p:cNvSpPr>
              <a:spLocks noChangeArrowheads="1"/>
            </p:cNvSpPr>
            <p:nvPr/>
          </p:nvSpPr>
          <p:spPr bwMode="auto">
            <a:xfrm>
              <a:off x="4970" y="3336"/>
              <a:ext cx="15" cy="2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6" name="Rectangle 95"/>
            <p:cNvSpPr>
              <a:spLocks noChangeArrowheads="1"/>
            </p:cNvSpPr>
            <p:nvPr/>
          </p:nvSpPr>
          <p:spPr bwMode="auto">
            <a:xfrm>
              <a:off x="2837" y="3636"/>
              <a:ext cx="1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i="1">
                  <a:solidFill>
                    <a:srgbClr val="000000"/>
                  </a:solidFill>
                  <a:latin typeface="Times" panose="02020603050405020304" pitchFamily="18" charset="0"/>
                </a:rPr>
                <a:t>...</a:t>
              </a:r>
              <a:endParaRPr lang="zh-CN" altLang="en-GB" sz="2400" b="0">
                <a:latin typeface="Times" panose="02020603050405020304" pitchFamily="18" charset="0"/>
              </a:endParaRPr>
            </a:p>
          </p:txBody>
        </p:sp>
        <p:sp>
          <p:nvSpPr>
            <p:cNvPr id="47" name="Line 96"/>
            <p:cNvSpPr>
              <a:spLocks noChangeShapeType="1"/>
            </p:cNvSpPr>
            <p:nvPr/>
          </p:nvSpPr>
          <p:spPr bwMode="auto">
            <a:xfrm>
              <a:off x="206" y="3867"/>
              <a:ext cx="189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8" name="Rectangle 97"/>
            <p:cNvSpPr>
              <a:spLocks noChangeArrowheads="1"/>
            </p:cNvSpPr>
            <p:nvPr/>
          </p:nvSpPr>
          <p:spPr bwMode="auto">
            <a:xfrm>
              <a:off x="2111" y="3602"/>
              <a:ext cx="16"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9" name="Line 98"/>
            <p:cNvSpPr>
              <a:spLocks noChangeShapeType="1"/>
            </p:cNvSpPr>
            <p:nvPr/>
          </p:nvSpPr>
          <p:spPr bwMode="auto">
            <a:xfrm>
              <a:off x="2111" y="3867"/>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 name="Line 99"/>
            <p:cNvSpPr>
              <a:spLocks noChangeShapeType="1"/>
            </p:cNvSpPr>
            <p:nvPr/>
          </p:nvSpPr>
          <p:spPr bwMode="auto">
            <a:xfrm>
              <a:off x="2127" y="3867"/>
              <a:ext cx="54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1" name="Line 100"/>
            <p:cNvSpPr>
              <a:spLocks noChangeShapeType="1"/>
            </p:cNvSpPr>
            <p:nvPr/>
          </p:nvSpPr>
          <p:spPr bwMode="auto">
            <a:xfrm>
              <a:off x="2689" y="3602"/>
              <a:ext cx="1" cy="25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2" name="Line 101"/>
            <p:cNvSpPr>
              <a:spLocks noChangeShapeType="1"/>
            </p:cNvSpPr>
            <p:nvPr/>
          </p:nvSpPr>
          <p:spPr bwMode="auto">
            <a:xfrm>
              <a:off x="2689" y="3867"/>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3" name="Line 102"/>
            <p:cNvSpPr>
              <a:spLocks noChangeShapeType="1"/>
            </p:cNvSpPr>
            <p:nvPr/>
          </p:nvSpPr>
          <p:spPr bwMode="auto">
            <a:xfrm>
              <a:off x="2705" y="3867"/>
              <a:ext cx="2249"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4" name="Rectangle 103"/>
            <p:cNvSpPr>
              <a:spLocks noChangeArrowheads="1"/>
            </p:cNvSpPr>
            <p:nvPr/>
          </p:nvSpPr>
          <p:spPr bwMode="auto">
            <a:xfrm>
              <a:off x="4970" y="3602"/>
              <a:ext cx="15"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5" name="Line 104"/>
            <p:cNvSpPr>
              <a:spLocks noChangeShapeType="1"/>
            </p:cNvSpPr>
            <p:nvPr/>
          </p:nvSpPr>
          <p:spPr bwMode="auto">
            <a:xfrm>
              <a:off x="4970" y="3867"/>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6" name="Line 105"/>
            <p:cNvSpPr>
              <a:spLocks noChangeShapeType="1"/>
            </p:cNvSpPr>
            <p:nvPr/>
          </p:nvSpPr>
          <p:spPr bwMode="auto">
            <a:xfrm>
              <a:off x="4985" y="3867"/>
              <a:ext cx="64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1030708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400" b="1" dirty="0">
                <a:solidFill>
                  <a:schemeClr val="tx1"/>
                </a:solidFill>
                <a:latin typeface="Times New Roman" panose="02020603050405020304" pitchFamily="18" charset="0"/>
              </a:rPr>
              <a:t>并发控制</a:t>
            </a:r>
            <a:r>
              <a:rPr kumimoji="1" lang="en-US" altLang="zh-CN" sz="2400" b="1" dirty="0">
                <a:solidFill>
                  <a:schemeClr val="tx1"/>
                </a:solidFill>
                <a:latin typeface="Times New Roman" panose="02020603050405020304" pitchFamily="18" charset="0"/>
              </a:rPr>
              <a:t>(</a:t>
            </a:r>
            <a:r>
              <a:rPr kumimoji="1" lang="zh-CN" altLang="en-US" sz="2400" b="1" dirty="0">
                <a:solidFill>
                  <a:schemeClr val="tx1"/>
                </a:solidFill>
                <a:latin typeface="Times New Roman" panose="02020603050405020304" pitchFamily="18" charset="0"/>
              </a:rPr>
              <a:t>三</a:t>
            </a:r>
            <a:r>
              <a:rPr kumimoji="1" lang="en-US" altLang="zh-CN" sz="2400" b="1" dirty="0">
                <a:solidFill>
                  <a:schemeClr val="tx1"/>
                </a:solidFill>
                <a:latin typeface="Times New Roman" panose="02020603050405020304" pitchFamily="18" charset="0"/>
              </a:rPr>
              <a:t>)</a:t>
            </a:r>
          </a:p>
          <a:p>
            <a:pPr lvl="1"/>
            <a:r>
              <a:rPr lang="zh-CN" altLang="en-US" sz="2000" dirty="0">
                <a:solidFill>
                  <a:schemeClr val="tx1"/>
                </a:solidFill>
                <a:latin typeface="Times New Roman" panose="02020603050405020304" pitchFamily="18" charset="0"/>
              </a:rPr>
              <a:t>冲突操作</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a:t>
            </a:r>
            <a:r>
              <a:rPr lang="en-US" altLang="zh-CN" sz="2000" dirty="0">
                <a:solidFill>
                  <a:schemeClr val="tx1"/>
                </a:solidFill>
                <a:latin typeface="Times New Roman" panose="02020603050405020304" pitchFamily="18" charset="0"/>
              </a:rPr>
              <a:t>- </a:t>
            </a:r>
            <a:r>
              <a:rPr lang="zh-CN" altLang="en-US" sz="2000" dirty="0">
                <a:solidFill>
                  <a:schemeClr val="tx1"/>
                </a:solidFill>
                <a:latin typeface="Times New Roman" panose="02020603050405020304" pitchFamily="18" charset="0"/>
              </a:rPr>
              <a:t>冲突</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两个操作的执行效果和它们的执行次序相关</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a:t>
            </a:r>
            <a:r>
              <a:rPr lang="en-US" altLang="zh-CN" sz="2000" dirty="0">
                <a:solidFill>
                  <a:schemeClr val="tx1"/>
                </a:solidFill>
                <a:latin typeface="Times New Roman" panose="02020603050405020304" pitchFamily="18" charset="0"/>
              </a:rPr>
              <a:t>- Read</a:t>
            </a:r>
            <a:r>
              <a:rPr lang="zh-CN" altLang="en-US" sz="2000" dirty="0">
                <a:solidFill>
                  <a:schemeClr val="tx1"/>
                </a:solidFill>
                <a:latin typeface="Times New Roman" panose="02020603050405020304" pitchFamily="18" charset="0"/>
              </a:rPr>
              <a:t>和</a:t>
            </a:r>
            <a:r>
              <a:rPr lang="en-US" altLang="zh-CN" sz="2000" dirty="0">
                <a:solidFill>
                  <a:schemeClr val="tx1"/>
                </a:solidFill>
                <a:latin typeface="Times New Roman" panose="02020603050405020304" pitchFamily="18" charset="0"/>
              </a:rPr>
              <a:t>Write</a:t>
            </a:r>
            <a:r>
              <a:rPr lang="zh-CN" altLang="en-US" sz="2000" dirty="0">
                <a:solidFill>
                  <a:schemeClr val="tx1"/>
                </a:solidFill>
                <a:latin typeface="Times New Roman" panose="02020603050405020304" pitchFamily="18" charset="0"/>
              </a:rPr>
              <a:t>操作的冲突规则</a:t>
            </a:r>
          </a:p>
          <a:p>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19</a:t>
            </a:fld>
            <a:endParaRPr lang="zh-CN" altLang="en-US"/>
          </a:p>
        </p:txBody>
      </p:sp>
      <p:grpSp>
        <p:nvGrpSpPr>
          <p:cNvPr id="5" name="Group 38"/>
          <p:cNvGrpSpPr>
            <a:grpSpLocks/>
          </p:cNvGrpSpPr>
          <p:nvPr/>
        </p:nvGrpSpPr>
        <p:grpSpPr bwMode="auto">
          <a:xfrm>
            <a:off x="334009" y="3696455"/>
            <a:ext cx="8521700" cy="2592388"/>
            <a:chOff x="234" y="2568"/>
            <a:chExt cx="5368" cy="1633"/>
          </a:xfrm>
        </p:grpSpPr>
        <p:sp>
          <p:nvSpPr>
            <p:cNvPr id="6" name="Rectangle 5"/>
            <p:cNvSpPr>
              <a:spLocks noChangeArrowheads="1"/>
            </p:cNvSpPr>
            <p:nvPr/>
          </p:nvSpPr>
          <p:spPr bwMode="auto">
            <a:xfrm>
              <a:off x="250" y="2625"/>
              <a:ext cx="10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不同事务的操作</a:t>
              </a:r>
              <a:endParaRPr lang="zh-CN" altLang="en-GB" b="0">
                <a:latin typeface="Times New Roman" panose="02020603050405020304" pitchFamily="18" charset="0"/>
              </a:endParaRPr>
            </a:p>
          </p:txBody>
        </p:sp>
        <p:sp>
          <p:nvSpPr>
            <p:cNvPr id="7" name="Rectangle 7"/>
            <p:cNvSpPr>
              <a:spLocks noChangeArrowheads="1"/>
            </p:cNvSpPr>
            <p:nvPr/>
          </p:nvSpPr>
          <p:spPr bwMode="auto">
            <a:xfrm>
              <a:off x="1830" y="2625"/>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是否冲突</a:t>
              </a:r>
              <a:endParaRPr lang="zh-CN" altLang="en-GB" b="0">
                <a:latin typeface="Times New Roman" panose="02020603050405020304" pitchFamily="18" charset="0"/>
              </a:endParaRPr>
            </a:p>
          </p:txBody>
        </p:sp>
        <p:sp>
          <p:nvSpPr>
            <p:cNvPr id="8" name="Rectangle 8"/>
            <p:cNvSpPr>
              <a:spLocks noChangeArrowheads="1"/>
            </p:cNvSpPr>
            <p:nvPr/>
          </p:nvSpPr>
          <p:spPr bwMode="auto">
            <a:xfrm>
              <a:off x="3824" y="2625"/>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原因</a:t>
              </a:r>
              <a:endParaRPr lang="zh-CN" altLang="en-GB" b="0">
                <a:latin typeface="Times New Roman" panose="02020603050405020304" pitchFamily="18" charset="0"/>
              </a:endParaRPr>
            </a:p>
          </p:txBody>
        </p:sp>
        <p:sp>
          <p:nvSpPr>
            <p:cNvPr id="9" name="Rectangle 9"/>
            <p:cNvSpPr>
              <a:spLocks noChangeArrowheads="1"/>
            </p:cNvSpPr>
            <p:nvPr/>
          </p:nvSpPr>
          <p:spPr bwMode="auto">
            <a:xfrm>
              <a:off x="249" y="2931"/>
              <a:ext cx="2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New Roman" panose="02020603050405020304" pitchFamily="18" charset="0"/>
                </a:rPr>
                <a:t>read</a:t>
              </a:r>
              <a:endParaRPr lang="en-GB" altLang="zh-CN" b="0">
                <a:latin typeface="Times New Roman" panose="02020603050405020304" pitchFamily="18" charset="0"/>
              </a:endParaRPr>
            </a:p>
          </p:txBody>
        </p:sp>
        <p:sp>
          <p:nvSpPr>
            <p:cNvPr id="10" name="Rectangle 10"/>
            <p:cNvSpPr>
              <a:spLocks noChangeArrowheads="1"/>
            </p:cNvSpPr>
            <p:nvPr/>
          </p:nvSpPr>
          <p:spPr bwMode="auto">
            <a:xfrm>
              <a:off x="1062" y="2931"/>
              <a:ext cx="2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New Roman" panose="02020603050405020304" pitchFamily="18" charset="0"/>
                </a:rPr>
                <a:t>read</a:t>
              </a:r>
              <a:endParaRPr lang="en-GB" altLang="zh-CN" b="0">
                <a:latin typeface="Times New Roman" panose="02020603050405020304" pitchFamily="18" charset="0"/>
              </a:endParaRPr>
            </a:p>
          </p:txBody>
        </p:sp>
        <p:sp>
          <p:nvSpPr>
            <p:cNvPr id="11" name="Rectangle 11"/>
            <p:cNvSpPr>
              <a:spLocks noChangeArrowheads="1"/>
            </p:cNvSpPr>
            <p:nvPr/>
          </p:nvSpPr>
          <p:spPr bwMode="auto">
            <a:xfrm>
              <a:off x="2056" y="2931"/>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否</a:t>
              </a:r>
              <a:endParaRPr lang="zh-CN" altLang="en-GB" b="0">
                <a:latin typeface="Times New Roman" panose="02020603050405020304" pitchFamily="18" charset="0"/>
              </a:endParaRPr>
            </a:p>
          </p:txBody>
        </p:sp>
        <p:sp>
          <p:nvSpPr>
            <p:cNvPr id="12" name="Rectangle 12"/>
            <p:cNvSpPr>
              <a:spLocks noChangeArrowheads="1"/>
            </p:cNvSpPr>
            <p:nvPr/>
          </p:nvSpPr>
          <p:spPr bwMode="auto">
            <a:xfrm>
              <a:off x="2958" y="2931"/>
              <a:ext cx="240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由于两个</a:t>
              </a:r>
              <a:r>
                <a:rPr lang="en-GB" altLang="zh-CN" b="0">
                  <a:solidFill>
                    <a:srgbClr val="000000"/>
                  </a:solidFill>
                  <a:latin typeface="Times New Roman" panose="02020603050405020304" pitchFamily="18" charset="0"/>
                </a:rPr>
                <a:t>read</a:t>
              </a:r>
              <a:r>
                <a:rPr lang="zh-CN" altLang="en-GB" b="0">
                  <a:solidFill>
                    <a:srgbClr val="000000"/>
                  </a:solidFill>
                  <a:latin typeface="Times New Roman" panose="02020603050405020304" pitchFamily="18" charset="0"/>
                </a:rPr>
                <a:t>操作的执行效果不依赖这</a:t>
              </a:r>
            </a:p>
            <a:p>
              <a:pPr eaLnBrk="0" hangingPunct="0"/>
              <a:r>
                <a:rPr lang="zh-CN" altLang="en-GB" b="0">
                  <a:solidFill>
                    <a:srgbClr val="000000"/>
                  </a:solidFill>
                  <a:latin typeface="Times New Roman" panose="02020603050405020304" pitchFamily="18" charset="0"/>
                </a:rPr>
                <a:t>两个操作的执行次序 </a:t>
              </a:r>
              <a:endParaRPr lang="zh-CN" altLang="en-GB" b="0">
                <a:latin typeface="Times New Roman" panose="02020603050405020304" pitchFamily="18" charset="0"/>
              </a:endParaRPr>
            </a:p>
          </p:txBody>
        </p:sp>
        <p:sp>
          <p:nvSpPr>
            <p:cNvPr id="13" name="Rectangle 17"/>
            <p:cNvSpPr>
              <a:spLocks noChangeArrowheads="1"/>
            </p:cNvSpPr>
            <p:nvPr/>
          </p:nvSpPr>
          <p:spPr bwMode="auto">
            <a:xfrm>
              <a:off x="247" y="3318"/>
              <a:ext cx="2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New Roman" panose="02020603050405020304" pitchFamily="18" charset="0"/>
                </a:rPr>
                <a:t>read</a:t>
              </a:r>
              <a:endParaRPr lang="en-GB" altLang="zh-CN" b="0">
                <a:latin typeface="Times New Roman" panose="02020603050405020304" pitchFamily="18" charset="0"/>
              </a:endParaRPr>
            </a:p>
          </p:txBody>
        </p:sp>
        <p:sp>
          <p:nvSpPr>
            <p:cNvPr id="14" name="Rectangle 18"/>
            <p:cNvSpPr>
              <a:spLocks noChangeArrowheads="1"/>
            </p:cNvSpPr>
            <p:nvPr/>
          </p:nvSpPr>
          <p:spPr bwMode="auto">
            <a:xfrm>
              <a:off x="1060" y="3318"/>
              <a:ext cx="2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New Roman" panose="02020603050405020304" pitchFamily="18" charset="0"/>
                </a:rPr>
                <a:t>write</a:t>
              </a:r>
              <a:endParaRPr lang="en-GB" altLang="zh-CN" b="0">
                <a:latin typeface="Times New Roman" panose="02020603050405020304" pitchFamily="18" charset="0"/>
              </a:endParaRPr>
            </a:p>
          </p:txBody>
        </p:sp>
        <p:sp>
          <p:nvSpPr>
            <p:cNvPr id="15" name="Rectangle 19"/>
            <p:cNvSpPr>
              <a:spLocks noChangeArrowheads="1"/>
            </p:cNvSpPr>
            <p:nvPr/>
          </p:nvSpPr>
          <p:spPr bwMode="auto">
            <a:xfrm>
              <a:off x="2048" y="3318"/>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是</a:t>
              </a:r>
              <a:endParaRPr lang="zh-CN" altLang="en-GB" b="0">
                <a:latin typeface="Times New Roman" panose="02020603050405020304" pitchFamily="18" charset="0"/>
              </a:endParaRPr>
            </a:p>
          </p:txBody>
        </p:sp>
        <p:sp>
          <p:nvSpPr>
            <p:cNvPr id="16" name="Rectangle 20"/>
            <p:cNvSpPr>
              <a:spLocks noChangeArrowheads="1"/>
            </p:cNvSpPr>
            <p:nvPr/>
          </p:nvSpPr>
          <p:spPr bwMode="auto">
            <a:xfrm>
              <a:off x="2955" y="3318"/>
              <a:ext cx="241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由于一个</a:t>
              </a:r>
              <a:r>
                <a:rPr lang="en-GB" altLang="zh-CN" b="0">
                  <a:solidFill>
                    <a:srgbClr val="000000"/>
                  </a:solidFill>
                  <a:latin typeface="Times New Roman" panose="02020603050405020304" pitchFamily="18" charset="0"/>
                </a:rPr>
                <a:t>read</a:t>
              </a:r>
              <a:r>
                <a:rPr lang="zh-CN" altLang="en-GB" b="0">
                  <a:solidFill>
                    <a:srgbClr val="000000"/>
                  </a:solidFill>
                  <a:latin typeface="Times New Roman" panose="02020603050405020304" pitchFamily="18" charset="0"/>
                </a:rPr>
                <a:t>操作和一个</a:t>
              </a:r>
              <a:r>
                <a:rPr lang="en-GB" altLang="zh-CN" b="0">
                  <a:solidFill>
                    <a:srgbClr val="000000"/>
                  </a:solidFill>
                  <a:latin typeface="Times New Roman" panose="02020603050405020304" pitchFamily="18" charset="0"/>
                </a:rPr>
                <a:t>write</a:t>
              </a:r>
              <a:r>
                <a:rPr lang="zh-CN" altLang="en-GB" b="0">
                  <a:solidFill>
                    <a:srgbClr val="000000"/>
                  </a:solidFill>
                  <a:latin typeface="Times New Roman" panose="02020603050405020304" pitchFamily="18" charset="0"/>
                </a:rPr>
                <a:t>操作的执</a:t>
              </a:r>
            </a:p>
            <a:p>
              <a:pPr eaLnBrk="0" hangingPunct="0"/>
              <a:r>
                <a:rPr lang="zh-CN" altLang="en-GB" b="0">
                  <a:solidFill>
                    <a:srgbClr val="000000"/>
                  </a:solidFill>
                  <a:latin typeface="Times New Roman" panose="02020603050405020304" pitchFamily="18" charset="0"/>
                </a:rPr>
                <a:t>行效果依赖于它们的执行次序</a:t>
              </a:r>
              <a:endParaRPr lang="zh-CN" altLang="en-GB" b="0">
                <a:latin typeface="Times New Roman" panose="02020603050405020304" pitchFamily="18" charset="0"/>
              </a:endParaRPr>
            </a:p>
          </p:txBody>
        </p:sp>
        <p:sp>
          <p:nvSpPr>
            <p:cNvPr id="17" name="Rectangle 26"/>
            <p:cNvSpPr>
              <a:spLocks noChangeArrowheads="1"/>
            </p:cNvSpPr>
            <p:nvPr/>
          </p:nvSpPr>
          <p:spPr bwMode="auto">
            <a:xfrm>
              <a:off x="5009" y="3949"/>
              <a:ext cx="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  </a:t>
              </a:r>
              <a:endParaRPr lang="zh-CN" altLang="en-GB" b="0">
                <a:latin typeface="Times New Roman" panose="02020603050405020304" pitchFamily="18" charset="0"/>
              </a:endParaRPr>
            </a:p>
          </p:txBody>
        </p:sp>
        <p:sp>
          <p:nvSpPr>
            <p:cNvPr id="18" name="Rectangle 27"/>
            <p:cNvSpPr>
              <a:spLocks noChangeArrowheads="1"/>
            </p:cNvSpPr>
            <p:nvPr/>
          </p:nvSpPr>
          <p:spPr bwMode="auto">
            <a:xfrm>
              <a:off x="241" y="3740"/>
              <a:ext cx="2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New Roman" panose="02020603050405020304" pitchFamily="18" charset="0"/>
                </a:rPr>
                <a:t>write</a:t>
              </a:r>
              <a:endParaRPr lang="en-GB" altLang="zh-CN" b="0">
                <a:latin typeface="Times New Roman" panose="02020603050405020304" pitchFamily="18" charset="0"/>
              </a:endParaRPr>
            </a:p>
          </p:txBody>
        </p:sp>
        <p:sp>
          <p:nvSpPr>
            <p:cNvPr id="19" name="Rectangle 28"/>
            <p:cNvSpPr>
              <a:spLocks noChangeArrowheads="1"/>
            </p:cNvSpPr>
            <p:nvPr/>
          </p:nvSpPr>
          <p:spPr bwMode="auto">
            <a:xfrm>
              <a:off x="1054" y="3740"/>
              <a:ext cx="2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New Roman" panose="02020603050405020304" pitchFamily="18" charset="0"/>
                </a:rPr>
                <a:t>write</a:t>
              </a:r>
              <a:endParaRPr lang="en-GB" altLang="zh-CN" b="0">
                <a:latin typeface="Times New Roman" panose="02020603050405020304" pitchFamily="18" charset="0"/>
              </a:endParaRPr>
            </a:p>
          </p:txBody>
        </p:sp>
        <p:sp>
          <p:nvSpPr>
            <p:cNvPr id="20" name="Rectangle 29"/>
            <p:cNvSpPr>
              <a:spLocks noChangeArrowheads="1"/>
            </p:cNvSpPr>
            <p:nvPr/>
          </p:nvSpPr>
          <p:spPr bwMode="auto">
            <a:xfrm>
              <a:off x="2042" y="3740"/>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是</a:t>
              </a:r>
              <a:endParaRPr lang="zh-CN" altLang="en-GB" b="0">
                <a:latin typeface="Times New Roman" panose="02020603050405020304" pitchFamily="18" charset="0"/>
              </a:endParaRPr>
            </a:p>
          </p:txBody>
        </p:sp>
        <p:sp>
          <p:nvSpPr>
            <p:cNvPr id="21" name="Rectangle 30"/>
            <p:cNvSpPr>
              <a:spLocks noChangeArrowheads="1"/>
            </p:cNvSpPr>
            <p:nvPr/>
          </p:nvSpPr>
          <p:spPr bwMode="auto">
            <a:xfrm>
              <a:off x="2934" y="3740"/>
              <a:ext cx="245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由于两个</a:t>
              </a:r>
              <a:r>
                <a:rPr lang="en-GB" altLang="zh-CN" b="0">
                  <a:solidFill>
                    <a:srgbClr val="000000"/>
                  </a:solidFill>
                  <a:latin typeface="Times New Roman" panose="02020603050405020304" pitchFamily="18" charset="0"/>
                </a:rPr>
                <a:t>write</a:t>
              </a:r>
              <a:r>
                <a:rPr lang="zh-CN" altLang="en-GB" b="0">
                  <a:solidFill>
                    <a:srgbClr val="000000"/>
                  </a:solidFill>
                  <a:latin typeface="Times New Roman" panose="02020603050405020304" pitchFamily="18" charset="0"/>
                </a:rPr>
                <a:t>操作的执行效果依赖于这</a:t>
              </a:r>
            </a:p>
            <a:p>
              <a:pPr eaLnBrk="0" hangingPunct="0"/>
              <a:r>
                <a:rPr lang="zh-CN" altLang="en-GB" b="0">
                  <a:solidFill>
                    <a:srgbClr val="000000"/>
                  </a:solidFill>
                  <a:latin typeface="Times New Roman" panose="02020603050405020304" pitchFamily="18" charset="0"/>
                </a:rPr>
                <a:t>两个操作的执行次序</a:t>
              </a:r>
              <a:endParaRPr lang="zh-CN" altLang="en-GB" b="0">
                <a:latin typeface="Times New Roman" panose="02020603050405020304" pitchFamily="18" charset="0"/>
              </a:endParaRPr>
            </a:p>
          </p:txBody>
        </p:sp>
        <p:sp>
          <p:nvSpPr>
            <p:cNvPr id="22" name="Line 35"/>
            <p:cNvSpPr>
              <a:spLocks noChangeShapeType="1"/>
            </p:cNvSpPr>
            <p:nvPr/>
          </p:nvSpPr>
          <p:spPr bwMode="auto">
            <a:xfrm>
              <a:off x="234" y="2568"/>
              <a:ext cx="53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 name="Line 36"/>
            <p:cNvSpPr>
              <a:spLocks noChangeShapeType="1"/>
            </p:cNvSpPr>
            <p:nvPr/>
          </p:nvSpPr>
          <p:spPr bwMode="auto">
            <a:xfrm flipV="1">
              <a:off x="234" y="2840"/>
              <a:ext cx="5368" cy="1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Line 37"/>
            <p:cNvSpPr>
              <a:spLocks noChangeShapeType="1"/>
            </p:cNvSpPr>
            <p:nvPr/>
          </p:nvSpPr>
          <p:spPr bwMode="auto">
            <a:xfrm>
              <a:off x="234" y="4177"/>
              <a:ext cx="5368" cy="2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extLst>
      <p:ext uri="{BB962C8B-B14F-4D97-AF65-F5344CB8AC3E}">
        <p14:creationId xmlns:p14="http://schemas.microsoft.com/office/powerpoint/2010/main" val="363791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目录</a:t>
            </a:r>
            <a:endParaRPr lang="zh-CN" altLang="en-US" dirty="0"/>
          </a:p>
        </p:txBody>
      </p:sp>
      <p:sp>
        <p:nvSpPr>
          <p:cNvPr id="4" name="内容占位符 2"/>
          <p:cNvSpPr>
            <a:spLocks noGrp="1"/>
          </p:cNvSpPr>
          <p:nvPr>
            <p:ph idx="1"/>
          </p:nvPr>
        </p:nvSpPr>
        <p:spPr>
          <a:xfrm>
            <a:off x="822960" y="1296331"/>
            <a:ext cx="3794308" cy="4572763"/>
          </a:xfrm>
        </p:spPr>
        <p:txBody>
          <a:bodyPr>
            <a:normAutofit lnSpcReduction="10000"/>
          </a:bodyPr>
          <a:lstStyle/>
          <a:p>
            <a:r>
              <a:rPr lang="en-US" altLang="zh-CN" sz="2400" dirty="0" smtClean="0"/>
              <a:t>13.1  </a:t>
            </a:r>
            <a:r>
              <a:rPr lang="zh-CN" altLang="en-US" sz="2400" dirty="0" smtClean="0"/>
              <a:t>简介</a:t>
            </a:r>
            <a:endParaRPr lang="en-US" altLang="zh-CN" sz="2400" dirty="0" smtClean="0"/>
          </a:p>
          <a:p>
            <a:r>
              <a:rPr lang="en-US" altLang="zh-CN" sz="2300" dirty="0"/>
              <a:t>13.2 </a:t>
            </a:r>
            <a:r>
              <a:rPr lang="en-US" altLang="zh-CN" sz="2300" dirty="0" smtClean="0"/>
              <a:t> </a:t>
            </a:r>
            <a:r>
              <a:rPr lang="zh-CN" altLang="en-US" sz="2300" dirty="0" smtClean="0"/>
              <a:t>事务</a:t>
            </a:r>
            <a:endParaRPr lang="zh-CN" altLang="en-US" sz="2300" dirty="0"/>
          </a:p>
          <a:p>
            <a:r>
              <a:rPr lang="en-US" altLang="zh-CN" sz="2300" dirty="0"/>
              <a:t>13.3 </a:t>
            </a:r>
            <a:r>
              <a:rPr lang="en-US" altLang="zh-CN" sz="2300" dirty="0" smtClean="0"/>
              <a:t> </a:t>
            </a:r>
            <a:r>
              <a:rPr lang="zh-CN" altLang="en-US" sz="2300" dirty="0" smtClean="0"/>
              <a:t>嵌套</a:t>
            </a:r>
            <a:r>
              <a:rPr lang="zh-CN" altLang="en-US" sz="2300" dirty="0"/>
              <a:t>事务</a:t>
            </a:r>
          </a:p>
          <a:p>
            <a:r>
              <a:rPr lang="en-US" altLang="zh-CN" sz="2300" dirty="0"/>
              <a:t>13.4 </a:t>
            </a:r>
            <a:r>
              <a:rPr lang="en-US" altLang="zh-CN" sz="2300" dirty="0" smtClean="0"/>
              <a:t> </a:t>
            </a:r>
            <a:r>
              <a:rPr lang="zh-CN" altLang="en-US" sz="2300" dirty="0" smtClean="0"/>
              <a:t>锁</a:t>
            </a:r>
            <a:endParaRPr lang="en-US" altLang="zh-CN" sz="2300" dirty="0"/>
          </a:p>
          <a:p>
            <a:r>
              <a:rPr lang="en-US" altLang="zh-CN" sz="2300" dirty="0"/>
              <a:t>13.5 </a:t>
            </a:r>
            <a:r>
              <a:rPr lang="en-US" altLang="zh-CN" sz="2300" dirty="0" smtClean="0"/>
              <a:t> </a:t>
            </a:r>
            <a:r>
              <a:rPr lang="zh-CN" altLang="en-US" sz="2300" dirty="0" smtClean="0"/>
              <a:t>乐观</a:t>
            </a:r>
            <a:r>
              <a:rPr lang="zh-CN" altLang="en-US" sz="2300" dirty="0"/>
              <a:t>并发控制</a:t>
            </a:r>
          </a:p>
          <a:p>
            <a:r>
              <a:rPr lang="en-US" altLang="zh-CN" sz="2300" dirty="0"/>
              <a:t>13.6 </a:t>
            </a:r>
            <a:r>
              <a:rPr lang="en-US" altLang="zh-CN" sz="2300" dirty="0" smtClean="0"/>
              <a:t> </a:t>
            </a:r>
            <a:r>
              <a:rPr lang="zh-CN" altLang="en-US" sz="2300" dirty="0" smtClean="0"/>
              <a:t>时间</a:t>
            </a:r>
            <a:r>
              <a:rPr lang="zh-CN" altLang="en-US" sz="2300" dirty="0"/>
              <a:t>戳排序</a:t>
            </a:r>
          </a:p>
          <a:p>
            <a:r>
              <a:rPr lang="en-US" altLang="zh-CN" sz="2300" dirty="0" smtClean="0"/>
              <a:t>13.7 </a:t>
            </a:r>
            <a:r>
              <a:rPr lang="zh-CN" altLang="en-US" sz="2300" dirty="0" smtClean="0"/>
              <a:t>并发</a:t>
            </a:r>
            <a:r>
              <a:rPr lang="zh-CN" altLang="en-US" sz="2300" dirty="0"/>
              <a:t>控制方法的比较</a:t>
            </a:r>
          </a:p>
          <a:p>
            <a:r>
              <a:rPr lang="en-US" altLang="zh-CN" sz="2300" dirty="0"/>
              <a:t>13.8 </a:t>
            </a:r>
            <a:r>
              <a:rPr lang="zh-CN" altLang="en-US" sz="2300" dirty="0" smtClean="0"/>
              <a:t>小结</a:t>
            </a:r>
            <a:endParaRPr lang="zh-CN" altLang="en-US" sz="2300" dirty="0"/>
          </a:p>
          <a:p>
            <a:endParaRPr lang="en-US" altLang="zh-CN" sz="2400" dirty="0"/>
          </a:p>
          <a:p>
            <a:endParaRPr lang="en-US" altLang="zh-CN" sz="2400" dirty="0" smtClean="0"/>
          </a:p>
          <a:p>
            <a:endParaRPr lang="en-US" altLang="zh-CN" sz="2000" dirty="0" smtClean="0"/>
          </a:p>
        </p:txBody>
      </p:sp>
      <p:sp>
        <p:nvSpPr>
          <p:cNvPr id="5" name="内容占位符 2"/>
          <p:cNvSpPr txBox="1">
            <a:spLocks/>
          </p:cNvSpPr>
          <p:nvPr/>
        </p:nvSpPr>
        <p:spPr>
          <a:xfrm>
            <a:off x="4617268" y="1296330"/>
            <a:ext cx="3817605" cy="4572763"/>
          </a:xfrm>
          <a:prstGeom prst="rect">
            <a:avLst/>
          </a:prstGeom>
        </p:spPr>
        <p:txBody>
          <a:bodyPr vert="horz" lIns="0" tIns="45720" rIns="0" bIns="45720" rtlCol="0">
            <a:normAutofit/>
          </a:bodyPr>
          <a:lst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altLang="zh-CN" sz="2400" dirty="0"/>
          </a:p>
        </p:txBody>
      </p:sp>
      <p:sp>
        <p:nvSpPr>
          <p:cNvPr id="3" name="灯片编号占位符 2"/>
          <p:cNvSpPr>
            <a:spLocks noGrp="1"/>
          </p:cNvSpPr>
          <p:nvPr>
            <p:ph type="sldNum" sz="quarter" idx="12"/>
          </p:nvPr>
        </p:nvSpPr>
        <p:spPr/>
        <p:txBody>
          <a:bodyPr/>
          <a:lstStyle/>
          <a:p>
            <a:fld id="{4D4084D9-55F2-4E00-B75E-E42CB7218B8E}" type="slidenum">
              <a:rPr lang="zh-CN" altLang="en-US" smtClean="0"/>
              <a:t>2</a:t>
            </a:fld>
            <a:endParaRPr lang="zh-CN" altLang="en-US"/>
          </a:p>
        </p:txBody>
      </p:sp>
    </p:spTree>
    <p:extLst>
      <p:ext uri="{BB962C8B-B14F-4D97-AF65-F5344CB8AC3E}">
        <p14:creationId xmlns:p14="http://schemas.microsoft.com/office/powerpoint/2010/main" val="1271526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并发控制</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三</a:t>
            </a:r>
            <a:r>
              <a:rPr kumimoji="1" lang="en-US" altLang="zh-CN" sz="2800" b="1" dirty="0">
                <a:solidFill>
                  <a:schemeClr val="tx1"/>
                </a:solidFill>
                <a:latin typeface="Times New Roman" panose="02020603050405020304" pitchFamily="18" charset="0"/>
              </a:rPr>
              <a:t>)</a:t>
            </a:r>
          </a:p>
          <a:p>
            <a:pPr lvl="1"/>
            <a:r>
              <a:rPr lang="zh-CN" altLang="en-US" sz="2400" dirty="0">
                <a:solidFill>
                  <a:schemeClr val="tx1"/>
                </a:solidFill>
                <a:latin typeface="Times New Roman" panose="02020603050405020304" pitchFamily="18" charset="0"/>
              </a:rPr>
              <a:t>冲突操作</a:t>
            </a:r>
            <a:r>
              <a:rPr lang="en-US" altLang="zh-CN" sz="2400" dirty="0">
                <a:solidFill>
                  <a:schemeClr val="tx1"/>
                </a:solidFill>
                <a:latin typeface="Times New Roman" panose="02020603050405020304" pitchFamily="18" charset="0"/>
              </a:rPr>
              <a:t>(</a:t>
            </a:r>
            <a:r>
              <a:rPr lang="zh-CN" altLang="en-US" sz="2400" dirty="0">
                <a:solidFill>
                  <a:schemeClr val="tx1"/>
                </a:solidFill>
                <a:latin typeface="Times New Roman" panose="02020603050405020304" pitchFamily="18" charset="0"/>
              </a:rPr>
              <a:t>续</a:t>
            </a:r>
            <a:r>
              <a:rPr lang="en-US" altLang="zh-CN" sz="2400" dirty="0">
                <a:solidFill>
                  <a:schemeClr val="tx1"/>
                </a:solidFill>
                <a:latin typeface="Times New Roman" panose="02020603050405020304" pitchFamily="18" charset="0"/>
              </a:rPr>
              <a:t>)</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楷体" panose="02010609060101010101" pitchFamily="49" charset="-122"/>
                <a:ea typeface="楷体" panose="02010609060101010101" pitchFamily="49" charset="-122"/>
              </a:rPr>
              <a:t>串行等价性</a:t>
            </a:r>
          </a:p>
          <a:p>
            <a:pPr lvl="2">
              <a:buFont typeface="Wingdings" panose="05000000000000000000" pitchFamily="2" charset="2"/>
              <a:buNone/>
            </a:pPr>
            <a:r>
              <a:rPr lang="en-US" altLang="zh-CN" sz="2000" dirty="0" smtClean="0">
                <a:solidFill>
                  <a:schemeClr val="tx1"/>
                </a:solidFill>
                <a:latin typeface="Times New Roman" panose="02020603050405020304" pitchFamily="18" charset="0"/>
              </a:rPr>
              <a:t>	</a:t>
            </a:r>
            <a:r>
              <a:rPr lang="zh-CN" altLang="en-US" sz="2000" dirty="0" smtClean="0">
                <a:solidFill>
                  <a:schemeClr val="tx1"/>
                </a:solidFill>
                <a:latin typeface="Times New Roman" panose="02020603050405020304" pitchFamily="18" charset="0"/>
              </a:rPr>
              <a:t>两</a:t>
            </a:r>
            <a:r>
              <a:rPr lang="zh-CN" altLang="en-US" sz="2000" dirty="0">
                <a:solidFill>
                  <a:schemeClr val="tx1"/>
                </a:solidFill>
                <a:latin typeface="Times New Roman" panose="02020603050405020304" pitchFamily="18" charset="0"/>
              </a:rPr>
              <a:t>个事务串行等价的充要条件是，两个事务中所有的冲突操作都按相同的次序在它们访问的对象上执行。</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非串行等价地执行事务示例</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事务</a:t>
            </a:r>
            <a:r>
              <a:rPr lang="en-US" altLang="zh-CN" sz="2400" dirty="0">
                <a:solidFill>
                  <a:schemeClr val="tx1"/>
                </a:solidFill>
                <a:latin typeface="Times New Roman" panose="02020603050405020304" pitchFamily="18" charset="0"/>
              </a:rPr>
              <a:t>T</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x=read(</a:t>
            </a:r>
            <a:r>
              <a:rPr lang="en-US" altLang="zh-CN" sz="2400" dirty="0" err="1">
                <a:solidFill>
                  <a:schemeClr val="tx1"/>
                </a:solidFill>
                <a:latin typeface="Times New Roman" panose="02020603050405020304" pitchFamily="18" charset="0"/>
              </a:rPr>
              <a:t>i</a:t>
            </a:r>
            <a:r>
              <a:rPr lang="en-US" altLang="zh-CN" sz="2400" dirty="0">
                <a:solidFill>
                  <a:schemeClr val="tx1"/>
                </a:solidFill>
                <a:latin typeface="Times New Roman" panose="02020603050405020304" pitchFamily="18" charset="0"/>
              </a:rPr>
              <a:t>); write(i,10); write(j,20)</a:t>
            </a:r>
            <a:r>
              <a:rPr lang="zh-CN" altLang="en-US" sz="2400" dirty="0">
                <a:solidFill>
                  <a:schemeClr val="tx1"/>
                </a:solidFill>
                <a:latin typeface="Times New Roman" panose="02020603050405020304" pitchFamily="18" charset="0"/>
              </a:rPr>
              <a:t>；</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事务</a:t>
            </a:r>
            <a:r>
              <a:rPr lang="en-US" altLang="zh-CN" sz="2400" dirty="0">
                <a:solidFill>
                  <a:schemeClr val="tx1"/>
                </a:solidFill>
                <a:latin typeface="Times New Roman" panose="02020603050405020304" pitchFamily="18" charset="0"/>
              </a:rPr>
              <a:t>U</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y=read(j); write(j,30); z=read(</a:t>
            </a:r>
            <a:r>
              <a:rPr lang="en-US" altLang="zh-CN" sz="2400" dirty="0" err="1">
                <a:solidFill>
                  <a:schemeClr val="tx1"/>
                </a:solidFill>
                <a:latin typeface="Times New Roman" panose="02020603050405020304" pitchFamily="18" charset="0"/>
              </a:rPr>
              <a:t>i</a:t>
            </a:r>
            <a:r>
              <a:rPr lang="en-US" altLang="zh-CN" sz="2400" dirty="0">
                <a:solidFill>
                  <a:schemeClr val="tx1"/>
                </a:solidFill>
                <a:latin typeface="Times New Roman" panose="02020603050405020304" pitchFamily="18" charset="0"/>
              </a:rPr>
              <a:t>)</a:t>
            </a:r>
            <a:r>
              <a:rPr lang="zh-CN" altLang="en-US" sz="2400" dirty="0">
                <a:solidFill>
                  <a:schemeClr val="tx1"/>
                </a:solidFill>
                <a:latin typeface="Times New Roman" panose="02020603050405020304" pitchFamily="18" charset="0"/>
              </a:rPr>
              <a:t>；</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20</a:t>
            </a:fld>
            <a:endParaRPr lang="zh-CN" altLang="en-US"/>
          </a:p>
        </p:txBody>
      </p:sp>
    </p:spTree>
    <p:extLst>
      <p:ext uri="{BB962C8B-B14F-4D97-AF65-F5344CB8AC3E}">
        <p14:creationId xmlns:p14="http://schemas.microsoft.com/office/powerpoint/2010/main" val="2435882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21</a:t>
            </a:fld>
            <a:endParaRPr lang="zh-CN" altLang="en-US"/>
          </a:p>
        </p:txBody>
      </p:sp>
      <p:grpSp>
        <p:nvGrpSpPr>
          <p:cNvPr id="5" name="Group 73"/>
          <p:cNvGrpSpPr>
            <a:grpSpLocks/>
          </p:cNvGrpSpPr>
          <p:nvPr/>
        </p:nvGrpSpPr>
        <p:grpSpPr bwMode="auto">
          <a:xfrm>
            <a:off x="670560" y="1601894"/>
            <a:ext cx="7696200" cy="4267200"/>
            <a:chOff x="384" y="1332"/>
            <a:chExt cx="4848" cy="2688"/>
          </a:xfrm>
        </p:grpSpPr>
        <p:sp>
          <p:nvSpPr>
            <p:cNvPr id="6" name="Rectangle 57"/>
            <p:cNvSpPr>
              <a:spLocks noChangeArrowheads="1"/>
            </p:cNvSpPr>
            <p:nvPr/>
          </p:nvSpPr>
          <p:spPr bwMode="auto">
            <a:xfrm>
              <a:off x="447" y="1414"/>
              <a:ext cx="78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800">
                  <a:solidFill>
                    <a:srgbClr val="000000"/>
                  </a:solidFill>
                  <a:latin typeface="Times" panose="02020603050405020304" pitchFamily="18" charset="0"/>
                </a:rPr>
                <a:t>事务</a:t>
              </a:r>
              <a:r>
                <a:rPr lang="en-GB" altLang="zh-CN" sz="2800">
                  <a:solidFill>
                    <a:srgbClr val="000000"/>
                  </a:solidFill>
                  <a:latin typeface="Times" panose="02020603050405020304" pitchFamily="18" charset="0"/>
                </a:rPr>
                <a:t>T:  </a:t>
              </a:r>
              <a:endParaRPr lang="en-GB" altLang="zh-CN" sz="2800" b="0">
                <a:latin typeface="Times" panose="02020603050405020304" pitchFamily="18" charset="0"/>
              </a:endParaRPr>
            </a:p>
          </p:txBody>
        </p:sp>
        <p:sp>
          <p:nvSpPr>
            <p:cNvPr id="7" name="Rectangle 60"/>
            <p:cNvSpPr>
              <a:spLocks noChangeArrowheads="1"/>
            </p:cNvSpPr>
            <p:nvPr/>
          </p:nvSpPr>
          <p:spPr bwMode="auto">
            <a:xfrm>
              <a:off x="3063" y="1414"/>
              <a:ext cx="74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800">
                  <a:solidFill>
                    <a:srgbClr val="000000"/>
                  </a:solidFill>
                  <a:latin typeface="Times" panose="02020603050405020304" pitchFamily="18" charset="0"/>
                </a:rPr>
                <a:t>事务</a:t>
              </a:r>
              <a:r>
                <a:rPr lang="en-GB" altLang="zh-CN" sz="2800">
                  <a:solidFill>
                    <a:srgbClr val="000000"/>
                  </a:solidFill>
                  <a:latin typeface="Times" panose="02020603050405020304" pitchFamily="18" charset="0"/>
                </a:rPr>
                <a:t>U: </a:t>
              </a:r>
              <a:endParaRPr lang="en-GB" altLang="zh-CN" sz="2800" b="0">
                <a:latin typeface="Times" panose="02020603050405020304" pitchFamily="18" charset="0"/>
              </a:endParaRPr>
            </a:p>
          </p:txBody>
        </p:sp>
        <p:sp>
          <p:nvSpPr>
            <p:cNvPr id="8" name="Rectangle 63"/>
            <p:cNvSpPr>
              <a:spLocks noChangeArrowheads="1"/>
            </p:cNvSpPr>
            <p:nvPr/>
          </p:nvSpPr>
          <p:spPr bwMode="auto">
            <a:xfrm>
              <a:off x="647" y="1958"/>
              <a:ext cx="98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800" b="0" i="1">
                  <a:solidFill>
                    <a:srgbClr val="000000"/>
                  </a:solidFill>
                  <a:latin typeface="Times" panose="02020603050405020304" pitchFamily="18" charset="0"/>
                </a:rPr>
                <a:t>x = read(i)</a:t>
              </a:r>
              <a:endParaRPr lang="en-GB" altLang="zh-CN" sz="2800" b="0">
                <a:latin typeface="Times" panose="02020603050405020304" pitchFamily="18" charset="0"/>
              </a:endParaRPr>
            </a:p>
          </p:txBody>
        </p:sp>
        <p:sp>
          <p:nvSpPr>
            <p:cNvPr id="9" name="Rectangle 64"/>
            <p:cNvSpPr>
              <a:spLocks noChangeArrowheads="1"/>
            </p:cNvSpPr>
            <p:nvPr/>
          </p:nvSpPr>
          <p:spPr bwMode="auto">
            <a:xfrm>
              <a:off x="647" y="2319"/>
              <a:ext cx="100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800" b="0" i="1">
                  <a:solidFill>
                    <a:srgbClr val="000000"/>
                  </a:solidFill>
                  <a:latin typeface="Times" panose="02020603050405020304" pitchFamily="18" charset="0"/>
                </a:rPr>
                <a:t>write(i, 10)</a:t>
              </a:r>
              <a:endParaRPr lang="en-GB" altLang="zh-CN" sz="2800" b="0">
                <a:latin typeface="Times" panose="02020603050405020304" pitchFamily="18" charset="0"/>
              </a:endParaRPr>
            </a:p>
          </p:txBody>
        </p:sp>
        <p:sp>
          <p:nvSpPr>
            <p:cNvPr id="10" name="Rectangle 65"/>
            <p:cNvSpPr>
              <a:spLocks noChangeArrowheads="1"/>
            </p:cNvSpPr>
            <p:nvPr/>
          </p:nvSpPr>
          <p:spPr bwMode="auto">
            <a:xfrm>
              <a:off x="3063" y="2503"/>
              <a:ext cx="984"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800" b="0" i="1">
                  <a:solidFill>
                    <a:srgbClr val="000000"/>
                  </a:solidFill>
                  <a:latin typeface="Times" panose="02020603050405020304" pitchFamily="18" charset="0"/>
                </a:rPr>
                <a:t>y = read(j)</a:t>
              </a:r>
              <a:endParaRPr lang="en-GB" altLang="zh-CN" sz="2800" b="0">
                <a:latin typeface="Times" panose="02020603050405020304" pitchFamily="18" charset="0"/>
              </a:endParaRPr>
            </a:p>
          </p:txBody>
        </p:sp>
        <p:sp>
          <p:nvSpPr>
            <p:cNvPr id="11" name="Rectangle 66"/>
            <p:cNvSpPr>
              <a:spLocks noChangeArrowheads="1"/>
            </p:cNvSpPr>
            <p:nvPr/>
          </p:nvSpPr>
          <p:spPr bwMode="auto">
            <a:xfrm>
              <a:off x="3063" y="2865"/>
              <a:ext cx="100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800" b="0" i="1">
                  <a:solidFill>
                    <a:srgbClr val="000000"/>
                  </a:solidFill>
                  <a:latin typeface="Times" panose="02020603050405020304" pitchFamily="18" charset="0"/>
                </a:rPr>
                <a:t>write(j, 30)</a:t>
              </a:r>
              <a:endParaRPr lang="en-GB" altLang="zh-CN" sz="2800" b="0">
                <a:latin typeface="Times" panose="02020603050405020304" pitchFamily="18" charset="0"/>
              </a:endParaRPr>
            </a:p>
          </p:txBody>
        </p:sp>
        <p:sp>
          <p:nvSpPr>
            <p:cNvPr id="12" name="Rectangle 67"/>
            <p:cNvSpPr>
              <a:spLocks noChangeArrowheads="1"/>
            </p:cNvSpPr>
            <p:nvPr/>
          </p:nvSpPr>
          <p:spPr bwMode="auto">
            <a:xfrm>
              <a:off x="647" y="3405"/>
              <a:ext cx="100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800" b="0" i="1">
                  <a:solidFill>
                    <a:srgbClr val="000000"/>
                  </a:solidFill>
                  <a:latin typeface="Times" panose="02020603050405020304" pitchFamily="18" charset="0"/>
                </a:rPr>
                <a:t>write(j, 20)</a:t>
              </a:r>
              <a:endParaRPr lang="en-GB" altLang="zh-CN" sz="2800" b="0">
                <a:latin typeface="Times" panose="02020603050405020304" pitchFamily="18" charset="0"/>
              </a:endParaRPr>
            </a:p>
          </p:txBody>
        </p:sp>
        <p:sp>
          <p:nvSpPr>
            <p:cNvPr id="13" name="Rectangle 68"/>
            <p:cNvSpPr>
              <a:spLocks noChangeArrowheads="1"/>
            </p:cNvSpPr>
            <p:nvPr/>
          </p:nvSpPr>
          <p:spPr bwMode="auto">
            <a:xfrm>
              <a:off x="3063" y="3590"/>
              <a:ext cx="1028"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800" b="0" i="1">
                  <a:solidFill>
                    <a:srgbClr val="000000"/>
                  </a:solidFill>
                  <a:latin typeface="Times" panose="02020603050405020304" pitchFamily="18" charset="0"/>
                </a:rPr>
                <a:t>z = read (i)</a:t>
              </a:r>
              <a:endParaRPr lang="en-GB" altLang="zh-CN" sz="2800" b="0">
                <a:latin typeface="Times" panose="02020603050405020304" pitchFamily="18" charset="0"/>
              </a:endParaRPr>
            </a:p>
          </p:txBody>
        </p:sp>
        <p:sp>
          <p:nvSpPr>
            <p:cNvPr id="14" name="Line 69"/>
            <p:cNvSpPr>
              <a:spLocks noChangeShapeType="1"/>
            </p:cNvSpPr>
            <p:nvPr/>
          </p:nvSpPr>
          <p:spPr bwMode="auto">
            <a:xfrm>
              <a:off x="384" y="1332"/>
              <a:ext cx="484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Line 70"/>
            <p:cNvSpPr>
              <a:spLocks noChangeShapeType="1"/>
            </p:cNvSpPr>
            <p:nvPr/>
          </p:nvSpPr>
          <p:spPr bwMode="auto">
            <a:xfrm>
              <a:off x="384" y="1843"/>
              <a:ext cx="484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Line 71"/>
            <p:cNvSpPr>
              <a:spLocks noChangeShapeType="1"/>
            </p:cNvSpPr>
            <p:nvPr/>
          </p:nvSpPr>
          <p:spPr bwMode="auto">
            <a:xfrm>
              <a:off x="384" y="4019"/>
              <a:ext cx="484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Line 72"/>
            <p:cNvSpPr>
              <a:spLocks noChangeShapeType="1"/>
            </p:cNvSpPr>
            <p:nvPr/>
          </p:nvSpPr>
          <p:spPr bwMode="auto">
            <a:xfrm>
              <a:off x="2820" y="1332"/>
              <a:ext cx="0" cy="26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extLst>
      <p:ext uri="{BB962C8B-B14F-4D97-AF65-F5344CB8AC3E}">
        <p14:creationId xmlns:p14="http://schemas.microsoft.com/office/powerpoint/2010/main" val="1004984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normAutofit lnSpcReduction="10000"/>
          </a:bodyPr>
          <a:lstStyle/>
          <a:p>
            <a:pPr>
              <a:lnSpc>
                <a:spcPct val="90000"/>
              </a:lnSpc>
            </a:pPr>
            <a:r>
              <a:rPr kumimoji="1" lang="zh-CN" altLang="en-US" sz="2800" b="1" dirty="0">
                <a:solidFill>
                  <a:schemeClr val="tx1"/>
                </a:solidFill>
                <a:latin typeface="Times New Roman" panose="02020603050405020304" pitchFamily="18" charset="0"/>
              </a:rPr>
              <a:t>并发控制</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四</a:t>
            </a:r>
            <a:r>
              <a:rPr kumimoji="1" lang="en-US" altLang="zh-CN" sz="2800" b="1" dirty="0">
                <a:solidFill>
                  <a:schemeClr val="tx1"/>
                </a:solidFill>
                <a:latin typeface="Times New Roman" panose="02020603050405020304" pitchFamily="18" charset="0"/>
              </a:rPr>
              <a:t>)</a:t>
            </a:r>
          </a:p>
          <a:p>
            <a:pPr lvl="1">
              <a:lnSpc>
                <a:spcPct val="110000"/>
              </a:lnSpc>
            </a:pPr>
            <a:r>
              <a:rPr lang="zh-CN" altLang="en-US" sz="2800" dirty="0">
                <a:solidFill>
                  <a:schemeClr val="tx1"/>
                </a:solidFill>
                <a:latin typeface="Times New Roman" panose="02020603050405020304" pitchFamily="18" charset="0"/>
              </a:rPr>
              <a:t>并发控制协议</a:t>
            </a:r>
          </a:p>
          <a:p>
            <a:pPr lvl="2">
              <a:lnSpc>
                <a:spcPct val="110000"/>
              </a:lnSpc>
            </a:pPr>
            <a:r>
              <a:rPr lang="zh-CN" altLang="en-US" sz="2400" dirty="0" smtClean="0">
                <a:solidFill>
                  <a:schemeClr val="tx1"/>
                </a:solidFill>
                <a:latin typeface="Times New Roman" panose="02020603050405020304" pitchFamily="18" charset="0"/>
              </a:rPr>
              <a:t>依据</a:t>
            </a:r>
            <a:endParaRPr lang="en-US" altLang="zh-CN" sz="2400" dirty="0" smtClean="0">
              <a:solidFill>
                <a:schemeClr val="tx1"/>
              </a:solidFill>
              <a:latin typeface="Times New Roman" panose="02020603050405020304" pitchFamily="18" charset="0"/>
            </a:endParaRPr>
          </a:p>
          <a:p>
            <a:pPr lvl="3">
              <a:lnSpc>
                <a:spcPct val="110000"/>
              </a:lnSpc>
            </a:pPr>
            <a:r>
              <a:rPr lang="zh-CN" altLang="en-US" sz="2000" dirty="0" smtClean="0">
                <a:solidFill>
                  <a:schemeClr val="tx1"/>
                </a:solidFill>
                <a:latin typeface="Times New Roman" panose="02020603050405020304" pitchFamily="18" charset="0"/>
              </a:rPr>
              <a:t>串行</a:t>
            </a:r>
            <a:r>
              <a:rPr lang="zh-CN" altLang="en-US" sz="2000" dirty="0">
                <a:solidFill>
                  <a:schemeClr val="tx1"/>
                </a:solidFill>
                <a:latin typeface="Times New Roman" panose="02020603050405020304" pitchFamily="18" charset="0"/>
              </a:rPr>
              <a:t>等价性</a:t>
            </a:r>
          </a:p>
          <a:p>
            <a:pPr lvl="2">
              <a:lnSpc>
                <a:spcPct val="110000"/>
              </a:lnSpc>
            </a:pPr>
            <a:r>
              <a:rPr lang="zh-CN" altLang="en-US" sz="2400" dirty="0" smtClean="0">
                <a:solidFill>
                  <a:schemeClr val="tx1"/>
                </a:solidFill>
                <a:latin typeface="Times New Roman" panose="02020603050405020304" pitchFamily="18" charset="0"/>
              </a:rPr>
              <a:t>目的</a:t>
            </a:r>
            <a:endParaRPr lang="en-US" altLang="zh-CN" sz="2400" dirty="0" smtClean="0">
              <a:solidFill>
                <a:schemeClr val="tx1"/>
              </a:solidFill>
              <a:latin typeface="Times New Roman" panose="02020603050405020304" pitchFamily="18" charset="0"/>
            </a:endParaRPr>
          </a:p>
          <a:p>
            <a:pPr lvl="3">
              <a:lnSpc>
                <a:spcPct val="110000"/>
              </a:lnSpc>
            </a:pPr>
            <a:r>
              <a:rPr lang="zh-CN" altLang="en-US" sz="2000" dirty="0" smtClean="0">
                <a:solidFill>
                  <a:schemeClr val="tx1"/>
                </a:solidFill>
                <a:latin typeface="Times New Roman" panose="02020603050405020304" pitchFamily="18" charset="0"/>
              </a:rPr>
              <a:t>将</a:t>
            </a:r>
            <a:r>
              <a:rPr lang="zh-CN" altLang="en-US" sz="2000" dirty="0">
                <a:solidFill>
                  <a:schemeClr val="tx1"/>
                </a:solidFill>
                <a:latin typeface="Times New Roman" panose="02020603050405020304" pitchFamily="18" charset="0"/>
              </a:rPr>
              <a:t>访问对象的并发事务串行化</a:t>
            </a:r>
          </a:p>
          <a:p>
            <a:pPr lvl="2">
              <a:lnSpc>
                <a:spcPct val="110000"/>
              </a:lnSpc>
            </a:pPr>
            <a:r>
              <a:rPr lang="zh-CN" altLang="en-US" sz="2400" dirty="0" smtClean="0">
                <a:solidFill>
                  <a:schemeClr val="tx1"/>
                </a:solidFill>
                <a:latin typeface="Times New Roman" panose="02020603050405020304" pitchFamily="18" charset="0"/>
              </a:rPr>
              <a:t>方法</a:t>
            </a:r>
            <a:endParaRPr lang="zh-CN" altLang="en-US" sz="3200" dirty="0">
              <a:solidFill>
                <a:schemeClr val="tx1"/>
              </a:solidFill>
              <a:latin typeface="Times New Roman" panose="02020603050405020304" pitchFamily="18" charset="0"/>
            </a:endParaRPr>
          </a:p>
          <a:p>
            <a:pPr lvl="3">
              <a:lnSpc>
                <a:spcPct val="110000"/>
              </a:lnSpc>
            </a:pPr>
            <a:r>
              <a:rPr lang="zh-CN" altLang="en-US" sz="1600" dirty="0">
                <a:solidFill>
                  <a:schemeClr val="tx1"/>
                </a:solidFill>
                <a:latin typeface="Times New Roman" panose="02020603050405020304" pitchFamily="18" charset="0"/>
              </a:rPr>
              <a:t>锁</a:t>
            </a:r>
          </a:p>
          <a:p>
            <a:pPr lvl="3">
              <a:lnSpc>
                <a:spcPct val="110000"/>
              </a:lnSpc>
            </a:pPr>
            <a:r>
              <a:rPr lang="zh-CN" altLang="en-US" sz="1600" dirty="0">
                <a:solidFill>
                  <a:schemeClr val="tx1"/>
                </a:solidFill>
                <a:latin typeface="Times New Roman" panose="02020603050405020304" pitchFamily="18" charset="0"/>
              </a:rPr>
              <a:t>乐观并发控制</a:t>
            </a:r>
          </a:p>
          <a:p>
            <a:pPr lvl="3">
              <a:lnSpc>
                <a:spcPct val="110000"/>
              </a:lnSpc>
            </a:pPr>
            <a:r>
              <a:rPr lang="zh-CN" altLang="en-US" sz="1600" dirty="0">
                <a:solidFill>
                  <a:schemeClr val="tx1"/>
                </a:solidFill>
                <a:latin typeface="Times New Roman" panose="02020603050405020304" pitchFamily="18" charset="0"/>
              </a:rPr>
              <a:t>时间戳排序</a:t>
            </a:r>
          </a:p>
          <a:p>
            <a:pPr lvl="1">
              <a:lnSpc>
                <a:spcPct val="90000"/>
              </a:lnSpc>
              <a:buFont typeface="Wingdings" panose="05000000000000000000" pitchFamily="2" charset="2"/>
              <a:buNone/>
            </a:pPr>
            <a:r>
              <a:rPr lang="zh-CN" altLang="en-US" dirty="0">
                <a:solidFill>
                  <a:schemeClr val="tx1"/>
                </a:solidFill>
                <a:latin typeface="Times New Roman" panose="02020603050405020304" pitchFamily="18" charset="0"/>
              </a:rPr>
              <a:t>　　　　</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22</a:t>
            </a:fld>
            <a:endParaRPr lang="zh-CN" altLang="en-US"/>
          </a:p>
        </p:txBody>
      </p:sp>
    </p:spTree>
    <p:extLst>
      <p:ext uri="{BB962C8B-B14F-4D97-AF65-F5344CB8AC3E}">
        <p14:creationId xmlns:p14="http://schemas.microsoft.com/office/powerpoint/2010/main" val="3178264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事务放弃时的恢复</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一</a:t>
            </a:r>
            <a:r>
              <a:rPr kumimoji="1" lang="en-US" altLang="zh-CN" sz="2800" b="1" dirty="0">
                <a:solidFill>
                  <a:schemeClr val="tx1"/>
                </a:solidFill>
                <a:latin typeface="Times New Roman" panose="02020603050405020304" pitchFamily="18" charset="0"/>
              </a:rPr>
              <a:t>)</a:t>
            </a:r>
          </a:p>
          <a:p>
            <a:pPr lvl="1"/>
            <a:r>
              <a:rPr lang="zh-CN" altLang="en-US" sz="2400" dirty="0">
                <a:solidFill>
                  <a:schemeClr val="tx1"/>
                </a:solidFill>
                <a:latin typeface="Times New Roman" panose="02020603050405020304" pitchFamily="18" charset="0"/>
              </a:rPr>
              <a:t>脏数据读取</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某个事务读取了另一个未提交事务写入的数据</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23</a:t>
            </a:fld>
            <a:endParaRPr lang="zh-CN" altLang="en-US"/>
          </a:p>
        </p:txBody>
      </p:sp>
      <p:grpSp>
        <p:nvGrpSpPr>
          <p:cNvPr id="5" name="Group 65"/>
          <p:cNvGrpSpPr>
            <a:grpSpLocks/>
          </p:cNvGrpSpPr>
          <p:nvPr/>
        </p:nvGrpSpPr>
        <p:grpSpPr bwMode="auto">
          <a:xfrm>
            <a:off x="246707" y="2834658"/>
            <a:ext cx="8655050" cy="3095625"/>
            <a:chOff x="144" y="2024"/>
            <a:chExt cx="5452" cy="1950"/>
          </a:xfrm>
        </p:grpSpPr>
        <p:sp>
          <p:nvSpPr>
            <p:cNvPr id="6" name="Rectangle 5"/>
            <p:cNvSpPr>
              <a:spLocks noChangeArrowheads="1"/>
            </p:cNvSpPr>
            <p:nvPr/>
          </p:nvSpPr>
          <p:spPr bwMode="auto">
            <a:xfrm>
              <a:off x="277" y="2047"/>
              <a:ext cx="4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New Roman" panose="02020603050405020304" pitchFamily="18" charset="0"/>
                </a:rPr>
                <a:t>事务</a:t>
              </a:r>
              <a:r>
                <a:rPr lang="en-GB" altLang="zh-CN">
                  <a:solidFill>
                    <a:srgbClr val="000000"/>
                  </a:solidFill>
                  <a:latin typeface="Times New Roman" panose="02020603050405020304" pitchFamily="18" charset="0"/>
                </a:rPr>
                <a:t>T: </a:t>
              </a:r>
              <a:endParaRPr lang="en-GB" altLang="zh-CN" b="0">
                <a:latin typeface="Times New Roman" panose="02020603050405020304" pitchFamily="18" charset="0"/>
              </a:endParaRPr>
            </a:p>
          </p:txBody>
        </p:sp>
        <p:sp>
          <p:nvSpPr>
            <p:cNvPr id="7" name="Rectangle 9"/>
            <p:cNvSpPr>
              <a:spLocks noChangeArrowheads="1"/>
            </p:cNvSpPr>
            <p:nvPr/>
          </p:nvSpPr>
          <p:spPr bwMode="auto">
            <a:xfrm>
              <a:off x="293" y="2189"/>
              <a:ext cx="8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a.getBalance()</a:t>
              </a:r>
              <a:endParaRPr lang="en-GB" altLang="zh-CN" b="0">
                <a:latin typeface="Times New Roman" panose="02020603050405020304" pitchFamily="18" charset="0"/>
              </a:endParaRPr>
            </a:p>
          </p:txBody>
        </p:sp>
        <p:sp>
          <p:nvSpPr>
            <p:cNvPr id="8" name="Rectangle 10"/>
            <p:cNvSpPr>
              <a:spLocks noChangeArrowheads="1"/>
            </p:cNvSpPr>
            <p:nvPr/>
          </p:nvSpPr>
          <p:spPr bwMode="auto">
            <a:xfrm>
              <a:off x="293" y="2379"/>
              <a:ext cx="160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a.setBalance(balance + 10)</a:t>
              </a:r>
              <a:endParaRPr lang="en-GB" altLang="zh-CN" b="0">
                <a:latin typeface="Times New Roman" panose="02020603050405020304" pitchFamily="18" charset="0"/>
              </a:endParaRPr>
            </a:p>
          </p:txBody>
        </p:sp>
        <p:sp>
          <p:nvSpPr>
            <p:cNvPr id="9" name="Rectangle 11"/>
            <p:cNvSpPr>
              <a:spLocks noChangeArrowheads="1"/>
            </p:cNvSpPr>
            <p:nvPr/>
          </p:nvSpPr>
          <p:spPr bwMode="auto">
            <a:xfrm>
              <a:off x="3027" y="2047"/>
              <a:ext cx="44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New Roman" panose="02020603050405020304" pitchFamily="18" charset="0"/>
                </a:rPr>
                <a:t>事务</a:t>
              </a:r>
              <a:r>
                <a:rPr lang="en-GB" altLang="zh-CN">
                  <a:solidFill>
                    <a:srgbClr val="000000"/>
                  </a:solidFill>
                  <a:latin typeface="Times New Roman" panose="02020603050405020304" pitchFamily="18" charset="0"/>
                </a:rPr>
                <a:t>U:</a:t>
              </a:r>
              <a:endParaRPr lang="en-GB" altLang="zh-CN" b="0">
                <a:latin typeface="Times New Roman" panose="02020603050405020304" pitchFamily="18" charset="0"/>
              </a:endParaRPr>
            </a:p>
          </p:txBody>
        </p:sp>
        <p:sp>
          <p:nvSpPr>
            <p:cNvPr id="10" name="Rectangle 14"/>
            <p:cNvSpPr>
              <a:spLocks noChangeArrowheads="1"/>
            </p:cNvSpPr>
            <p:nvPr/>
          </p:nvSpPr>
          <p:spPr bwMode="auto">
            <a:xfrm>
              <a:off x="3027" y="2189"/>
              <a:ext cx="8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a.getBalance()</a:t>
              </a:r>
              <a:endParaRPr lang="en-GB" altLang="zh-CN" b="0">
                <a:latin typeface="Times New Roman" panose="02020603050405020304" pitchFamily="18" charset="0"/>
              </a:endParaRPr>
            </a:p>
          </p:txBody>
        </p:sp>
        <p:sp>
          <p:nvSpPr>
            <p:cNvPr id="11" name="Rectangle 15"/>
            <p:cNvSpPr>
              <a:spLocks noChangeArrowheads="1"/>
            </p:cNvSpPr>
            <p:nvPr/>
          </p:nvSpPr>
          <p:spPr bwMode="auto">
            <a:xfrm>
              <a:off x="3027" y="2379"/>
              <a:ext cx="160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a.setBalance(balance + 20)</a:t>
              </a:r>
              <a:endParaRPr lang="en-GB" altLang="zh-CN" b="0">
                <a:latin typeface="Times New Roman" panose="02020603050405020304" pitchFamily="18" charset="0"/>
              </a:endParaRPr>
            </a:p>
          </p:txBody>
        </p:sp>
        <p:sp>
          <p:nvSpPr>
            <p:cNvPr id="12" name="Line 16"/>
            <p:cNvSpPr>
              <a:spLocks noChangeShapeType="1"/>
            </p:cNvSpPr>
            <p:nvPr/>
          </p:nvSpPr>
          <p:spPr bwMode="auto">
            <a:xfrm>
              <a:off x="144" y="2025"/>
              <a:ext cx="2718"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Line 17"/>
            <p:cNvSpPr>
              <a:spLocks noChangeShapeType="1"/>
            </p:cNvSpPr>
            <p:nvPr/>
          </p:nvSpPr>
          <p:spPr bwMode="auto">
            <a:xfrm>
              <a:off x="2878" y="2025"/>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4" name="Line 18"/>
            <p:cNvSpPr>
              <a:spLocks noChangeShapeType="1"/>
            </p:cNvSpPr>
            <p:nvPr/>
          </p:nvSpPr>
          <p:spPr bwMode="auto">
            <a:xfrm>
              <a:off x="2894" y="2024"/>
              <a:ext cx="2702"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 name="Line 19"/>
            <p:cNvSpPr>
              <a:spLocks noChangeShapeType="1"/>
            </p:cNvSpPr>
            <p:nvPr/>
          </p:nvSpPr>
          <p:spPr bwMode="auto">
            <a:xfrm>
              <a:off x="2878" y="2040"/>
              <a:ext cx="1" cy="69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Rectangle 20"/>
            <p:cNvSpPr>
              <a:spLocks noChangeArrowheads="1"/>
            </p:cNvSpPr>
            <p:nvPr/>
          </p:nvSpPr>
          <p:spPr bwMode="auto">
            <a:xfrm>
              <a:off x="293" y="2659"/>
              <a:ext cx="147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balance = a.getBalance()</a:t>
              </a:r>
              <a:endParaRPr lang="en-GB" altLang="zh-CN" b="0">
                <a:latin typeface="Times New Roman" panose="02020603050405020304" pitchFamily="18" charset="0"/>
              </a:endParaRPr>
            </a:p>
          </p:txBody>
        </p:sp>
        <p:sp>
          <p:nvSpPr>
            <p:cNvPr id="17" name="Rectangle 21"/>
            <p:cNvSpPr>
              <a:spLocks noChangeArrowheads="1"/>
            </p:cNvSpPr>
            <p:nvPr/>
          </p:nvSpPr>
          <p:spPr bwMode="auto">
            <a:xfrm>
              <a:off x="2272" y="2659"/>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$100</a:t>
              </a:r>
              <a:endParaRPr lang="zh-CN" altLang="en-GB" b="0">
                <a:latin typeface="Times New Roman" panose="02020603050405020304" pitchFamily="18" charset="0"/>
              </a:endParaRPr>
            </a:p>
          </p:txBody>
        </p:sp>
        <p:sp>
          <p:nvSpPr>
            <p:cNvPr id="18" name="Line 22"/>
            <p:cNvSpPr>
              <a:spLocks noChangeShapeType="1"/>
            </p:cNvSpPr>
            <p:nvPr/>
          </p:nvSpPr>
          <p:spPr bwMode="auto">
            <a:xfrm>
              <a:off x="144" y="2624"/>
              <a:ext cx="209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Line 23"/>
            <p:cNvSpPr>
              <a:spLocks noChangeShapeType="1"/>
            </p:cNvSpPr>
            <p:nvPr/>
          </p:nvSpPr>
          <p:spPr bwMode="auto">
            <a:xfrm>
              <a:off x="2249" y="2624"/>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24"/>
            <p:cNvSpPr>
              <a:spLocks noChangeShapeType="1"/>
            </p:cNvSpPr>
            <p:nvPr/>
          </p:nvSpPr>
          <p:spPr bwMode="auto">
            <a:xfrm>
              <a:off x="2265" y="2624"/>
              <a:ext cx="59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Line 25"/>
            <p:cNvSpPr>
              <a:spLocks noChangeShapeType="1"/>
            </p:cNvSpPr>
            <p:nvPr/>
          </p:nvSpPr>
          <p:spPr bwMode="auto">
            <a:xfrm>
              <a:off x="2878" y="2624"/>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Line 26"/>
            <p:cNvSpPr>
              <a:spLocks noChangeShapeType="1"/>
            </p:cNvSpPr>
            <p:nvPr/>
          </p:nvSpPr>
          <p:spPr bwMode="auto">
            <a:xfrm>
              <a:off x="2894" y="2624"/>
              <a:ext cx="2073"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Line 27"/>
            <p:cNvSpPr>
              <a:spLocks noChangeShapeType="1"/>
            </p:cNvSpPr>
            <p:nvPr/>
          </p:nvSpPr>
          <p:spPr bwMode="auto">
            <a:xfrm>
              <a:off x="4983" y="2624"/>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Line 28"/>
            <p:cNvSpPr>
              <a:spLocks noChangeShapeType="1"/>
            </p:cNvSpPr>
            <p:nvPr/>
          </p:nvSpPr>
          <p:spPr bwMode="auto">
            <a:xfrm>
              <a:off x="4999" y="2624"/>
              <a:ext cx="59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5" name="Rectangle 29"/>
            <p:cNvSpPr>
              <a:spLocks noChangeArrowheads="1"/>
            </p:cNvSpPr>
            <p:nvPr/>
          </p:nvSpPr>
          <p:spPr bwMode="auto">
            <a:xfrm>
              <a:off x="2249" y="2639"/>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 name="Line 30"/>
            <p:cNvSpPr>
              <a:spLocks noChangeShapeType="1"/>
            </p:cNvSpPr>
            <p:nvPr/>
          </p:nvSpPr>
          <p:spPr bwMode="auto">
            <a:xfrm>
              <a:off x="2878" y="2639"/>
              <a:ext cx="1" cy="25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 name="Rectangle 31"/>
            <p:cNvSpPr>
              <a:spLocks noChangeArrowheads="1"/>
            </p:cNvSpPr>
            <p:nvPr/>
          </p:nvSpPr>
          <p:spPr bwMode="auto">
            <a:xfrm>
              <a:off x="4983" y="2639"/>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 name="Rectangle 32"/>
            <p:cNvSpPr>
              <a:spLocks noChangeArrowheads="1"/>
            </p:cNvSpPr>
            <p:nvPr/>
          </p:nvSpPr>
          <p:spPr bwMode="auto">
            <a:xfrm>
              <a:off x="293" y="2858"/>
              <a:ext cx="160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a.setBalance(balance + 10)</a:t>
              </a:r>
              <a:endParaRPr lang="en-GB" altLang="zh-CN" b="0">
                <a:latin typeface="Times New Roman" panose="02020603050405020304" pitchFamily="18" charset="0"/>
              </a:endParaRPr>
            </a:p>
          </p:txBody>
        </p:sp>
        <p:sp>
          <p:nvSpPr>
            <p:cNvPr id="29" name="Rectangle 33"/>
            <p:cNvSpPr>
              <a:spLocks noChangeArrowheads="1"/>
            </p:cNvSpPr>
            <p:nvPr/>
          </p:nvSpPr>
          <p:spPr bwMode="auto">
            <a:xfrm>
              <a:off x="2272" y="2858"/>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$110</a:t>
              </a:r>
              <a:endParaRPr lang="zh-CN" altLang="en-GB" b="0">
                <a:latin typeface="Times New Roman" panose="02020603050405020304" pitchFamily="18" charset="0"/>
              </a:endParaRPr>
            </a:p>
          </p:txBody>
        </p:sp>
        <p:sp>
          <p:nvSpPr>
            <p:cNvPr id="30" name="Rectangle 34"/>
            <p:cNvSpPr>
              <a:spLocks noChangeArrowheads="1"/>
            </p:cNvSpPr>
            <p:nvPr/>
          </p:nvSpPr>
          <p:spPr bwMode="auto">
            <a:xfrm>
              <a:off x="2249" y="2939"/>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 name="Line 35"/>
            <p:cNvSpPr>
              <a:spLocks noChangeShapeType="1"/>
            </p:cNvSpPr>
            <p:nvPr/>
          </p:nvSpPr>
          <p:spPr bwMode="auto">
            <a:xfrm>
              <a:off x="2878" y="2906"/>
              <a:ext cx="1" cy="25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2" name="Rectangle 36"/>
            <p:cNvSpPr>
              <a:spLocks noChangeArrowheads="1"/>
            </p:cNvSpPr>
            <p:nvPr/>
          </p:nvSpPr>
          <p:spPr bwMode="auto">
            <a:xfrm>
              <a:off x="4983" y="2906"/>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3" name="Rectangle 37"/>
            <p:cNvSpPr>
              <a:spLocks noChangeArrowheads="1"/>
            </p:cNvSpPr>
            <p:nvPr/>
          </p:nvSpPr>
          <p:spPr bwMode="auto">
            <a:xfrm>
              <a:off x="3027" y="3043"/>
              <a:ext cx="147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balance = a.getBalance()</a:t>
              </a:r>
              <a:endParaRPr lang="en-GB" altLang="zh-CN" b="0">
                <a:latin typeface="Times New Roman" panose="02020603050405020304" pitchFamily="18" charset="0"/>
              </a:endParaRPr>
            </a:p>
          </p:txBody>
        </p:sp>
        <p:sp>
          <p:nvSpPr>
            <p:cNvPr id="34" name="Rectangle 38"/>
            <p:cNvSpPr>
              <a:spLocks noChangeArrowheads="1"/>
            </p:cNvSpPr>
            <p:nvPr/>
          </p:nvSpPr>
          <p:spPr bwMode="auto">
            <a:xfrm>
              <a:off x="5006" y="3043"/>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$110</a:t>
              </a:r>
              <a:endParaRPr lang="zh-CN" altLang="en-GB" b="0">
                <a:latin typeface="Times New Roman" panose="02020603050405020304" pitchFamily="18" charset="0"/>
              </a:endParaRPr>
            </a:p>
          </p:txBody>
        </p:sp>
        <p:sp>
          <p:nvSpPr>
            <p:cNvPr id="35" name="Rectangle 39"/>
            <p:cNvSpPr>
              <a:spLocks noChangeArrowheads="1"/>
            </p:cNvSpPr>
            <p:nvPr/>
          </p:nvSpPr>
          <p:spPr bwMode="auto">
            <a:xfrm>
              <a:off x="2249" y="3173"/>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 name="Line 40"/>
            <p:cNvSpPr>
              <a:spLocks noChangeShapeType="1"/>
            </p:cNvSpPr>
            <p:nvPr/>
          </p:nvSpPr>
          <p:spPr bwMode="auto">
            <a:xfrm>
              <a:off x="2878" y="3173"/>
              <a:ext cx="1" cy="25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7" name="Rectangle 41"/>
            <p:cNvSpPr>
              <a:spLocks noChangeArrowheads="1"/>
            </p:cNvSpPr>
            <p:nvPr/>
          </p:nvSpPr>
          <p:spPr bwMode="auto">
            <a:xfrm>
              <a:off x="4983" y="3217"/>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8" name="Rectangle 42"/>
            <p:cNvSpPr>
              <a:spLocks noChangeArrowheads="1"/>
            </p:cNvSpPr>
            <p:nvPr/>
          </p:nvSpPr>
          <p:spPr bwMode="auto">
            <a:xfrm>
              <a:off x="3027" y="3265"/>
              <a:ext cx="160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a.setBalance(balance + 20)</a:t>
              </a:r>
              <a:endParaRPr lang="en-GB" altLang="zh-CN" b="0">
                <a:latin typeface="Times New Roman" panose="02020603050405020304" pitchFamily="18" charset="0"/>
              </a:endParaRPr>
            </a:p>
          </p:txBody>
        </p:sp>
        <p:sp>
          <p:nvSpPr>
            <p:cNvPr id="39" name="Rectangle 43"/>
            <p:cNvSpPr>
              <a:spLocks noChangeArrowheads="1"/>
            </p:cNvSpPr>
            <p:nvPr/>
          </p:nvSpPr>
          <p:spPr bwMode="auto">
            <a:xfrm>
              <a:off x="4802" y="3539"/>
              <a:ext cx="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i="1">
                  <a:solidFill>
                    <a:srgbClr val="000000"/>
                  </a:solidFill>
                  <a:latin typeface="Times New Roman" panose="02020603050405020304" pitchFamily="18" charset="0"/>
                </a:rPr>
                <a:t> </a:t>
              </a:r>
              <a:endParaRPr lang="zh-CN" altLang="en-GB" b="0">
                <a:latin typeface="Times New Roman" panose="02020603050405020304" pitchFamily="18" charset="0"/>
              </a:endParaRPr>
            </a:p>
          </p:txBody>
        </p:sp>
        <p:sp>
          <p:nvSpPr>
            <p:cNvPr id="40" name="Rectangle 44"/>
            <p:cNvSpPr>
              <a:spLocks noChangeArrowheads="1"/>
            </p:cNvSpPr>
            <p:nvPr/>
          </p:nvSpPr>
          <p:spPr bwMode="auto">
            <a:xfrm>
              <a:off x="4833" y="3539"/>
              <a:ext cx="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 </a:t>
              </a:r>
              <a:endParaRPr lang="zh-CN" altLang="en-GB" b="0">
                <a:latin typeface="Times New Roman" panose="02020603050405020304" pitchFamily="18" charset="0"/>
              </a:endParaRPr>
            </a:p>
          </p:txBody>
        </p:sp>
        <p:sp>
          <p:nvSpPr>
            <p:cNvPr id="41" name="Rectangle 45"/>
            <p:cNvSpPr>
              <a:spLocks noChangeArrowheads="1"/>
            </p:cNvSpPr>
            <p:nvPr/>
          </p:nvSpPr>
          <p:spPr bwMode="auto">
            <a:xfrm>
              <a:off x="5006" y="3265"/>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$130</a:t>
              </a:r>
              <a:endParaRPr lang="zh-CN" altLang="en-GB" b="0">
                <a:latin typeface="Times New Roman" panose="02020603050405020304" pitchFamily="18" charset="0"/>
              </a:endParaRPr>
            </a:p>
          </p:txBody>
        </p:sp>
        <p:sp>
          <p:nvSpPr>
            <p:cNvPr id="42" name="Rectangle 46"/>
            <p:cNvSpPr>
              <a:spLocks noChangeArrowheads="1"/>
            </p:cNvSpPr>
            <p:nvPr/>
          </p:nvSpPr>
          <p:spPr bwMode="auto">
            <a:xfrm>
              <a:off x="2249" y="3440"/>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 name="Line 47"/>
            <p:cNvSpPr>
              <a:spLocks noChangeShapeType="1"/>
            </p:cNvSpPr>
            <p:nvPr/>
          </p:nvSpPr>
          <p:spPr bwMode="auto">
            <a:xfrm>
              <a:off x="2878" y="3440"/>
              <a:ext cx="1" cy="25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 name="Rectangle 48"/>
            <p:cNvSpPr>
              <a:spLocks noChangeArrowheads="1"/>
            </p:cNvSpPr>
            <p:nvPr/>
          </p:nvSpPr>
          <p:spPr bwMode="auto">
            <a:xfrm>
              <a:off x="4983" y="3484"/>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5" name="Rectangle 49"/>
            <p:cNvSpPr>
              <a:spLocks noChangeArrowheads="1"/>
            </p:cNvSpPr>
            <p:nvPr/>
          </p:nvSpPr>
          <p:spPr bwMode="auto">
            <a:xfrm>
              <a:off x="3027" y="3497"/>
              <a:ext cx="11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commit transaction</a:t>
              </a:r>
              <a:endParaRPr lang="en-GB" altLang="zh-CN" b="0">
                <a:latin typeface="Times New Roman" panose="02020603050405020304" pitchFamily="18" charset="0"/>
              </a:endParaRPr>
            </a:p>
          </p:txBody>
        </p:sp>
        <p:sp>
          <p:nvSpPr>
            <p:cNvPr id="46" name="Rectangle 50"/>
            <p:cNvSpPr>
              <a:spLocks noChangeArrowheads="1"/>
            </p:cNvSpPr>
            <p:nvPr/>
          </p:nvSpPr>
          <p:spPr bwMode="auto">
            <a:xfrm>
              <a:off x="2249" y="3707"/>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7" name="Line 51"/>
            <p:cNvSpPr>
              <a:spLocks noChangeShapeType="1"/>
            </p:cNvSpPr>
            <p:nvPr/>
          </p:nvSpPr>
          <p:spPr bwMode="auto">
            <a:xfrm>
              <a:off x="2878" y="3707"/>
              <a:ext cx="2" cy="17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8" name="Rectangle 52"/>
            <p:cNvSpPr>
              <a:spLocks noChangeArrowheads="1"/>
            </p:cNvSpPr>
            <p:nvPr/>
          </p:nvSpPr>
          <p:spPr bwMode="auto">
            <a:xfrm>
              <a:off x="4983" y="3707"/>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9" name="Rectangle 53"/>
            <p:cNvSpPr>
              <a:spLocks noChangeArrowheads="1"/>
            </p:cNvSpPr>
            <p:nvPr/>
          </p:nvSpPr>
          <p:spPr bwMode="auto">
            <a:xfrm>
              <a:off x="293" y="3692"/>
              <a:ext cx="10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abort transaction</a:t>
              </a:r>
              <a:endParaRPr lang="en-GB" altLang="zh-CN" b="0">
                <a:latin typeface="Times New Roman" panose="02020603050405020304" pitchFamily="18" charset="0"/>
              </a:endParaRPr>
            </a:p>
          </p:txBody>
        </p:sp>
        <p:sp>
          <p:nvSpPr>
            <p:cNvPr id="50" name="Line 54"/>
            <p:cNvSpPr>
              <a:spLocks noChangeShapeType="1"/>
            </p:cNvSpPr>
            <p:nvPr/>
          </p:nvSpPr>
          <p:spPr bwMode="auto">
            <a:xfrm>
              <a:off x="144" y="3901"/>
              <a:ext cx="209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1" name="Line 56"/>
            <p:cNvSpPr>
              <a:spLocks noChangeShapeType="1"/>
            </p:cNvSpPr>
            <p:nvPr/>
          </p:nvSpPr>
          <p:spPr bwMode="auto">
            <a:xfrm>
              <a:off x="2249" y="3901"/>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2" name="Line 57"/>
            <p:cNvSpPr>
              <a:spLocks noChangeShapeType="1"/>
            </p:cNvSpPr>
            <p:nvPr/>
          </p:nvSpPr>
          <p:spPr bwMode="auto">
            <a:xfrm>
              <a:off x="2265" y="3901"/>
              <a:ext cx="59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3" name="Line 59"/>
            <p:cNvSpPr>
              <a:spLocks noChangeShapeType="1"/>
            </p:cNvSpPr>
            <p:nvPr/>
          </p:nvSpPr>
          <p:spPr bwMode="auto">
            <a:xfrm>
              <a:off x="2878" y="3901"/>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4" name="Line 60"/>
            <p:cNvSpPr>
              <a:spLocks noChangeShapeType="1"/>
            </p:cNvSpPr>
            <p:nvPr/>
          </p:nvSpPr>
          <p:spPr bwMode="auto">
            <a:xfrm>
              <a:off x="2894" y="3901"/>
              <a:ext cx="2073"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5" name="Line 62"/>
            <p:cNvSpPr>
              <a:spLocks noChangeShapeType="1"/>
            </p:cNvSpPr>
            <p:nvPr/>
          </p:nvSpPr>
          <p:spPr bwMode="auto">
            <a:xfrm>
              <a:off x="4983" y="3901"/>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6" name="Line 63"/>
            <p:cNvSpPr>
              <a:spLocks noChangeShapeType="1"/>
            </p:cNvSpPr>
            <p:nvPr/>
          </p:nvSpPr>
          <p:spPr bwMode="auto">
            <a:xfrm>
              <a:off x="4999" y="3901"/>
              <a:ext cx="59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57" name="Rectangle 64"/>
          <p:cNvSpPr>
            <a:spLocks noChangeArrowheads="1"/>
          </p:cNvSpPr>
          <p:nvPr/>
        </p:nvSpPr>
        <p:spPr bwMode="auto">
          <a:xfrm>
            <a:off x="2788295" y="5858846"/>
            <a:ext cx="4033837"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华文新魏" panose="02010800040101010101" pitchFamily="2" charset="-122"/>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华文新魏" panose="02010800040101010101" pitchFamily="2" charset="-122"/>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华文新魏" panose="02010800040101010101" pitchFamily="2" charset="-122"/>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华文新魏" panose="02010800040101010101" pitchFamily="2" charset="-122"/>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华文新魏" panose="02010800040101010101" pitchFamily="2" charset="-122"/>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华文新魏" panose="02010800040101010101" pitchFamily="2" charset="-122"/>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华文新魏" panose="02010800040101010101" pitchFamily="2" charset="-122"/>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华文新魏" panose="02010800040101010101" pitchFamily="2" charset="-122"/>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华文新魏" panose="02010800040101010101" pitchFamily="2" charset="-122"/>
              </a:defRPr>
            </a:lvl9pPr>
          </a:lstStyle>
          <a:p>
            <a:pPr>
              <a:lnSpc>
                <a:spcPct val="90000"/>
              </a:lnSpc>
              <a:buFont typeface="Wingdings" panose="05000000000000000000" pitchFamily="2" charset="2"/>
              <a:buNone/>
            </a:pPr>
            <a:r>
              <a:rPr lang="zh-CN" altLang="en-US" sz="2400" b="0" dirty="0"/>
              <a:t>事务</a:t>
            </a:r>
            <a:r>
              <a:rPr lang="en-US" altLang="zh-CN" sz="2400" b="0" dirty="0"/>
              <a:t>T</a:t>
            </a:r>
            <a:r>
              <a:rPr lang="zh-CN" altLang="en-US" sz="2400" b="0" dirty="0"/>
              <a:t>放弃时的脏数据读取</a:t>
            </a:r>
          </a:p>
        </p:txBody>
      </p:sp>
    </p:spTree>
    <p:extLst>
      <p:ext uri="{BB962C8B-B14F-4D97-AF65-F5344CB8AC3E}">
        <p14:creationId xmlns:p14="http://schemas.microsoft.com/office/powerpoint/2010/main" val="2352949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事务放弃时的恢复</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二</a:t>
            </a:r>
            <a:r>
              <a:rPr kumimoji="1" lang="en-US" altLang="zh-CN" sz="2800" b="1" dirty="0">
                <a:solidFill>
                  <a:schemeClr val="tx1"/>
                </a:solidFill>
                <a:latin typeface="Times New Roman" panose="02020603050405020304" pitchFamily="18" charset="0"/>
              </a:rPr>
              <a:t>)</a:t>
            </a:r>
          </a:p>
          <a:p>
            <a:pPr lvl="1"/>
            <a:r>
              <a:rPr lang="zh-CN" altLang="en-US" sz="2400" dirty="0">
                <a:solidFill>
                  <a:schemeClr val="tx1"/>
                </a:solidFill>
                <a:latin typeface="Times New Roman" panose="02020603050405020304" pitchFamily="18" charset="0"/>
              </a:rPr>
              <a:t>事务可恢复性</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策略：推迟事务提交，直到它读取更新结果的其它事务都已提交。</a:t>
            </a:r>
          </a:p>
          <a:p>
            <a:pPr lvl="1"/>
            <a:r>
              <a:rPr lang="zh-CN" altLang="en-US" sz="2400" dirty="0">
                <a:solidFill>
                  <a:schemeClr val="tx1"/>
                </a:solidFill>
                <a:latin typeface="Times New Roman" panose="02020603050405020304" pitchFamily="18" charset="0"/>
              </a:rPr>
              <a:t>连锁放弃</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某个事务的放弃可能导致后续更多事务的放弃</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防止方法：只允许事务读取已提交事务写入的对象</a:t>
            </a:r>
          </a:p>
          <a:p>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24</a:t>
            </a:fld>
            <a:endParaRPr lang="zh-CN" altLang="en-US"/>
          </a:p>
        </p:txBody>
      </p:sp>
    </p:spTree>
    <p:extLst>
      <p:ext uri="{BB962C8B-B14F-4D97-AF65-F5344CB8AC3E}">
        <p14:creationId xmlns:p14="http://schemas.microsoft.com/office/powerpoint/2010/main" val="2882424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400" b="1" dirty="0">
                <a:solidFill>
                  <a:schemeClr val="tx1"/>
                </a:solidFill>
                <a:latin typeface="Times New Roman" panose="02020603050405020304" pitchFamily="18" charset="0"/>
              </a:rPr>
              <a:t>事务放弃时的恢复</a:t>
            </a:r>
            <a:r>
              <a:rPr kumimoji="1" lang="en-US" altLang="zh-CN" sz="2400" b="1" dirty="0">
                <a:solidFill>
                  <a:schemeClr val="tx1"/>
                </a:solidFill>
                <a:latin typeface="Times New Roman" panose="02020603050405020304" pitchFamily="18" charset="0"/>
              </a:rPr>
              <a:t>(</a:t>
            </a:r>
            <a:r>
              <a:rPr kumimoji="1" lang="zh-CN" altLang="en-US" sz="2400" b="1" dirty="0">
                <a:solidFill>
                  <a:schemeClr val="tx1"/>
                </a:solidFill>
                <a:latin typeface="Times New Roman" panose="02020603050405020304" pitchFamily="18" charset="0"/>
              </a:rPr>
              <a:t>三</a:t>
            </a:r>
            <a:r>
              <a:rPr kumimoji="1" lang="en-US" altLang="zh-CN" sz="2400" b="1" dirty="0">
                <a:solidFill>
                  <a:schemeClr val="tx1"/>
                </a:solidFill>
                <a:latin typeface="Times New Roman" panose="02020603050405020304" pitchFamily="18" charset="0"/>
              </a:rPr>
              <a:t>)</a:t>
            </a:r>
          </a:p>
          <a:p>
            <a:pPr lvl="1"/>
            <a:r>
              <a:rPr lang="zh-CN" altLang="en-US" sz="2000" dirty="0">
                <a:solidFill>
                  <a:schemeClr val="tx1"/>
                </a:solidFill>
                <a:latin typeface="Times New Roman" panose="02020603050405020304" pitchFamily="18" charset="0"/>
              </a:rPr>
              <a:t>过早写入</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a:t>
            </a:r>
            <a:r>
              <a:rPr lang="en-US" altLang="zh-CN" sz="2000" dirty="0">
                <a:solidFill>
                  <a:schemeClr val="tx1"/>
                </a:solidFill>
                <a:latin typeface="Times New Roman" panose="02020603050405020304" pitchFamily="18" charset="0"/>
              </a:rPr>
              <a:t>- </a:t>
            </a:r>
            <a:r>
              <a:rPr lang="zh-CN" altLang="en-US" sz="2000" dirty="0">
                <a:solidFill>
                  <a:schemeClr val="tx1"/>
                </a:solidFill>
                <a:latin typeface="Times New Roman" panose="02020603050405020304" pitchFamily="18" charset="0"/>
              </a:rPr>
              <a:t>一些数据库在放弃事务时，将变量的值恢复到该事务所有</a:t>
            </a:r>
            <a:r>
              <a:rPr lang="en-US" altLang="zh-CN" sz="2000" dirty="0" smtClean="0">
                <a:solidFill>
                  <a:schemeClr val="tx1"/>
                </a:solidFill>
                <a:latin typeface="Times New Roman" panose="02020603050405020304" pitchFamily="18" charset="0"/>
              </a:rPr>
              <a:t>write</a:t>
            </a:r>
            <a:r>
              <a:rPr lang="zh-CN" altLang="en-US" sz="2000" dirty="0">
                <a:solidFill>
                  <a:schemeClr val="tx1"/>
                </a:solidFill>
                <a:latin typeface="Times New Roman" panose="02020603050405020304" pitchFamily="18" charset="0"/>
              </a:rPr>
              <a:t>操作的“前映像”。</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a:t>
            </a:r>
            <a:r>
              <a:rPr lang="en-US" altLang="zh-CN" sz="2000" dirty="0">
                <a:solidFill>
                  <a:schemeClr val="tx1"/>
                </a:solidFill>
                <a:latin typeface="Times New Roman" panose="02020603050405020304" pitchFamily="18" charset="0"/>
              </a:rPr>
              <a:t>- </a:t>
            </a:r>
            <a:r>
              <a:rPr lang="zh-CN" altLang="en-US" sz="2000" dirty="0">
                <a:solidFill>
                  <a:schemeClr val="tx1"/>
                </a:solidFill>
                <a:latin typeface="Times New Roman" panose="02020603050405020304" pitchFamily="18" charset="0"/>
              </a:rPr>
              <a:t>为了保证使用前映像进行事务恢复时获得正确的结果，</a:t>
            </a:r>
            <a:r>
              <a:rPr lang="en-US" altLang="zh-CN" sz="2000" dirty="0">
                <a:solidFill>
                  <a:schemeClr val="tx1"/>
                </a:solidFill>
                <a:latin typeface="Times New Roman" panose="02020603050405020304" pitchFamily="18" charset="0"/>
              </a:rPr>
              <a:t>write</a:t>
            </a:r>
            <a:r>
              <a:rPr lang="zh-CN" altLang="en-US" sz="2000" dirty="0">
                <a:solidFill>
                  <a:schemeClr val="tx1"/>
                </a:solidFill>
                <a:latin typeface="Times New Roman" panose="02020603050405020304" pitchFamily="18" charset="0"/>
              </a:rPr>
              <a:t>操作必须等到前面修改同一对象的其它事务提交或放弃后才能进行</a:t>
            </a:r>
            <a:r>
              <a:rPr lang="zh-CN" altLang="en-US" sz="1600" dirty="0">
                <a:solidFill>
                  <a:schemeClr val="tx1"/>
                </a:solidFill>
                <a:latin typeface="Times New Roman" panose="02020603050405020304" pitchFamily="18" charset="0"/>
              </a:rPr>
              <a:t>。</a:t>
            </a:r>
          </a:p>
          <a:p>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25</a:t>
            </a:fld>
            <a:endParaRPr lang="zh-CN" altLang="en-US"/>
          </a:p>
        </p:txBody>
      </p:sp>
      <p:grpSp>
        <p:nvGrpSpPr>
          <p:cNvPr id="5" name="Group 30"/>
          <p:cNvGrpSpPr>
            <a:grpSpLocks/>
          </p:cNvGrpSpPr>
          <p:nvPr/>
        </p:nvGrpSpPr>
        <p:grpSpPr bwMode="auto">
          <a:xfrm>
            <a:off x="578967" y="4301764"/>
            <a:ext cx="8359775" cy="1947862"/>
            <a:chOff x="290" y="2966"/>
            <a:chExt cx="5266" cy="1227"/>
          </a:xfrm>
        </p:grpSpPr>
        <p:sp>
          <p:nvSpPr>
            <p:cNvPr id="6" name="Rectangle 29"/>
            <p:cNvSpPr>
              <a:spLocks noChangeArrowheads="1"/>
            </p:cNvSpPr>
            <p:nvPr/>
          </p:nvSpPr>
          <p:spPr bwMode="auto">
            <a:xfrm>
              <a:off x="295" y="2976"/>
              <a:ext cx="5261" cy="454"/>
            </a:xfrm>
            <a:prstGeom prst="rect">
              <a:avLst/>
            </a:prstGeom>
            <a:solidFill>
              <a:srgbClr val="C0C0C0"/>
            </a:solidFill>
            <a:ln w="12700" algn="ctr">
              <a:solidFill>
                <a:srgbClr val="C0C0C0"/>
              </a:solidFill>
              <a:miter lim="800000"/>
              <a:headEnd type="none" w="sm" len="sm"/>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7" name="Rectangle 4"/>
            <p:cNvSpPr>
              <a:spLocks noChangeArrowheads="1"/>
            </p:cNvSpPr>
            <p:nvPr/>
          </p:nvSpPr>
          <p:spPr bwMode="auto">
            <a:xfrm>
              <a:off x="2249" y="3926"/>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 name="Rectangle 5"/>
            <p:cNvSpPr>
              <a:spLocks noChangeArrowheads="1"/>
            </p:cNvSpPr>
            <p:nvPr/>
          </p:nvSpPr>
          <p:spPr bwMode="auto">
            <a:xfrm>
              <a:off x="4983" y="3926"/>
              <a:ext cx="16"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 name="Rectangle 7"/>
            <p:cNvSpPr>
              <a:spLocks noChangeArrowheads="1"/>
            </p:cNvSpPr>
            <p:nvPr/>
          </p:nvSpPr>
          <p:spPr bwMode="auto">
            <a:xfrm>
              <a:off x="330" y="3019"/>
              <a:ext cx="4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New Roman" panose="02020603050405020304" pitchFamily="18" charset="0"/>
                </a:rPr>
                <a:t>事务</a:t>
              </a:r>
              <a:r>
                <a:rPr lang="en-GB" altLang="zh-CN">
                  <a:solidFill>
                    <a:srgbClr val="000000"/>
                  </a:solidFill>
                  <a:latin typeface="Times New Roman" panose="02020603050405020304" pitchFamily="18" charset="0"/>
                </a:rPr>
                <a:t>T: </a:t>
              </a:r>
              <a:endParaRPr lang="en-GB" altLang="zh-CN" b="0">
                <a:latin typeface="Times New Roman" panose="02020603050405020304" pitchFamily="18" charset="0"/>
              </a:endParaRPr>
            </a:p>
          </p:txBody>
        </p:sp>
        <p:sp>
          <p:nvSpPr>
            <p:cNvPr id="10" name="Rectangle 10"/>
            <p:cNvSpPr>
              <a:spLocks noChangeArrowheads="1"/>
            </p:cNvSpPr>
            <p:nvPr/>
          </p:nvSpPr>
          <p:spPr bwMode="auto">
            <a:xfrm>
              <a:off x="349" y="3190"/>
              <a:ext cx="10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a.setBalance(105)</a:t>
              </a:r>
              <a:endParaRPr lang="en-GB" altLang="zh-CN" b="0">
                <a:latin typeface="Times New Roman" panose="02020603050405020304" pitchFamily="18" charset="0"/>
              </a:endParaRPr>
            </a:p>
          </p:txBody>
        </p:sp>
        <p:sp>
          <p:nvSpPr>
            <p:cNvPr id="11" name="Rectangle 11"/>
            <p:cNvSpPr>
              <a:spLocks noChangeArrowheads="1"/>
            </p:cNvSpPr>
            <p:nvPr/>
          </p:nvSpPr>
          <p:spPr bwMode="auto">
            <a:xfrm>
              <a:off x="3140" y="3019"/>
              <a:ext cx="4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New Roman" panose="02020603050405020304" pitchFamily="18" charset="0"/>
                </a:rPr>
                <a:t>事务</a:t>
              </a:r>
              <a:r>
                <a:rPr lang="en-GB" altLang="zh-CN">
                  <a:solidFill>
                    <a:srgbClr val="000000"/>
                  </a:solidFill>
                  <a:latin typeface="Times New Roman" panose="02020603050405020304" pitchFamily="18" charset="0"/>
                </a:rPr>
                <a:t>U: </a:t>
              </a:r>
              <a:endParaRPr lang="en-GB" altLang="zh-CN" b="0">
                <a:latin typeface="Times New Roman" panose="02020603050405020304" pitchFamily="18" charset="0"/>
              </a:endParaRPr>
            </a:p>
          </p:txBody>
        </p:sp>
        <p:sp>
          <p:nvSpPr>
            <p:cNvPr id="12" name="Rectangle 14"/>
            <p:cNvSpPr>
              <a:spLocks noChangeArrowheads="1"/>
            </p:cNvSpPr>
            <p:nvPr/>
          </p:nvSpPr>
          <p:spPr bwMode="auto">
            <a:xfrm>
              <a:off x="3140" y="3190"/>
              <a:ext cx="10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a.setBalance(110)</a:t>
              </a:r>
              <a:endParaRPr lang="en-GB" altLang="zh-CN" b="0">
                <a:latin typeface="Times New Roman" panose="02020603050405020304" pitchFamily="18" charset="0"/>
              </a:endParaRPr>
            </a:p>
          </p:txBody>
        </p:sp>
        <p:sp>
          <p:nvSpPr>
            <p:cNvPr id="13" name="Rectangle 15"/>
            <p:cNvSpPr>
              <a:spLocks noChangeArrowheads="1"/>
            </p:cNvSpPr>
            <p:nvPr/>
          </p:nvSpPr>
          <p:spPr bwMode="auto">
            <a:xfrm>
              <a:off x="2370" y="3424"/>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$100</a:t>
              </a:r>
              <a:endParaRPr lang="zh-CN" altLang="en-GB" b="0">
                <a:latin typeface="Times New Roman" panose="02020603050405020304" pitchFamily="18" charset="0"/>
              </a:endParaRPr>
            </a:p>
          </p:txBody>
        </p:sp>
        <p:sp>
          <p:nvSpPr>
            <p:cNvPr id="14" name="Rectangle 16"/>
            <p:cNvSpPr>
              <a:spLocks noChangeArrowheads="1"/>
            </p:cNvSpPr>
            <p:nvPr/>
          </p:nvSpPr>
          <p:spPr bwMode="auto">
            <a:xfrm>
              <a:off x="349" y="3786"/>
              <a:ext cx="10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a.setBalance(105)</a:t>
              </a:r>
              <a:endParaRPr lang="en-GB" altLang="zh-CN" b="0">
                <a:latin typeface="Times New Roman" panose="02020603050405020304" pitchFamily="18" charset="0"/>
              </a:endParaRPr>
            </a:p>
          </p:txBody>
        </p:sp>
        <p:sp>
          <p:nvSpPr>
            <p:cNvPr id="15" name="Rectangle 17"/>
            <p:cNvSpPr>
              <a:spLocks noChangeArrowheads="1"/>
            </p:cNvSpPr>
            <p:nvPr/>
          </p:nvSpPr>
          <p:spPr bwMode="auto">
            <a:xfrm>
              <a:off x="2370" y="3602"/>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$105</a:t>
              </a:r>
              <a:endParaRPr lang="zh-CN" altLang="en-GB" b="0">
                <a:latin typeface="Times New Roman" panose="02020603050405020304" pitchFamily="18" charset="0"/>
              </a:endParaRPr>
            </a:p>
          </p:txBody>
        </p:sp>
        <p:sp>
          <p:nvSpPr>
            <p:cNvPr id="16" name="Rectangle 18"/>
            <p:cNvSpPr>
              <a:spLocks noChangeArrowheads="1"/>
            </p:cNvSpPr>
            <p:nvPr/>
          </p:nvSpPr>
          <p:spPr bwMode="auto">
            <a:xfrm>
              <a:off x="3140" y="3910"/>
              <a:ext cx="10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New Roman" panose="02020603050405020304" pitchFamily="18" charset="0"/>
                </a:rPr>
                <a:t>a.setBalance(110)</a:t>
              </a:r>
              <a:endParaRPr lang="en-GB" altLang="zh-CN" b="0">
                <a:latin typeface="Times New Roman" panose="02020603050405020304" pitchFamily="18" charset="0"/>
              </a:endParaRPr>
            </a:p>
          </p:txBody>
        </p:sp>
        <p:sp>
          <p:nvSpPr>
            <p:cNvPr id="17" name="Rectangle 19"/>
            <p:cNvSpPr>
              <a:spLocks noChangeArrowheads="1"/>
            </p:cNvSpPr>
            <p:nvPr/>
          </p:nvSpPr>
          <p:spPr bwMode="auto">
            <a:xfrm>
              <a:off x="5161" y="3910"/>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New Roman" panose="02020603050405020304" pitchFamily="18" charset="0"/>
                </a:rPr>
                <a:t>$110</a:t>
              </a:r>
              <a:endParaRPr lang="zh-CN" altLang="en-GB" b="0">
                <a:latin typeface="Times New Roman" panose="02020603050405020304" pitchFamily="18" charset="0"/>
              </a:endParaRPr>
            </a:p>
          </p:txBody>
        </p:sp>
        <p:sp>
          <p:nvSpPr>
            <p:cNvPr id="18" name="Line 24"/>
            <p:cNvSpPr>
              <a:spLocks noChangeShapeType="1"/>
            </p:cNvSpPr>
            <p:nvPr/>
          </p:nvSpPr>
          <p:spPr bwMode="auto">
            <a:xfrm>
              <a:off x="295" y="2974"/>
              <a:ext cx="0" cy="117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Line 26"/>
            <p:cNvSpPr>
              <a:spLocks noChangeShapeType="1"/>
            </p:cNvSpPr>
            <p:nvPr/>
          </p:nvSpPr>
          <p:spPr bwMode="auto">
            <a:xfrm>
              <a:off x="295" y="2974"/>
              <a:ext cx="526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 name="Line 27"/>
            <p:cNvSpPr>
              <a:spLocks noChangeShapeType="1"/>
            </p:cNvSpPr>
            <p:nvPr/>
          </p:nvSpPr>
          <p:spPr bwMode="auto">
            <a:xfrm>
              <a:off x="5556" y="2966"/>
              <a:ext cx="0" cy="11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 name="Line 28"/>
            <p:cNvSpPr>
              <a:spLocks noChangeShapeType="1"/>
            </p:cNvSpPr>
            <p:nvPr/>
          </p:nvSpPr>
          <p:spPr bwMode="auto">
            <a:xfrm>
              <a:off x="290" y="4153"/>
              <a:ext cx="526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extLst>
      <p:ext uri="{BB962C8B-B14F-4D97-AF65-F5344CB8AC3E}">
        <p14:creationId xmlns:p14="http://schemas.microsoft.com/office/powerpoint/2010/main" val="2570144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normAutofit fontScale="92500" lnSpcReduction="10000"/>
          </a:bodyPr>
          <a:lstStyle/>
          <a:p>
            <a:r>
              <a:rPr kumimoji="1" lang="zh-CN" altLang="en-US" sz="2800" b="1" dirty="0">
                <a:solidFill>
                  <a:schemeClr val="tx1"/>
                </a:solidFill>
                <a:latin typeface="Times New Roman" panose="02020603050405020304" pitchFamily="18" charset="0"/>
              </a:rPr>
              <a:t>事务放弃时的恢复</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四</a:t>
            </a:r>
            <a:r>
              <a:rPr kumimoji="1" lang="en-US" altLang="zh-CN" sz="2800" b="1" dirty="0">
                <a:solidFill>
                  <a:schemeClr val="tx1"/>
                </a:solidFill>
                <a:latin typeface="Times New Roman" panose="02020603050405020304" pitchFamily="18" charset="0"/>
              </a:rPr>
              <a:t>)</a:t>
            </a:r>
          </a:p>
          <a:p>
            <a:pPr lvl="1"/>
            <a:r>
              <a:rPr lang="zh-CN" altLang="en-US" sz="2400" dirty="0">
                <a:solidFill>
                  <a:schemeClr val="tx1"/>
                </a:solidFill>
                <a:latin typeface="Times New Roman" panose="02020603050405020304" pitchFamily="18" charset="0"/>
              </a:rPr>
              <a:t>事务的严格执行</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严格执行：</a:t>
            </a:r>
            <a:r>
              <a:rPr lang="en-US" altLang="zh-CN" sz="2400" dirty="0">
                <a:solidFill>
                  <a:schemeClr val="tx1"/>
                </a:solidFill>
                <a:latin typeface="Times New Roman" panose="02020603050405020304" pitchFamily="18" charset="0"/>
              </a:rPr>
              <a:t>read</a:t>
            </a:r>
            <a:r>
              <a:rPr lang="zh-CN" altLang="en-US" sz="2400" dirty="0">
                <a:solidFill>
                  <a:schemeClr val="tx1"/>
                </a:solidFill>
                <a:latin typeface="Times New Roman" panose="02020603050405020304" pitchFamily="18" charset="0"/>
              </a:rPr>
              <a:t>和</a:t>
            </a:r>
            <a:r>
              <a:rPr lang="en-US" altLang="zh-CN" sz="2400" dirty="0">
                <a:solidFill>
                  <a:schemeClr val="tx1"/>
                </a:solidFill>
                <a:latin typeface="Times New Roman" panose="02020603050405020304" pitchFamily="18" charset="0"/>
              </a:rPr>
              <a:t>write</a:t>
            </a:r>
            <a:r>
              <a:rPr lang="zh-CN" altLang="en-US" sz="2400" dirty="0">
                <a:solidFill>
                  <a:schemeClr val="tx1"/>
                </a:solidFill>
                <a:latin typeface="Times New Roman" panose="02020603050405020304" pitchFamily="18" charset="0"/>
              </a:rPr>
              <a:t>操作都推迟到写同一对象的其它事务提交或放弃后进行</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可以真正保证事务的隔离性</a:t>
            </a:r>
          </a:p>
          <a:p>
            <a:pPr lvl="1"/>
            <a:r>
              <a:rPr lang="zh-CN" altLang="en-US" sz="2400" dirty="0">
                <a:solidFill>
                  <a:schemeClr val="tx1"/>
                </a:solidFill>
                <a:latin typeface="Times New Roman" panose="02020603050405020304" pitchFamily="18" charset="0"/>
              </a:rPr>
              <a:t>临时版本</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目的：事务放弃后，能够清除所有对象的更新</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方法</a:t>
            </a:r>
            <a:endParaRPr lang="zh-CN" altLang="en-US" dirty="0">
              <a:solidFill>
                <a:schemeClr val="tx1"/>
              </a:solidFill>
              <a:latin typeface="Times New Roman" panose="02020603050405020304" pitchFamily="18" charset="0"/>
            </a:endParaRPr>
          </a:p>
          <a:p>
            <a:pPr lvl="3">
              <a:buFont typeface="Wingdings" panose="05000000000000000000" pitchFamily="2" charset="2"/>
              <a:buChar char="Ø"/>
            </a:pPr>
            <a:r>
              <a:rPr lang="zh-CN" altLang="en-US" sz="2400" dirty="0">
                <a:solidFill>
                  <a:schemeClr val="tx1"/>
                </a:solidFill>
                <a:latin typeface="Times New Roman" panose="02020603050405020304" pitchFamily="18" charset="0"/>
              </a:rPr>
              <a:t>事务的所有操作更新将值存储在自己的临时版本中</a:t>
            </a:r>
          </a:p>
          <a:p>
            <a:pPr lvl="3">
              <a:buFont typeface="Wingdings" panose="05000000000000000000" pitchFamily="2" charset="2"/>
              <a:buChar char="Ø"/>
            </a:pPr>
            <a:r>
              <a:rPr lang="zh-CN" altLang="en-US" sz="2400" dirty="0">
                <a:solidFill>
                  <a:schemeClr val="tx1"/>
                </a:solidFill>
                <a:latin typeface="Times New Roman" panose="02020603050405020304" pitchFamily="18" charset="0"/>
              </a:rPr>
              <a:t>事务提交时，临时版本的数据才会用来更新对象</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26</a:t>
            </a:fld>
            <a:endParaRPr lang="zh-CN" altLang="en-US"/>
          </a:p>
        </p:txBody>
      </p:sp>
    </p:spTree>
    <p:extLst>
      <p:ext uri="{BB962C8B-B14F-4D97-AF65-F5344CB8AC3E}">
        <p14:creationId xmlns:p14="http://schemas.microsoft.com/office/powerpoint/2010/main" val="988137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13.3 </a:t>
            </a:r>
            <a:r>
              <a:rPr lang="zh-CN" altLang="en-US" dirty="0" smtClean="0"/>
              <a:t>嵌套事务</a:t>
            </a:r>
            <a:endParaRPr lang="zh-CN" altLang="en-US" dirty="0"/>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概念</a:t>
            </a:r>
          </a:p>
          <a:p>
            <a:pPr lvl="1"/>
            <a:r>
              <a:rPr lang="zh-CN" altLang="en-US" sz="2400" dirty="0">
                <a:solidFill>
                  <a:schemeClr val="tx1"/>
                </a:solidFill>
                <a:latin typeface="Times New Roman" panose="02020603050405020304" pitchFamily="18" charset="0"/>
              </a:rPr>
              <a:t>嵌套事务：允许事务由其它事物构成</a:t>
            </a:r>
          </a:p>
          <a:p>
            <a:pPr lvl="1"/>
            <a:r>
              <a:rPr lang="zh-CN" altLang="en-US" sz="2400" dirty="0">
                <a:solidFill>
                  <a:schemeClr val="tx1"/>
                </a:solidFill>
                <a:latin typeface="Times New Roman" panose="02020603050405020304" pitchFamily="18" charset="0"/>
              </a:rPr>
              <a:t>顶层</a:t>
            </a:r>
            <a:r>
              <a:rPr lang="zh-CN" altLang="en-US" sz="2400" dirty="0" smtClean="0">
                <a:solidFill>
                  <a:schemeClr val="tx1"/>
                </a:solidFill>
                <a:latin typeface="Times New Roman" panose="02020603050405020304" pitchFamily="18" charset="0"/>
              </a:rPr>
              <a:t>事务（</a:t>
            </a:r>
            <a:r>
              <a:rPr lang="en-US" altLang="zh-CN" sz="2400" dirty="0" smtClean="0">
                <a:solidFill>
                  <a:schemeClr val="tx1"/>
                </a:solidFill>
                <a:latin typeface="Times New Roman" panose="02020603050405020304" pitchFamily="18" charset="0"/>
              </a:rPr>
              <a:t>Top-Level</a:t>
            </a:r>
            <a:r>
              <a:rPr lang="zh-CN" altLang="en-US" sz="2400" dirty="0" smtClean="0">
                <a:solidFill>
                  <a:schemeClr val="tx1"/>
                </a:solidFill>
                <a:latin typeface="Times New Roman" panose="02020603050405020304" pitchFamily="18" charset="0"/>
              </a:rPr>
              <a:t>）</a:t>
            </a:r>
            <a:endParaRPr lang="zh-CN" altLang="en-US" sz="24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子</a:t>
            </a:r>
            <a:r>
              <a:rPr lang="zh-CN" altLang="en-US" sz="2400" dirty="0" smtClean="0">
                <a:solidFill>
                  <a:schemeClr val="tx1"/>
                </a:solidFill>
                <a:latin typeface="Times New Roman" panose="02020603050405020304" pitchFamily="18" charset="0"/>
              </a:rPr>
              <a:t>事务</a:t>
            </a:r>
            <a:r>
              <a:rPr lang="en-US" altLang="zh-CN" sz="2400" dirty="0" smtClean="0">
                <a:solidFill>
                  <a:schemeClr val="tx1"/>
                </a:solidFill>
                <a:latin typeface="Times New Roman" panose="02020603050405020304" pitchFamily="18" charset="0"/>
              </a:rPr>
              <a:t>(Sub-transaction)</a:t>
            </a:r>
            <a:endParaRPr lang="zh-CN" altLang="en-US" sz="24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示例</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27</a:t>
            </a:fld>
            <a:endParaRPr lang="zh-CN" altLang="en-US"/>
          </a:p>
        </p:txBody>
      </p:sp>
    </p:spTree>
    <p:extLst>
      <p:ext uri="{BB962C8B-B14F-4D97-AF65-F5344CB8AC3E}">
        <p14:creationId xmlns:p14="http://schemas.microsoft.com/office/powerpoint/2010/main" val="638087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13.3 </a:t>
            </a:r>
            <a:r>
              <a:rPr lang="zh-CN" altLang="en-US" dirty="0" smtClean="0"/>
              <a:t>嵌套事务</a:t>
            </a:r>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28</a:t>
            </a:fld>
            <a:endParaRPr lang="zh-CN" altLang="en-US"/>
          </a:p>
        </p:txBody>
      </p:sp>
      <p:grpSp>
        <p:nvGrpSpPr>
          <p:cNvPr id="5" name="Group 61"/>
          <p:cNvGrpSpPr>
            <a:grpSpLocks/>
          </p:cNvGrpSpPr>
          <p:nvPr/>
        </p:nvGrpSpPr>
        <p:grpSpPr bwMode="auto">
          <a:xfrm>
            <a:off x="223193" y="1483307"/>
            <a:ext cx="8518525" cy="4848225"/>
            <a:chOff x="144" y="1207"/>
            <a:chExt cx="5366" cy="3054"/>
          </a:xfrm>
        </p:grpSpPr>
        <p:sp>
          <p:nvSpPr>
            <p:cNvPr id="6" name="Rectangle 5"/>
            <p:cNvSpPr>
              <a:spLocks noChangeArrowheads="1"/>
            </p:cNvSpPr>
            <p:nvPr/>
          </p:nvSpPr>
          <p:spPr bwMode="auto">
            <a:xfrm>
              <a:off x="2451" y="1207"/>
              <a:ext cx="8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  : </a:t>
              </a:r>
              <a:r>
                <a:rPr lang="zh-CN" altLang="en-GB" b="0">
                  <a:solidFill>
                    <a:srgbClr val="000000"/>
                  </a:solidFill>
                  <a:latin typeface="Arial" panose="020B0604020202020204" pitchFamily="34" charset="0"/>
                </a:rPr>
                <a:t>顶层事务</a:t>
              </a:r>
              <a:endParaRPr lang="zh-CN" altLang="en-GB" b="0">
                <a:latin typeface="Times" panose="02020603050405020304" pitchFamily="18" charset="0"/>
              </a:endParaRPr>
            </a:p>
          </p:txBody>
        </p:sp>
        <p:sp>
          <p:nvSpPr>
            <p:cNvPr id="7" name="Line 6"/>
            <p:cNvSpPr>
              <a:spLocks noChangeShapeType="1"/>
            </p:cNvSpPr>
            <p:nvPr/>
          </p:nvSpPr>
          <p:spPr bwMode="auto">
            <a:xfrm flipH="1">
              <a:off x="1633" y="1715"/>
              <a:ext cx="634" cy="543"/>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Line 7"/>
            <p:cNvSpPr>
              <a:spLocks noChangeShapeType="1"/>
            </p:cNvSpPr>
            <p:nvPr/>
          </p:nvSpPr>
          <p:spPr bwMode="auto">
            <a:xfrm>
              <a:off x="4287" y="1739"/>
              <a:ext cx="427" cy="51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 name="Rectangle 8"/>
            <p:cNvSpPr>
              <a:spLocks noChangeArrowheads="1"/>
            </p:cNvSpPr>
            <p:nvPr/>
          </p:nvSpPr>
          <p:spPr bwMode="auto">
            <a:xfrm>
              <a:off x="1309" y="1502"/>
              <a:ext cx="4010" cy="237"/>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 name="Rectangle 9"/>
            <p:cNvSpPr>
              <a:spLocks noChangeArrowheads="1"/>
            </p:cNvSpPr>
            <p:nvPr/>
          </p:nvSpPr>
          <p:spPr bwMode="auto">
            <a:xfrm>
              <a:off x="1309" y="1502"/>
              <a:ext cx="4024" cy="261"/>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 name="Rectangle 12"/>
            <p:cNvSpPr>
              <a:spLocks noChangeArrowheads="1"/>
            </p:cNvSpPr>
            <p:nvPr/>
          </p:nvSpPr>
          <p:spPr bwMode="auto">
            <a:xfrm>
              <a:off x="1423" y="1525"/>
              <a:ext cx="163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dirty="0">
                  <a:solidFill>
                    <a:srgbClr val="000000"/>
                  </a:solidFill>
                  <a:latin typeface="Arial" panose="020B0604020202020204" pitchFamily="34" charset="0"/>
                </a:rPr>
                <a:t>T</a:t>
              </a:r>
              <a:r>
                <a:rPr lang="en-GB" altLang="zh-CN" b="0" baseline="-25000" dirty="0">
                  <a:solidFill>
                    <a:srgbClr val="000000"/>
                  </a:solidFill>
                  <a:latin typeface="Arial" panose="020B0604020202020204" pitchFamily="34" charset="0"/>
                </a:rPr>
                <a:t>1</a:t>
              </a:r>
              <a:r>
                <a:rPr lang="en-GB" altLang="zh-CN" b="0" dirty="0">
                  <a:solidFill>
                    <a:srgbClr val="000000"/>
                  </a:solidFill>
                  <a:latin typeface="Arial" panose="020B0604020202020204" pitchFamily="34" charset="0"/>
                </a:rPr>
                <a:t> = </a:t>
              </a:r>
              <a:r>
                <a:rPr lang="en-GB" altLang="zh-CN" b="0" dirty="0" err="1">
                  <a:solidFill>
                    <a:srgbClr val="000000"/>
                  </a:solidFill>
                  <a:latin typeface="Arial" panose="020B0604020202020204" pitchFamily="34" charset="0"/>
                </a:rPr>
                <a:t>openSubTransaction</a:t>
              </a:r>
              <a:endParaRPr lang="en-GB" altLang="zh-CN" b="0" dirty="0">
                <a:latin typeface="Times" panose="02020603050405020304" pitchFamily="18" charset="0"/>
              </a:endParaRPr>
            </a:p>
          </p:txBody>
        </p:sp>
        <p:sp>
          <p:nvSpPr>
            <p:cNvPr id="12" name="Rectangle 15"/>
            <p:cNvSpPr>
              <a:spLocks noChangeArrowheads="1"/>
            </p:cNvSpPr>
            <p:nvPr/>
          </p:nvSpPr>
          <p:spPr bwMode="auto">
            <a:xfrm>
              <a:off x="3563" y="1549"/>
              <a:ext cx="163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r>
                <a:rPr lang="en-GB" altLang="zh-CN" b="0" baseline="-25000">
                  <a:solidFill>
                    <a:srgbClr val="000000"/>
                  </a:solidFill>
                  <a:latin typeface="Arial" panose="020B0604020202020204" pitchFamily="34" charset="0"/>
                </a:rPr>
                <a:t>2</a:t>
              </a:r>
              <a:r>
                <a:rPr lang="en-GB" altLang="zh-CN" b="0">
                  <a:solidFill>
                    <a:srgbClr val="000000"/>
                  </a:solidFill>
                  <a:latin typeface="Arial" panose="020B0604020202020204" pitchFamily="34" charset="0"/>
                </a:rPr>
                <a:t> = openSubTransaction</a:t>
              </a:r>
              <a:endParaRPr lang="en-GB" altLang="zh-CN" b="0">
                <a:latin typeface="Times" panose="02020603050405020304" pitchFamily="18" charset="0"/>
              </a:endParaRPr>
            </a:p>
          </p:txBody>
        </p:sp>
        <p:sp>
          <p:nvSpPr>
            <p:cNvPr id="13" name="Rectangle 16"/>
            <p:cNvSpPr>
              <a:spLocks noChangeArrowheads="1"/>
            </p:cNvSpPr>
            <p:nvPr/>
          </p:nvSpPr>
          <p:spPr bwMode="auto">
            <a:xfrm>
              <a:off x="159" y="2282"/>
              <a:ext cx="2904" cy="236"/>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 name="Rectangle 17"/>
            <p:cNvSpPr>
              <a:spLocks noChangeArrowheads="1"/>
            </p:cNvSpPr>
            <p:nvPr/>
          </p:nvSpPr>
          <p:spPr bwMode="auto">
            <a:xfrm>
              <a:off x="159" y="2282"/>
              <a:ext cx="2919" cy="260"/>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5" name="Rectangle 18"/>
            <p:cNvSpPr>
              <a:spLocks noChangeArrowheads="1"/>
            </p:cNvSpPr>
            <p:nvPr/>
          </p:nvSpPr>
          <p:spPr bwMode="auto">
            <a:xfrm>
              <a:off x="3225" y="2282"/>
              <a:ext cx="2212" cy="236"/>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 name="Rectangle 19"/>
            <p:cNvSpPr>
              <a:spLocks noChangeArrowheads="1"/>
            </p:cNvSpPr>
            <p:nvPr/>
          </p:nvSpPr>
          <p:spPr bwMode="auto">
            <a:xfrm>
              <a:off x="3225" y="2282"/>
              <a:ext cx="2226" cy="260"/>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 name="Rectangle 20"/>
            <p:cNvSpPr>
              <a:spLocks noChangeArrowheads="1"/>
            </p:cNvSpPr>
            <p:nvPr/>
          </p:nvSpPr>
          <p:spPr bwMode="auto">
            <a:xfrm>
              <a:off x="217" y="2305"/>
              <a:ext cx="13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openSubTransaction</a:t>
              </a:r>
              <a:endParaRPr lang="en-GB" altLang="zh-CN" b="0">
                <a:latin typeface="Times" panose="02020603050405020304" pitchFamily="18" charset="0"/>
              </a:endParaRPr>
            </a:p>
          </p:txBody>
        </p:sp>
        <p:sp>
          <p:nvSpPr>
            <p:cNvPr id="18" name="Rectangle 21"/>
            <p:cNvSpPr>
              <a:spLocks noChangeArrowheads="1"/>
            </p:cNvSpPr>
            <p:nvPr/>
          </p:nvSpPr>
          <p:spPr bwMode="auto">
            <a:xfrm>
              <a:off x="3687" y="2305"/>
              <a:ext cx="13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openSubTransaction</a:t>
              </a:r>
              <a:endParaRPr lang="en-GB" altLang="zh-CN" b="0">
                <a:latin typeface="Times" panose="02020603050405020304" pitchFamily="18" charset="0"/>
              </a:endParaRPr>
            </a:p>
          </p:txBody>
        </p:sp>
        <p:sp>
          <p:nvSpPr>
            <p:cNvPr id="19" name="Rectangle 22"/>
            <p:cNvSpPr>
              <a:spLocks noChangeArrowheads="1"/>
            </p:cNvSpPr>
            <p:nvPr/>
          </p:nvSpPr>
          <p:spPr bwMode="auto">
            <a:xfrm>
              <a:off x="1729" y="2299"/>
              <a:ext cx="13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openSubTransaction</a:t>
              </a:r>
              <a:endParaRPr lang="en-GB" altLang="zh-CN" b="0">
                <a:latin typeface="Times" panose="02020603050405020304" pitchFamily="18" charset="0"/>
              </a:endParaRPr>
            </a:p>
          </p:txBody>
        </p:sp>
        <p:sp>
          <p:nvSpPr>
            <p:cNvPr id="20" name="Rectangle 23"/>
            <p:cNvSpPr>
              <a:spLocks noChangeArrowheads="1"/>
            </p:cNvSpPr>
            <p:nvPr/>
          </p:nvSpPr>
          <p:spPr bwMode="auto">
            <a:xfrm>
              <a:off x="144" y="3038"/>
              <a:ext cx="1106" cy="260"/>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 name="Rectangle 24"/>
            <p:cNvSpPr>
              <a:spLocks noChangeArrowheads="1"/>
            </p:cNvSpPr>
            <p:nvPr/>
          </p:nvSpPr>
          <p:spPr bwMode="auto">
            <a:xfrm>
              <a:off x="144" y="3038"/>
              <a:ext cx="1120" cy="284"/>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 name="Rectangle 25"/>
            <p:cNvSpPr>
              <a:spLocks noChangeArrowheads="1"/>
            </p:cNvSpPr>
            <p:nvPr/>
          </p:nvSpPr>
          <p:spPr bwMode="auto">
            <a:xfrm>
              <a:off x="1471" y="3038"/>
              <a:ext cx="1105" cy="260"/>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3" name="Rectangle 26"/>
            <p:cNvSpPr>
              <a:spLocks noChangeArrowheads="1"/>
            </p:cNvSpPr>
            <p:nvPr/>
          </p:nvSpPr>
          <p:spPr bwMode="auto">
            <a:xfrm>
              <a:off x="1471" y="3038"/>
              <a:ext cx="1120" cy="284"/>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 name="Rectangle 27"/>
            <p:cNvSpPr>
              <a:spLocks noChangeArrowheads="1"/>
            </p:cNvSpPr>
            <p:nvPr/>
          </p:nvSpPr>
          <p:spPr bwMode="auto">
            <a:xfrm>
              <a:off x="3299" y="3038"/>
              <a:ext cx="2005" cy="260"/>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 name="Rectangle 28"/>
            <p:cNvSpPr>
              <a:spLocks noChangeArrowheads="1"/>
            </p:cNvSpPr>
            <p:nvPr/>
          </p:nvSpPr>
          <p:spPr bwMode="auto">
            <a:xfrm>
              <a:off x="3299" y="3038"/>
              <a:ext cx="2020" cy="284"/>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6" name="Rectangle 29"/>
            <p:cNvSpPr>
              <a:spLocks noChangeArrowheads="1"/>
            </p:cNvSpPr>
            <p:nvPr/>
          </p:nvSpPr>
          <p:spPr bwMode="auto">
            <a:xfrm>
              <a:off x="3774" y="3081"/>
              <a:ext cx="13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openSubTransaction</a:t>
              </a:r>
              <a:endParaRPr lang="en-GB" altLang="zh-CN" b="0">
                <a:latin typeface="Times" panose="02020603050405020304" pitchFamily="18" charset="0"/>
              </a:endParaRPr>
            </a:p>
          </p:txBody>
        </p:sp>
        <p:sp>
          <p:nvSpPr>
            <p:cNvPr id="27" name="Rectangle 30"/>
            <p:cNvSpPr>
              <a:spLocks noChangeArrowheads="1"/>
            </p:cNvSpPr>
            <p:nvPr/>
          </p:nvSpPr>
          <p:spPr bwMode="auto">
            <a:xfrm>
              <a:off x="3800" y="3771"/>
              <a:ext cx="1106" cy="259"/>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 name="Rectangle 31"/>
            <p:cNvSpPr>
              <a:spLocks noChangeArrowheads="1"/>
            </p:cNvSpPr>
            <p:nvPr/>
          </p:nvSpPr>
          <p:spPr bwMode="auto">
            <a:xfrm>
              <a:off x="3800" y="3771"/>
              <a:ext cx="1121" cy="283"/>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9" name="Line 32"/>
            <p:cNvSpPr>
              <a:spLocks noChangeShapeType="1"/>
            </p:cNvSpPr>
            <p:nvPr/>
          </p:nvSpPr>
          <p:spPr bwMode="auto">
            <a:xfrm flipH="1">
              <a:off x="660" y="2566"/>
              <a:ext cx="295" cy="472"/>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Line 33"/>
            <p:cNvSpPr>
              <a:spLocks noChangeShapeType="1"/>
            </p:cNvSpPr>
            <p:nvPr/>
          </p:nvSpPr>
          <p:spPr bwMode="auto">
            <a:xfrm>
              <a:off x="2031" y="2542"/>
              <a:ext cx="147" cy="51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1" name="Line 34"/>
            <p:cNvSpPr>
              <a:spLocks noChangeShapeType="1"/>
            </p:cNvSpPr>
            <p:nvPr/>
          </p:nvSpPr>
          <p:spPr bwMode="auto">
            <a:xfrm>
              <a:off x="4051" y="2542"/>
              <a:ext cx="221" cy="496"/>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2" name="Line 35"/>
            <p:cNvSpPr>
              <a:spLocks noChangeShapeType="1"/>
            </p:cNvSpPr>
            <p:nvPr/>
          </p:nvSpPr>
          <p:spPr bwMode="auto">
            <a:xfrm>
              <a:off x="4213" y="3322"/>
              <a:ext cx="162" cy="425"/>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3" name="Rectangle 36"/>
            <p:cNvSpPr>
              <a:spLocks noChangeArrowheads="1"/>
            </p:cNvSpPr>
            <p:nvPr/>
          </p:nvSpPr>
          <p:spPr bwMode="auto">
            <a:xfrm>
              <a:off x="204" y="1987"/>
              <a:ext cx="1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r>
                <a:rPr lang="en-GB" altLang="zh-CN" b="0" baseline="-25000">
                  <a:solidFill>
                    <a:srgbClr val="000000"/>
                  </a:solidFill>
                  <a:latin typeface="Arial" panose="020B0604020202020204" pitchFamily="34" charset="0"/>
                </a:rPr>
                <a:t>1</a:t>
              </a:r>
              <a:r>
                <a:rPr lang="en-GB" altLang="zh-CN" b="0">
                  <a:solidFill>
                    <a:srgbClr val="000000"/>
                  </a:solidFill>
                  <a:latin typeface="Arial" panose="020B0604020202020204" pitchFamily="34" charset="0"/>
                </a:rPr>
                <a:t>:</a:t>
              </a:r>
              <a:endParaRPr lang="en-GB" altLang="zh-CN" b="0">
                <a:latin typeface="Times" panose="02020603050405020304" pitchFamily="18" charset="0"/>
              </a:endParaRPr>
            </a:p>
          </p:txBody>
        </p:sp>
        <p:sp>
          <p:nvSpPr>
            <p:cNvPr id="34" name="Rectangle 42"/>
            <p:cNvSpPr>
              <a:spLocks noChangeArrowheads="1"/>
            </p:cNvSpPr>
            <p:nvPr/>
          </p:nvSpPr>
          <p:spPr bwMode="auto">
            <a:xfrm>
              <a:off x="164" y="2766"/>
              <a:ext cx="23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r>
                <a:rPr lang="en-GB" altLang="zh-CN" b="0" baseline="-25000">
                  <a:solidFill>
                    <a:srgbClr val="000000"/>
                  </a:solidFill>
                  <a:latin typeface="Arial" panose="020B0604020202020204" pitchFamily="34" charset="0"/>
                </a:rPr>
                <a:t>11</a:t>
              </a:r>
              <a:r>
                <a:rPr lang="en-GB" altLang="zh-CN" b="0">
                  <a:solidFill>
                    <a:srgbClr val="000000"/>
                  </a:solidFill>
                  <a:latin typeface="Arial" panose="020B0604020202020204" pitchFamily="34" charset="0"/>
                </a:rPr>
                <a:t>:</a:t>
              </a:r>
              <a:endParaRPr lang="en-GB" altLang="zh-CN" b="0">
                <a:latin typeface="Times" panose="02020603050405020304" pitchFamily="18" charset="0"/>
              </a:endParaRPr>
            </a:p>
          </p:txBody>
        </p:sp>
        <p:sp>
          <p:nvSpPr>
            <p:cNvPr id="35" name="Rectangle 54"/>
            <p:cNvSpPr>
              <a:spLocks noChangeArrowheads="1"/>
            </p:cNvSpPr>
            <p:nvPr/>
          </p:nvSpPr>
          <p:spPr bwMode="auto">
            <a:xfrm>
              <a:off x="4251" y="4088"/>
              <a:ext cx="7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prov.commit</a:t>
              </a:r>
              <a:endParaRPr lang="en-GB" altLang="zh-CN" b="0">
                <a:latin typeface="Times" panose="02020603050405020304" pitchFamily="18" charset="0"/>
              </a:endParaRPr>
            </a:p>
          </p:txBody>
        </p:sp>
        <p:sp>
          <p:nvSpPr>
            <p:cNvPr id="36" name="Rectangle 55"/>
            <p:cNvSpPr>
              <a:spLocks noChangeArrowheads="1"/>
            </p:cNvSpPr>
            <p:nvPr/>
          </p:nvSpPr>
          <p:spPr bwMode="auto">
            <a:xfrm>
              <a:off x="4601" y="3333"/>
              <a:ext cx="8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prov. commit</a:t>
              </a:r>
              <a:endParaRPr lang="en-GB" altLang="zh-CN" b="0">
                <a:latin typeface="Times" panose="02020603050405020304" pitchFamily="18" charset="0"/>
              </a:endParaRPr>
            </a:p>
          </p:txBody>
        </p:sp>
        <p:sp>
          <p:nvSpPr>
            <p:cNvPr id="37" name="Rectangle 56"/>
            <p:cNvSpPr>
              <a:spLocks noChangeArrowheads="1"/>
            </p:cNvSpPr>
            <p:nvPr/>
          </p:nvSpPr>
          <p:spPr bwMode="auto">
            <a:xfrm>
              <a:off x="5182" y="2577"/>
              <a:ext cx="3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abort</a:t>
              </a:r>
              <a:endParaRPr lang="en-GB" altLang="zh-CN" b="0">
                <a:latin typeface="Times" panose="02020603050405020304" pitchFamily="18" charset="0"/>
              </a:endParaRPr>
            </a:p>
          </p:txBody>
        </p:sp>
        <p:sp>
          <p:nvSpPr>
            <p:cNvPr id="38" name="Rectangle 57"/>
            <p:cNvSpPr>
              <a:spLocks noChangeArrowheads="1"/>
            </p:cNvSpPr>
            <p:nvPr/>
          </p:nvSpPr>
          <p:spPr bwMode="auto">
            <a:xfrm>
              <a:off x="1623" y="3333"/>
              <a:ext cx="8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prov. commit</a:t>
              </a:r>
              <a:endParaRPr lang="en-GB" altLang="zh-CN" b="0">
                <a:latin typeface="Times" panose="02020603050405020304" pitchFamily="18" charset="0"/>
              </a:endParaRPr>
            </a:p>
          </p:txBody>
        </p:sp>
        <p:sp>
          <p:nvSpPr>
            <p:cNvPr id="39" name="Rectangle 58"/>
            <p:cNvSpPr>
              <a:spLocks noChangeArrowheads="1"/>
            </p:cNvSpPr>
            <p:nvPr/>
          </p:nvSpPr>
          <p:spPr bwMode="auto">
            <a:xfrm>
              <a:off x="386" y="3333"/>
              <a:ext cx="8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prov. commit</a:t>
              </a:r>
              <a:endParaRPr lang="en-GB" altLang="zh-CN" b="0">
                <a:latin typeface="Times" panose="02020603050405020304" pitchFamily="18" charset="0"/>
              </a:endParaRPr>
            </a:p>
          </p:txBody>
        </p:sp>
        <p:sp>
          <p:nvSpPr>
            <p:cNvPr id="40" name="Rectangle 59"/>
            <p:cNvSpPr>
              <a:spLocks noChangeArrowheads="1"/>
            </p:cNvSpPr>
            <p:nvPr/>
          </p:nvSpPr>
          <p:spPr bwMode="auto">
            <a:xfrm>
              <a:off x="2373" y="2577"/>
              <a:ext cx="8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prov. commit</a:t>
              </a:r>
              <a:endParaRPr lang="en-GB" altLang="zh-CN" b="0">
                <a:latin typeface="Times" panose="02020603050405020304" pitchFamily="18" charset="0"/>
              </a:endParaRPr>
            </a:p>
          </p:txBody>
        </p:sp>
        <p:sp>
          <p:nvSpPr>
            <p:cNvPr id="41" name="Rectangle 60"/>
            <p:cNvSpPr>
              <a:spLocks noChangeArrowheads="1"/>
            </p:cNvSpPr>
            <p:nvPr/>
          </p:nvSpPr>
          <p:spPr bwMode="auto">
            <a:xfrm>
              <a:off x="4919" y="1893"/>
              <a:ext cx="4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commit</a:t>
              </a:r>
              <a:endParaRPr lang="en-GB" altLang="zh-CN" b="0">
                <a:latin typeface="Times" panose="02020603050405020304" pitchFamily="18" charset="0"/>
              </a:endParaRPr>
            </a:p>
          </p:txBody>
        </p:sp>
        <p:sp>
          <p:nvSpPr>
            <p:cNvPr id="42" name="Rectangle 39"/>
            <p:cNvSpPr>
              <a:spLocks noChangeArrowheads="1"/>
            </p:cNvSpPr>
            <p:nvPr/>
          </p:nvSpPr>
          <p:spPr bwMode="auto">
            <a:xfrm>
              <a:off x="3270" y="1987"/>
              <a:ext cx="1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r>
                <a:rPr lang="en-GB" altLang="zh-CN" b="0" baseline="-25000">
                  <a:solidFill>
                    <a:srgbClr val="000000"/>
                  </a:solidFill>
                  <a:latin typeface="Arial" panose="020B0604020202020204" pitchFamily="34" charset="0"/>
                </a:rPr>
                <a:t>2</a:t>
              </a:r>
              <a:r>
                <a:rPr lang="en-GB" altLang="zh-CN" b="0">
                  <a:solidFill>
                    <a:srgbClr val="000000"/>
                  </a:solidFill>
                  <a:latin typeface="Arial" panose="020B0604020202020204" pitchFamily="34" charset="0"/>
                </a:rPr>
                <a:t>:</a:t>
              </a:r>
              <a:endParaRPr lang="en-GB" altLang="zh-CN" b="0">
                <a:latin typeface="Times" panose="02020603050405020304" pitchFamily="18" charset="0"/>
              </a:endParaRPr>
            </a:p>
          </p:txBody>
        </p:sp>
        <p:sp>
          <p:nvSpPr>
            <p:cNvPr id="43" name="Rectangle 45"/>
            <p:cNvSpPr>
              <a:spLocks noChangeArrowheads="1"/>
            </p:cNvSpPr>
            <p:nvPr/>
          </p:nvSpPr>
          <p:spPr bwMode="auto">
            <a:xfrm>
              <a:off x="1471" y="2766"/>
              <a:ext cx="23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r>
                <a:rPr lang="en-GB" altLang="zh-CN" b="0" baseline="-25000">
                  <a:solidFill>
                    <a:srgbClr val="000000"/>
                  </a:solidFill>
                  <a:latin typeface="Arial" panose="020B0604020202020204" pitchFamily="34" charset="0"/>
                </a:rPr>
                <a:t>12</a:t>
              </a:r>
              <a:r>
                <a:rPr lang="en-GB" altLang="zh-CN" b="0">
                  <a:solidFill>
                    <a:srgbClr val="000000"/>
                  </a:solidFill>
                  <a:latin typeface="Arial" panose="020B0604020202020204" pitchFamily="34" charset="0"/>
                </a:rPr>
                <a:t>:</a:t>
              </a:r>
              <a:endParaRPr lang="en-GB" altLang="zh-CN" b="0">
                <a:latin typeface="Times" panose="02020603050405020304" pitchFamily="18" charset="0"/>
              </a:endParaRPr>
            </a:p>
          </p:txBody>
        </p:sp>
        <p:sp>
          <p:nvSpPr>
            <p:cNvPr id="44" name="Rectangle 51"/>
            <p:cNvSpPr>
              <a:spLocks noChangeArrowheads="1"/>
            </p:cNvSpPr>
            <p:nvPr/>
          </p:nvSpPr>
          <p:spPr bwMode="auto">
            <a:xfrm>
              <a:off x="3329" y="2755"/>
              <a:ext cx="23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r>
                <a:rPr lang="en-GB" altLang="zh-CN" b="0" baseline="-25000">
                  <a:solidFill>
                    <a:srgbClr val="000000"/>
                  </a:solidFill>
                  <a:latin typeface="Arial" panose="020B0604020202020204" pitchFamily="34" charset="0"/>
                </a:rPr>
                <a:t>21</a:t>
              </a:r>
              <a:r>
                <a:rPr lang="en-GB" altLang="zh-CN" b="0">
                  <a:solidFill>
                    <a:srgbClr val="000000"/>
                  </a:solidFill>
                  <a:latin typeface="Arial" panose="020B0604020202020204" pitchFamily="34" charset="0"/>
                </a:rPr>
                <a:t>:</a:t>
              </a:r>
              <a:endParaRPr lang="en-GB" altLang="zh-CN" b="0">
                <a:latin typeface="Times" panose="02020603050405020304" pitchFamily="18" charset="0"/>
              </a:endParaRPr>
            </a:p>
          </p:txBody>
        </p:sp>
        <p:sp>
          <p:nvSpPr>
            <p:cNvPr id="45" name="Rectangle 48"/>
            <p:cNvSpPr>
              <a:spLocks noChangeArrowheads="1"/>
            </p:cNvSpPr>
            <p:nvPr/>
          </p:nvSpPr>
          <p:spPr bwMode="auto">
            <a:xfrm>
              <a:off x="3780" y="3481"/>
              <a:ext cx="2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r>
                <a:rPr lang="en-GB" altLang="zh-CN" b="0" baseline="-25000">
                  <a:solidFill>
                    <a:srgbClr val="000000"/>
                  </a:solidFill>
                  <a:latin typeface="Arial" panose="020B0604020202020204" pitchFamily="34" charset="0"/>
                </a:rPr>
                <a:t>211</a:t>
              </a:r>
              <a:r>
                <a:rPr lang="en-GB" altLang="zh-CN" b="0">
                  <a:solidFill>
                    <a:srgbClr val="000000"/>
                  </a:solidFill>
                  <a:latin typeface="Arial" panose="020B0604020202020204" pitchFamily="34" charset="0"/>
                </a:rPr>
                <a:t>:</a:t>
              </a:r>
              <a:endParaRPr lang="en-GB" altLang="zh-CN" b="0">
                <a:latin typeface="Times" panose="02020603050405020304" pitchFamily="18" charset="0"/>
              </a:endParaRPr>
            </a:p>
          </p:txBody>
        </p:sp>
      </p:grpSp>
    </p:spTree>
    <p:extLst>
      <p:ext uri="{BB962C8B-B14F-4D97-AF65-F5344CB8AC3E}">
        <p14:creationId xmlns:p14="http://schemas.microsoft.com/office/powerpoint/2010/main" val="3041207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13.3 </a:t>
            </a:r>
            <a:r>
              <a:rPr lang="zh-CN" altLang="en-US" dirty="0" smtClean="0"/>
              <a:t>嵌套事务</a:t>
            </a:r>
            <a:endParaRPr lang="zh-CN" altLang="en-US" dirty="0"/>
          </a:p>
        </p:txBody>
      </p:sp>
      <p:sp>
        <p:nvSpPr>
          <p:cNvPr id="3" name="内容占位符 2"/>
          <p:cNvSpPr>
            <a:spLocks noGrp="1"/>
          </p:cNvSpPr>
          <p:nvPr>
            <p:ph idx="1"/>
          </p:nvPr>
        </p:nvSpPr>
        <p:spPr/>
        <p:txBody>
          <a:bodyPr>
            <a:normAutofit fontScale="92500" lnSpcReduction="20000"/>
          </a:bodyPr>
          <a:lstStyle/>
          <a:p>
            <a:pPr>
              <a:lnSpc>
                <a:spcPct val="110000"/>
              </a:lnSpc>
            </a:pPr>
            <a:r>
              <a:rPr kumimoji="1" lang="zh-CN" altLang="en-US" sz="2800" b="1" dirty="0">
                <a:solidFill>
                  <a:schemeClr val="tx1"/>
                </a:solidFill>
                <a:latin typeface="Times New Roman" panose="02020603050405020304" pitchFamily="18" charset="0"/>
              </a:rPr>
              <a:t>优点</a:t>
            </a:r>
          </a:p>
          <a:p>
            <a:pPr lvl="1">
              <a:lnSpc>
                <a:spcPct val="110000"/>
              </a:lnSpc>
            </a:pPr>
            <a:r>
              <a:rPr lang="zh-CN" altLang="en-US" sz="2400" dirty="0">
                <a:solidFill>
                  <a:schemeClr val="tx1"/>
                </a:solidFill>
                <a:latin typeface="Times New Roman" panose="02020603050405020304" pitchFamily="18" charset="0"/>
              </a:rPr>
              <a:t>并发度高</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子事务可并发运行</a:t>
            </a:r>
          </a:p>
          <a:p>
            <a:pPr lvl="1">
              <a:lnSpc>
                <a:spcPct val="110000"/>
              </a:lnSpc>
            </a:pPr>
            <a:r>
              <a:rPr lang="zh-CN" altLang="en-US" sz="2400" dirty="0">
                <a:solidFill>
                  <a:schemeClr val="tx1"/>
                </a:solidFill>
                <a:latin typeface="Times New Roman" panose="02020603050405020304" pitchFamily="18" charset="0"/>
              </a:rPr>
              <a:t>健壮性强</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子事务可以独立提交和放弃</a:t>
            </a:r>
          </a:p>
          <a:p>
            <a:pPr>
              <a:lnSpc>
                <a:spcPct val="110000"/>
              </a:lnSpc>
            </a:pPr>
            <a:r>
              <a:rPr kumimoji="1" lang="zh-CN" altLang="en-US" sz="2800" b="1" dirty="0">
                <a:solidFill>
                  <a:schemeClr val="tx1"/>
                </a:solidFill>
                <a:latin typeface="Times New Roman" panose="02020603050405020304" pitchFamily="18" charset="0"/>
              </a:rPr>
              <a:t>提交规则</a:t>
            </a:r>
          </a:p>
          <a:p>
            <a:pPr lvl="1">
              <a:lnSpc>
                <a:spcPct val="110000"/>
              </a:lnSpc>
            </a:pPr>
            <a:r>
              <a:rPr lang="zh-CN" altLang="en-US" sz="2400" dirty="0">
                <a:solidFill>
                  <a:schemeClr val="tx1"/>
                </a:solidFill>
                <a:latin typeface="Times New Roman" panose="02020603050405020304" pitchFamily="18" charset="0"/>
              </a:rPr>
              <a:t>事务在它的子事务完成以后，才能提交或放弃</a:t>
            </a:r>
          </a:p>
          <a:p>
            <a:pPr lvl="1">
              <a:lnSpc>
                <a:spcPct val="110000"/>
              </a:lnSpc>
            </a:pPr>
            <a:r>
              <a:rPr lang="zh-CN" altLang="en-US" sz="2400" dirty="0">
                <a:solidFill>
                  <a:schemeClr val="tx1"/>
                </a:solidFill>
                <a:latin typeface="Times New Roman" panose="02020603050405020304" pitchFamily="18" charset="0"/>
              </a:rPr>
              <a:t>子事务完成后，可独立决定是暂时提交或放弃</a:t>
            </a:r>
          </a:p>
          <a:p>
            <a:pPr lvl="1">
              <a:lnSpc>
                <a:spcPct val="110000"/>
              </a:lnSpc>
            </a:pPr>
            <a:r>
              <a:rPr lang="zh-CN" altLang="en-US" sz="2400" dirty="0">
                <a:solidFill>
                  <a:schemeClr val="tx1"/>
                </a:solidFill>
                <a:latin typeface="Times New Roman" panose="02020603050405020304" pitchFamily="18" charset="0"/>
              </a:rPr>
              <a:t>父事务放弃时，所有的子事务都被放弃</a:t>
            </a:r>
          </a:p>
          <a:p>
            <a:pPr lvl="1">
              <a:lnSpc>
                <a:spcPct val="110000"/>
              </a:lnSpc>
            </a:pPr>
            <a:r>
              <a:rPr lang="zh-CN" altLang="en-US" sz="2400" dirty="0">
                <a:solidFill>
                  <a:schemeClr val="tx1"/>
                </a:solidFill>
                <a:latin typeface="Times New Roman" panose="02020603050405020304" pitchFamily="18" charset="0"/>
              </a:rPr>
              <a:t>若子事务放弃，则父事务可以决定是否放弃</a:t>
            </a:r>
          </a:p>
          <a:p>
            <a:pPr lvl="1">
              <a:lnSpc>
                <a:spcPct val="110000"/>
              </a:lnSpc>
            </a:pPr>
            <a:r>
              <a:rPr lang="zh-CN" altLang="en-US" sz="2400" dirty="0">
                <a:solidFill>
                  <a:schemeClr val="tx1"/>
                </a:solidFill>
                <a:latin typeface="Times New Roman" panose="02020603050405020304" pitchFamily="18" charset="0"/>
              </a:rPr>
              <a:t>若顶层事务提交，则所有暂时提交的事务将最终提交</a:t>
            </a:r>
          </a:p>
          <a:p>
            <a:pPr>
              <a:lnSpc>
                <a:spcPct val="110000"/>
              </a:lnSpc>
            </a:pPr>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29</a:t>
            </a:fld>
            <a:endParaRPr lang="zh-CN" altLang="en-US"/>
          </a:p>
        </p:txBody>
      </p:sp>
    </p:spTree>
    <p:extLst>
      <p:ext uri="{BB962C8B-B14F-4D97-AF65-F5344CB8AC3E}">
        <p14:creationId xmlns:p14="http://schemas.microsoft.com/office/powerpoint/2010/main" val="2670087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13.1  </a:t>
            </a:r>
            <a:r>
              <a:rPr lang="zh-CN" altLang="en-US" dirty="0" smtClean="0"/>
              <a:t>简介</a:t>
            </a:r>
            <a:endParaRPr lang="zh-CN" altLang="en-US" dirty="0"/>
          </a:p>
        </p:txBody>
      </p:sp>
      <p:sp>
        <p:nvSpPr>
          <p:cNvPr id="3" name="内容占位符 2"/>
          <p:cNvSpPr>
            <a:spLocks noGrp="1"/>
          </p:cNvSpPr>
          <p:nvPr>
            <p:ph idx="1"/>
          </p:nvPr>
        </p:nvSpPr>
        <p:spPr/>
        <p:txBody>
          <a:bodyPr>
            <a:normAutofit lnSpcReduction="10000"/>
          </a:bodyPr>
          <a:lstStyle/>
          <a:p>
            <a:r>
              <a:rPr kumimoji="1" lang="zh-CN" altLang="en-US" sz="2800" b="1" dirty="0">
                <a:solidFill>
                  <a:schemeClr val="tx1"/>
                </a:solidFill>
                <a:latin typeface="Times New Roman" panose="02020603050405020304" pitchFamily="18" charset="0"/>
              </a:rPr>
              <a:t>事务的目标</a:t>
            </a:r>
          </a:p>
          <a:p>
            <a:pPr lvl="1">
              <a:buFont typeface="Wingdings" panose="05000000000000000000" pitchFamily="2" charset="2"/>
              <a:buNone/>
            </a:pPr>
            <a:r>
              <a:rPr lang="en-US" altLang="zh-CN" sz="2200" dirty="0" smtClean="0">
                <a:solidFill>
                  <a:schemeClr val="tx1"/>
                </a:solidFill>
                <a:latin typeface="Times New Roman" panose="02020603050405020304" pitchFamily="18" charset="0"/>
              </a:rPr>
              <a:t>	</a:t>
            </a:r>
            <a:r>
              <a:rPr lang="zh-CN" altLang="en-US" sz="2200" u="sng" dirty="0" smtClean="0">
                <a:solidFill>
                  <a:schemeClr val="tx1"/>
                </a:solidFill>
                <a:latin typeface="Times New Roman" panose="02020603050405020304" pitchFamily="18" charset="0"/>
              </a:rPr>
              <a:t>在</a:t>
            </a:r>
            <a:r>
              <a:rPr lang="zh-CN" altLang="en-US" sz="2200" u="sng" dirty="0">
                <a:solidFill>
                  <a:schemeClr val="tx1"/>
                </a:solidFill>
                <a:latin typeface="Times New Roman" panose="02020603050405020304" pitchFamily="18" charset="0"/>
              </a:rPr>
              <a:t>多个事务访问对象</a:t>
            </a:r>
            <a:r>
              <a:rPr lang="zh-CN" altLang="en-US" sz="2200" dirty="0">
                <a:solidFill>
                  <a:schemeClr val="tx1"/>
                </a:solidFill>
                <a:latin typeface="Times New Roman" panose="02020603050405020304" pitchFamily="18" charset="0"/>
              </a:rPr>
              <a:t>以及</a:t>
            </a:r>
            <a:r>
              <a:rPr lang="zh-CN" altLang="en-US" sz="2200" u="sng" dirty="0">
                <a:solidFill>
                  <a:schemeClr val="tx1"/>
                </a:solidFill>
                <a:latin typeface="Times New Roman" panose="02020603050405020304" pitchFamily="18" charset="0"/>
              </a:rPr>
              <a:t>服务器面临故障</a:t>
            </a:r>
            <a:r>
              <a:rPr lang="zh-CN" altLang="en-US" sz="2200" dirty="0">
                <a:solidFill>
                  <a:schemeClr val="tx1"/>
                </a:solidFill>
                <a:latin typeface="Times New Roman" panose="02020603050405020304" pitchFamily="18" charset="0"/>
              </a:rPr>
              <a:t>的情况下，保证所有由服务器管理的对象始终保持一个一致的状态</a:t>
            </a:r>
            <a:r>
              <a:rPr lang="zh-CN" altLang="en-US" sz="2600" dirty="0">
                <a:solidFill>
                  <a:schemeClr val="tx1"/>
                </a:solidFill>
                <a:latin typeface="Times New Roman" panose="02020603050405020304" pitchFamily="18" charset="0"/>
              </a:rPr>
              <a:t>。</a:t>
            </a:r>
          </a:p>
          <a:p>
            <a:r>
              <a:rPr kumimoji="1" lang="zh-CN" altLang="en-US" sz="2800" b="1" dirty="0">
                <a:solidFill>
                  <a:schemeClr val="tx1"/>
                </a:solidFill>
                <a:latin typeface="Times New Roman" panose="02020603050405020304" pitchFamily="18" charset="0"/>
              </a:rPr>
              <a:t>并发控制</a:t>
            </a:r>
            <a:endParaRPr kumimoji="1" lang="zh-CN" altLang="en-US" sz="2800" b="1" i="1" dirty="0">
              <a:solidFill>
                <a:schemeClr val="tx1"/>
              </a:solidFill>
              <a:latin typeface="Times New Roman" panose="02020603050405020304" pitchFamily="18" charset="0"/>
            </a:endParaRPr>
          </a:p>
          <a:p>
            <a:r>
              <a:rPr kumimoji="1" lang="zh-CN" altLang="en-US" sz="2800" b="1" dirty="0">
                <a:solidFill>
                  <a:schemeClr val="tx1"/>
                </a:solidFill>
                <a:latin typeface="Times New Roman" panose="02020603050405020304" pitchFamily="18" charset="0"/>
              </a:rPr>
              <a:t>增强可靠性</a:t>
            </a:r>
          </a:p>
          <a:p>
            <a:pPr lvl="1"/>
            <a:r>
              <a:rPr lang="zh-CN" altLang="en-US" sz="2400" dirty="0">
                <a:solidFill>
                  <a:schemeClr val="tx1"/>
                </a:solidFill>
                <a:latin typeface="Times New Roman" panose="02020603050405020304" pitchFamily="18" charset="0"/>
              </a:rPr>
              <a:t>可恢复对象</a:t>
            </a:r>
          </a:p>
          <a:p>
            <a:pPr lvl="1"/>
            <a:r>
              <a:rPr lang="zh-CN" altLang="en-US" sz="2400" dirty="0">
                <a:solidFill>
                  <a:schemeClr val="tx1"/>
                </a:solidFill>
                <a:latin typeface="Times New Roman" panose="02020603050405020304" pitchFamily="18" charset="0"/>
              </a:rPr>
              <a:t>利用持久存储保存状态信息</a:t>
            </a:r>
          </a:p>
          <a:p>
            <a:r>
              <a:rPr lang="zh-CN" altLang="en-US" dirty="0" smtClean="0"/>
              <a:t>事务是由客户定义的针对服务器对象的一组操作，它们组成一个不可分割的单元，由服务器执行。</a:t>
            </a:r>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3</a:t>
            </a:fld>
            <a:endParaRPr lang="zh-CN" altLang="en-US"/>
          </a:p>
        </p:txBody>
      </p:sp>
    </p:spTree>
    <p:extLst>
      <p:ext uri="{BB962C8B-B14F-4D97-AF65-F5344CB8AC3E}">
        <p14:creationId xmlns:p14="http://schemas.microsoft.com/office/powerpoint/2010/main" val="1300304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13.4 </a:t>
            </a:r>
            <a:r>
              <a:rPr lang="zh-CN" altLang="en-US" dirty="0" smtClean="0"/>
              <a:t>锁</a:t>
            </a:r>
            <a:endParaRPr lang="zh-CN" altLang="en-US" dirty="0"/>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互斥锁是一种简单的事务串行化实现机制</a:t>
            </a:r>
            <a:endParaRPr lang="zh-CN" altLang="en-US"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事务访问对象前请求加锁</a:t>
            </a:r>
          </a:p>
          <a:p>
            <a:pPr lvl="1"/>
            <a:r>
              <a:rPr lang="zh-CN" altLang="en-US" sz="2400" dirty="0">
                <a:solidFill>
                  <a:schemeClr val="tx1"/>
                </a:solidFill>
                <a:latin typeface="Times New Roman" panose="02020603050405020304" pitchFamily="18" charset="0"/>
              </a:rPr>
              <a:t>若对象已被其它事务锁住，则请求被挂起，直至对象被解锁</a:t>
            </a:r>
          </a:p>
          <a:p>
            <a:pPr lvl="1"/>
            <a:r>
              <a:rPr lang="zh-CN" altLang="en-US" sz="2400" dirty="0">
                <a:solidFill>
                  <a:schemeClr val="tx1"/>
                </a:solidFill>
                <a:latin typeface="Times New Roman" panose="02020603050405020304" pitchFamily="18" charset="0"/>
              </a:rPr>
              <a:t>使用示例</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30</a:t>
            </a:fld>
            <a:endParaRPr lang="zh-CN" altLang="en-US"/>
          </a:p>
        </p:txBody>
      </p:sp>
    </p:spTree>
    <p:extLst>
      <p:ext uri="{BB962C8B-B14F-4D97-AF65-F5344CB8AC3E}">
        <p14:creationId xmlns:p14="http://schemas.microsoft.com/office/powerpoint/2010/main" val="2025091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13.4 </a:t>
            </a:r>
            <a:r>
              <a:rPr lang="zh-CN" altLang="en-US" dirty="0" smtClean="0"/>
              <a:t>锁</a:t>
            </a:r>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31</a:t>
            </a:fld>
            <a:endParaRPr lang="zh-CN" altLang="en-US"/>
          </a:p>
        </p:txBody>
      </p:sp>
      <p:grpSp>
        <p:nvGrpSpPr>
          <p:cNvPr id="5" name="Group 120"/>
          <p:cNvGrpSpPr>
            <a:grpSpLocks/>
          </p:cNvGrpSpPr>
          <p:nvPr/>
        </p:nvGrpSpPr>
        <p:grpSpPr bwMode="auto">
          <a:xfrm>
            <a:off x="255588" y="1576565"/>
            <a:ext cx="8824912" cy="4587875"/>
            <a:chOff x="113" y="1298"/>
            <a:chExt cx="5559" cy="2890"/>
          </a:xfrm>
        </p:grpSpPr>
        <p:sp>
          <p:nvSpPr>
            <p:cNvPr id="6" name="Rectangle 6"/>
            <p:cNvSpPr>
              <a:spLocks noChangeArrowheads="1"/>
            </p:cNvSpPr>
            <p:nvPr/>
          </p:nvSpPr>
          <p:spPr bwMode="auto">
            <a:xfrm>
              <a:off x="225" y="1316"/>
              <a:ext cx="4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a:solidFill>
                    <a:srgbClr val="000000"/>
                  </a:solidFill>
                  <a:latin typeface="Times" panose="02020603050405020304" pitchFamily="18" charset="0"/>
                </a:rPr>
                <a:t>事务</a:t>
              </a:r>
              <a:r>
                <a:rPr lang="en-GB" altLang="zh-CN" sz="2000">
                  <a:solidFill>
                    <a:srgbClr val="000000"/>
                  </a:solidFill>
                  <a:latin typeface="Times" panose="02020603050405020304" pitchFamily="18" charset="0"/>
                </a:rPr>
                <a:t>T </a:t>
              </a:r>
              <a:endParaRPr lang="en-GB" altLang="zh-CN" sz="2000" b="0">
                <a:latin typeface="Times" panose="02020603050405020304" pitchFamily="18" charset="0"/>
              </a:endParaRPr>
            </a:p>
          </p:txBody>
        </p:sp>
        <p:sp>
          <p:nvSpPr>
            <p:cNvPr id="7" name="Rectangle 10"/>
            <p:cNvSpPr>
              <a:spLocks noChangeArrowheads="1"/>
            </p:cNvSpPr>
            <p:nvPr/>
          </p:nvSpPr>
          <p:spPr bwMode="auto">
            <a:xfrm>
              <a:off x="249" y="1500"/>
              <a:ext cx="16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balance = b.getBalance()</a:t>
              </a:r>
              <a:endParaRPr lang="en-GB" altLang="zh-CN" sz="2000" b="0">
                <a:latin typeface="Times" panose="02020603050405020304" pitchFamily="18" charset="0"/>
              </a:endParaRPr>
            </a:p>
          </p:txBody>
        </p:sp>
        <p:sp>
          <p:nvSpPr>
            <p:cNvPr id="8" name="Rectangle 11"/>
            <p:cNvSpPr>
              <a:spLocks noChangeArrowheads="1"/>
            </p:cNvSpPr>
            <p:nvPr/>
          </p:nvSpPr>
          <p:spPr bwMode="auto">
            <a:xfrm>
              <a:off x="249" y="1681"/>
              <a:ext cx="141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b.setBalance(bal*1.1)</a:t>
              </a:r>
              <a:endParaRPr lang="en-GB" altLang="zh-CN" sz="2000" b="0">
                <a:latin typeface="Times" panose="02020603050405020304" pitchFamily="18" charset="0"/>
              </a:endParaRPr>
            </a:p>
          </p:txBody>
        </p:sp>
        <p:sp>
          <p:nvSpPr>
            <p:cNvPr id="9" name="Rectangle 12"/>
            <p:cNvSpPr>
              <a:spLocks noChangeArrowheads="1"/>
            </p:cNvSpPr>
            <p:nvPr/>
          </p:nvSpPr>
          <p:spPr bwMode="auto">
            <a:xfrm>
              <a:off x="249" y="1849"/>
              <a:ext cx="1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a.withdraw(bal/10)</a:t>
              </a:r>
              <a:endParaRPr lang="en-GB" altLang="zh-CN" sz="2000" b="0">
                <a:latin typeface="Times" panose="02020603050405020304" pitchFamily="18" charset="0"/>
              </a:endParaRPr>
            </a:p>
          </p:txBody>
        </p:sp>
        <p:sp>
          <p:nvSpPr>
            <p:cNvPr id="10" name="Rectangle 13"/>
            <p:cNvSpPr>
              <a:spLocks noChangeArrowheads="1"/>
            </p:cNvSpPr>
            <p:nvPr/>
          </p:nvSpPr>
          <p:spPr bwMode="auto">
            <a:xfrm>
              <a:off x="2841" y="1316"/>
              <a:ext cx="4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a:solidFill>
                    <a:srgbClr val="000000"/>
                  </a:solidFill>
                  <a:latin typeface="Times" panose="02020603050405020304" pitchFamily="18" charset="0"/>
                </a:rPr>
                <a:t>事务</a:t>
              </a:r>
              <a:r>
                <a:rPr lang="en-GB" altLang="zh-CN" sz="2000">
                  <a:solidFill>
                    <a:srgbClr val="000000"/>
                  </a:solidFill>
                  <a:latin typeface="Times" panose="02020603050405020304" pitchFamily="18" charset="0"/>
                </a:rPr>
                <a:t>U </a:t>
              </a:r>
              <a:endParaRPr lang="en-GB" altLang="zh-CN" sz="2000" b="0">
                <a:latin typeface="Times" panose="02020603050405020304" pitchFamily="18" charset="0"/>
              </a:endParaRPr>
            </a:p>
          </p:txBody>
        </p:sp>
        <p:sp>
          <p:nvSpPr>
            <p:cNvPr id="11" name="Rectangle 17"/>
            <p:cNvSpPr>
              <a:spLocks noChangeArrowheads="1"/>
            </p:cNvSpPr>
            <p:nvPr/>
          </p:nvSpPr>
          <p:spPr bwMode="auto">
            <a:xfrm>
              <a:off x="2841" y="1535"/>
              <a:ext cx="16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balance = b.getBalance()</a:t>
              </a:r>
              <a:endParaRPr lang="en-GB" altLang="zh-CN" sz="2000" b="0">
                <a:latin typeface="Times" panose="02020603050405020304" pitchFamily="18" charset="0"/>
              </a:endParaRPr>
            </a:p>
          </p:txBody>
        </p:sp>
        <p:sp>
          <p:nvSpPr>
            <p:cNvPr id="12" name="Rectangle 18"/>
            <p:cNvSpPr>
              <a:spLocks noChangeArrowheads="1"/>
            </p:cNvSpPr>
            <p:nvPr/>
          </p:nvSpPr>
          <p:spPr bwMode="auto">
            <a:xfrm>
              <a:off x="2841" y="1672"/>
              <a:ext cx="14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b.setBalance(bal*1.1)</a:t>
              </a:r>
              <a:endParaRPr lang="en-GB" altLang="zh-CN" sz="2000" b="0">
                <a:latin typeface="Times" panose="02020603050405020304" pitchFamily="18" charset="0"/>
              </a:endParaRPr>
            </a:p>
          </p:txBody>
        </p:sp>
        <p:sp>
          <p:nvSpPr>
            <p:cNvPr id="13" name="Rectangle 19"/>
            <p:cNvSpPr>
              <a:spLocks noChangeArrowheads="1"/>
            </p:cNvSpPr>
            <p:nvPr/>
          </p:nvSpPr>
          <p:spPr bwMode="auto">
            <a:xfrm>
              <a:off x="2841" y="1853"/>
              <a:ext cx="123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c.withdraw(bal/10)</a:t>
              </a:r>
              <a:endParaRPr lang="en-GB" altLang="zh-CN" sz="2000" b="0">
                <a:latin typeface="Times" panose="02020603050405020304" pitchFamily="18" charset="0"/>
              </a:endParaRPr>
            </a:p>
          </p:txBody>
        </p:sp>
        <p:sp>
          <p:nvSpPr>
            <p:cNvPr id="14" name="Line 20"/>
            <p:cNvSpPr>
              <a:spLocks noChangeShapeType="1"/>
            </p:cNvSpPr>
            <p:nvPr/>
          </p:nvSpPr>
          <p:spPr bwMode="auto">
            <a:xfrm>
              <a:off x="113" y="1298"/>
              <a:ext cx="2577"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 name="Line 21"/>
            <p:cNvSpPr>
              <a:spLocks noChangeShapeType="1"/>
            </p:cNvSpPr>
            <p:nvPr/>
          </p:nvSpPr>
          <p:spPr bwMode="auto">
            <a:xfrm>
              <a:off x="2704" y="1298"/>
              <a:ext cx="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Line 22"/>
            <p:cNvSpPr>
              <a:spLocks noChangeShapeType="1"/>
            </p:cNvSpPr>
            <p:nvPr/>
          </p:nvSpPr>
          <p:spPr bwMode="auto">
            <a:xfrm>
              <a:off x="2719" y="1298"/>
              <a:ext cx="2578"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Line 23"/>
            <p:cNvSpPr>
              <a:spLocks noChangeShapeType="1"/>
            </p:cNvSpPr>
            <p:nvPr/>
          </p:nvSpPr>
          <p:spPr bwMode="auto">
            <a:xfrm>
              <a:off x="2704" y="1311"/>
              <a:ext cx="2" cy="74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 name="Rectangle 24"/>
            <p:cNvSpPr>
              <a:spLocks noChangeArrowheads="1"/>
            </p:cNvSpPr>
            <p:nvPr/>
          </p:nvSpPr>
          <p:spPr bwMode="auto">
            <a:xfrm>
              <a:off x="249" y="2045"/>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latin typeface="Times" panose="02020603050405020304" pitchFamily="18" charset="0"/>
                </a:rPr>
                <a:t>操作</a:t>
              </a:r>
            </a:p>
          </p:txBody>
        </p:sp>
        <p:sp>
          <p:nvSpPr>
            <p:cNvPr id="19" name="Rectangle 25"/>
            <p:cNvSpPr>
              <a:spLocks noChangeArrowheads="1"/>
            </p:cNvSpPr>
            <p:nvPr/>
          </p:nvSpPr>
          <p:spPr bwMode="auto">
            <a:xfrm>
              <a:off x="1761" y="2045"/>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锁</a:t>
              </a:r>
              <a:endParaRPr lang="zh-CN" altLang="en-GB" sz="2000" b="0">
                <a:latin typeface="Times" panose="02020603050405020304" pitchFamily="18" charset="0"/>
              </a:endParaRPr>
            </a:p>
          </p:txBody>
        </p:sp>
        <p:sp>
          <p:nvSpPr>
            <p:cNvPr id="20" name="Rectangle 26"/>
            <p:cNvSpPr>
              <a:spLocks noChangeArrowheads="1"/>
            </p:cNvSpPr>
            <p:nvPr/>
          </p:nvSpPr>
          <p:spPr bwMode="auto">
            <a:xfrm>
              <a:off x="2841" y="2045"/>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操作</a:t>
              </a:r>
              <a:endParaRPr lang="zh-CN" altLang="en-GB" sz="2000" b="0">
                <a:latin typeface="Times" panose="02020603050405020304" pitchFamily="18" charset="0"/>
              </a:endParaRPr>
            </a:p>
          </p:txBody>
        </p:sp>
        <p:sp>
          <p:nvSpPr>
            <p:cNvPr id="21" name="Rectangle 27"/>
            <p:cNvSpPr>
              <a:spLocks noChangeArrowheads="1"/>
            </p:cNvSpPr>
            <p:nvPr/>
          </p:nvSpPr>
          <p:spPr bwMode="auto">
            <a:xfrm>
              <a:off x="4368" y="2045"/>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锁</a:t>
              </a:r>
              <a:endParaRPr lang="zh-CN" altLang="en-GB" sz="2000" b="0">
                <a:latin typeface="Times" panose="02020603050405020304" pitchFamily="18" charset="0"/>
              </a:endParaRPr>
            </a:p>
          </p:txBody>
        </p:sp>
        <p:sp>
          <p:nvSpPr>
            <p:cNvPr id="22" name="Line 28"/>
            <p:cNvSpPr>
              <a:spLocks noChangeShapeType="1"/>
            </p:cNvSpPr>
            <p:nvPr/>
          </p:nvSpPr>
          <p:spPr bwMode="auto">
            <a:xfrm>
              <a:off x="113" y="2047"/>
              <a:ext cx="161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Line 29"/>
            <p:cNvSpPr>
              <a:spLocks noChangeShapeType="1"/>
            </p:cNvSpPr>
            <p:nvPr/>
          </p:nvSpPr>
          <p:spPr bwMode="auto">
            <a:xfrm>
              <a:off x="1739" y="2071"/>
              <a:ext cx="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Line 30"/>
            <p:cNvSpPr>
              <a:spLocks noChangeShapeType="1"/>
            </p:cNvSpPr>
            <p:nvPr/>
          </p:nvSpPr>
          <p:spPr bwMode="auto">
            <a:xfrm>
              <a:off x="1754" y="2047"/>
              <a:ext cx="936"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5" name="Line 31"/>
            <p:cNvSpPr>
              <a:spLocks noChangeShapeType="1"/>
            </p:cNvSpPr>
            <p:nvPr/>
          </p:nvSpPr>
          <p:spPr bwMode="auto">
            <a:xfrm>
              <a:off x="2704" y="2071"/>
              <a:ext cx="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Line 32"/>
            <p:cNvSpPr>
              <a:spLocks noChangeShapeType="1"/>
            </p:cNvSpPr>
            <p:nvPr/>
          </p:nvSpPr>
          <p:spPr bwMode="auto">
            <a:xfrm>
              <a:off x="2719" y="2047"/>
              <a:ext cx="1613"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 name="Line 33"/>
            <p:cNvSpPr>
              <a:spLocks noChangeShapeType="1"/>
            </p:cNvSpPr>
            <p:nvPr/>
          </p:nvSpPr>
          <p:spPr bwMode="auto">
            <a:xfrm>
              <a:off x="4346" y="2071"/>
              <a:ext cx="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8" name="Line 34"/>
            <p:cNvSpPr>
              <a:spLocks noChangeShapeType="1"/>
            </p:cNvSpPr>
            <p:nvPr/>
          </p:nvSpPr>
          <p:spPr bwMode="auto">
            <a:xfrm>
              <a:off x="4361" y="2047"/>
              <a:ext cx="936"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Rectangle 35"/>
            <p:cNvSpPr>
              <a:spLocks noChangeArrowheads="1"/>
            </p:cNvSpPr>
            <p:nvPr/>
          </p:nvSpPr>
          <p:spPr bwMode="auto">
            <a:xfrm>
              <a:off x="1739" y="2085"/>
              <a:ext cx="15" cy="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 name="Line 36"/>
            <p:cNvSpPr>
              <a:spLocks noChangeShapeType="1"/>
            </p:cNvSpPr>
            <p:nvPr/>
          </p:nvSpPr>
          <p:spPr bwMode="auto">
            <a:xfrm>
              <a:off x="2704" y="2085"/>
              <a:ext cx="2" cy="16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1" name="Rectangle 37"/>
            <p:cNvSpPr>
              <a:spLocks noChangeArrowheads="1"/>
            </p:cNvSpPr>
            <p:nvPr/>
          </p:nvSpPr>
          <p:spPr bwMode="auto">
            <a:xfrm>
              <a:off x="4346" y="2085"/>
              <a:ext cx="15" cy="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2" name="Rectangle 38"/>
            <p:cNvSpPr>
              <a:spLocks noChangeArrowheads="1"/>
            </p:cNvSpPr>
            <p:nvPr/>
          </p:nvSpPr>
          <p:spPr bwMode="auto">
            <a:xfrm>
              <a:off x="249" y="2296"/>
              <a:ext cx="10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openTransaction</a:t>
              </a:r>
              <a:endParaRPr lang="en-GB" altLang="zh-CN" sz="2000" b="0">
                <a:latin typeface="Times" panose="02020603050405020304" pitchFamily="18" charset="0"/>
              </a:endParaRPr>
            </a:p>
          </p:txBody>
        </p:sp>
        <p:sp>
          <p:nvSpPr>
            <p:cNvPr id="33" name="Line 39"/>
            <p:cNvSpPr>
              <a:spLocks noChangeShapeType="1"/>
            </p:cNvSpPr>
            <p:nvPr/>
          </p:nvSpPr>
          <p:spPr bwMode="auto">
            <a:xfrm>
              <a:off x="113" y="2299"/>
              <a:ext cx="161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4" name="Line 40"/>
            <p:cNvSpPr>
              <a:spLocks noChangeShapeType="1"/>
            </p:cNvSpPr>
            <p:nvPr/>
          </p:nvSpPr>
          <p:spPr bwMode="auto">
            <a:xfrm>
              <a:off x="1739" y="2299"/>
              <a:ext cx="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5" name="Line 41"/>
            <p:cNvSpPr>
              <a:spLocks noChangeShapeType="1"/>
            </p:cNvSpPr>
            <p:nvPr/>
          </p:nvSpPr>
          <p:spPr bwMode="auto">
            <a:xfrm>
              <a:off x="1754" y="2299"/>
              <a:ext cx="936"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 name="Line 42"/>
            <p:cNvSpPr>
              <a:spLocks noChangeShapeType="1"/>
            </p:cNvSpPr>
            <p:nvPr/>
          </p:nvSpPr>
          <p:spPr bwMode="auto">
            <a:xfrm>
              <a:off x="2704" y="2299"/>
              <a:ext cx="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7" name="Line 43"/>
            <p:cNvSpPr>
              <a:spLocks noChangeShapeType="1"/>
            </p:cNvSpPr>
            <p:nvPr/>
          </p:nvSpPr>
          <p:spPr bwMode="auto">
            <a:xfrm>
              <a:off x="2719" y="2299"/>
              <a:ext cx="1613"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 name="Line 44"/>
            <p:cNvSpPr>
              <a:spLocks noChangeShapeType="1"/>
            </p:cNvSpPr>
            <p:nvPr/>
          </p:nvSpPr>
          <p:spPr bwMode="auto">
            <a:xfrm>
              <a:off x="4346" y="2299"/>
              <a:ext cx="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Line 45"/>
            <p:cNvSpPr>
              <a:spLocks noChangeShapeType="1"/>
            </p:cNvSpPr>
            <p:nvPr/>
          </p:nvSpPr>
          <p:spPr bwMode="auto">
            <a:xfrm>
              <a:off x="4361" y="2299"/>
              <a:ext cx="936"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 name="Rectangle 46"/>
            <p:cNvSpPr>
              <a:spLocks noChangeArrowheads="1"/>
            </p:cNvSpPr>
            <p:nvPr/>
          </p:nvSpPr>
          <p:spPr bwMode="auto">
            <a:xfrm>
              <a:off x="1739" y="2277"/>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 name="Line 47"/>
            <p:cNvSpPr>
              <a:spLocks noChangeShapeType="1"/>
            </p:cNvSpPr>
            <p:nvPr/>
          </p:nvSpPr>
          <p:spPr bwMode="auto">
            <a:xfrm>
              <a:off x="2704" y="2277"/>
              <a:ext cx="2" cy="20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 name="Rectangle 48"/>
            <p:cNvSpPr>
              <a:spLocks noChangeArrowheads="1"/>
            </p:cNvSpPr>
            <p:nvPr/>
          </p:nvSpPr>
          <p:spPr bwMode="auto">
            <a:xfrm>
              <a:off x="4346" y="2277"/>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 name="Rectangle 49"/>
            <p:cNvSpPr>
              <a:spLocks noChangeArrowheads="1"/>
            </p:cNvSpPr>
            <p:nvPr/>
          </p:nvSpPr>
          <p:spPr bwMode="auto">
            <a:xfrm>
              <a:off x="249" y="2517"/>
              <a:ext cx="137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bal =  b.getBalance()</a:t>
              </a:r>
              <a:endParaRPr lang="en-GB" altLang="zh-CN" sz="2000" b="0">
                <a:latin typeface="Times" panose="02020603050405020304" pitchFamily="18" charset="0"/>
              </a:endParaRPr>
            </a:p>
          </p:txBody>
        </p:sp>
        <p:sp>
          <p:nvSpPr>
            <p:cNvPr id="44" name="Rectangle 50"/>
            <p:cNvSpPr>
              <a:spLocks noChangeArrowheads="1"/>
            </p:cNvSpPr>
            <p:nvPr/>
          </p:nvSpPr>
          <p:spPr bwMode="auto">
            <a:xfrm>
              <a:off x="1761" y="2517"/>
              <a:ext cx="4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锁住</a:t>
              </a:r>
              <a:r>
                <a:rPr lang="en-GB" altLang="zh-CN" sz="2000" b="0">
                  <a:solidFill>
                    <a:srgbClr val="000000"/>
                  </a:solidFill>
                  <a:latin typeface="Times" panose="02020603050405020304" pitchFamily="18" charset="0"/>
                </a:rPr>
                <a:t>B</a:t>
              </a:r>
              <a:endParaRPr lang="en-GB" altLang="zh-CN" sz="2000" b="0">
                <a:latin typeface="Times" panose="02020603050405020304" pitchFamily="18" charset="0"/>
              </a:endParaRPr>
            </a:p>
          </p:txBody>
        </p:sp>
        <p:sp>
          <p:nvSpPr>
            <p:cNvPr id="45" name="Rectangle 52"/>
            <p:cNvSpPr>
              <a:spLocks noChangeArrowheads="1"/>
            </p:cNvSpPr>
            <p:nvPr/>
          </p:nvSpPr>
          <p:spPr bwMode="auto">
            <a:xfrm>
              <a:off x="1739" y="2496"/>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6" name="Line 53"/>
            <p:cNvSpPr>
              <a:spLocks noChangeShapeType="1"/>
            </p:cNvSpPr>
            <p:nvPr/>
          </p:nvSpPr>
          <p:spPr bwMode="auto">
            <a:xfrm>
              <a:off x="2704" y="2496"/>
              <a:ext cx="2" cy="20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 name="Rectangle 54"/>
            <p:cNvSpPr>
              <a:spLocks noChangeArrowheads="1"/>
            </p:cNvSpPr>
            <p:nvPr/>
          </p:nvSpPr>
          <p:spPr bwMode="auto">
            <a:xfrm>
              <a:off x="4346" y="2496"/>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8" name="Rectangle 55"/>
            <p:cNvSpPr>
              <a:spLocks noChangeArrowheads="1"/>
            </p:cNvSpPr>
            <p:nvPr/>
          </p:nvSpPr>
          <p:spPr bwMode="auto">
            <a:xfrm>
              <a:off x="249" y="2718"/>
              <a:ext cx="141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b.setBalance(bal*1.1)</a:t>
              </a:r>
              <a:endParaRPr lang="en-GB" altLang="zh-CN" sz="2000" b="0">
                <a:latin typeface="Times" panose="02020603050405020304" pitchFamily="18" charset="0"/>
              </a:endParaRPr>
            </a:p>
          </p:txBody>
        </p:sp>
        <p:sp>
          <p:nvSpPr>
            <p:cNvPr id="49" name="Rectangle 56"/>
            <p:cNvSpPr>
              <a:spLocks noChangeArrowheads="1"/>
            </p:cNvSpPr>
            <p:nvPr/>
          </p:nvSpPr>
          <p:spPr bwMode="auto">
            <a:xfrm>
              <a:off x="2841" y="2703"/>
              <a:ext cx="10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openTransaction</a:t>
              </a:r>
              <a:endParaRPr lang="en-GB" altLang="zh-CN" sz="2000" b="0">
                <a:latin typeface="Times" panose="02020603050405020304" pitchFamily="18" charset="0"/>
              </a:endParaRPr>
            </a:p>
          </p:txBody>
        </p:sp>
        <p:sp>
          <p:nvSpPr>
            <p:cNvPr id="50" name="Rectangle 57"/>
            <p:cNvSpPr>
              <a:spLocks noChangeArrowheads="1"/>
            </p:cNvSpPr>
            <p:nvPr/>
          </p:nvSpPr>
          <p:spPr bwMode="auto">
            <a:xfrm>
              <a:off x="1739" y="2715"/>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 name="Line 58"/>
            <p:cNvSpPr>
              <a:spLocks noChangeShapeType="1"/>
            </p:cNvSpPr>
            <p:nvPr/>
          </p:nvSpPr>
          <p:spPr bwMode="auto">
            <a:xfrm>
              <a:off x="2704" y="2715"/>
              <a:ext cx="2" cy="20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2" name="Rectangle 59"/>
            <p:cNvSpPr>
              <a:spLocks noChangeArrowheads="1"/>
            </p:cNvSpPr>
            <p:nvPr/>
          </p:nvSpPr>
          <p:spPr bwMode="auto">
            <a:xfrm>
              <a:off x="4346" y="2715"/>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3" name="Rectangle 60"/>
            <p:cNvSpPr>
              <a:spLocks noChangeArrowheads="1"/>
            </p:cNvSpPr>
            <p:nvPr/>
          </p:nvSpPr>
          <p:spPr bwMode="auto">
            <a:xfrm>
              <a:off x="249" y="2958"/>
              <a:ext cx="1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a.withdraw(bal/10)</a:t>
              </a:r>
              <a:endParaRPr lang="en-GB" altLang="zh-CN" sz="2000" b="0">
                <a:latin typeface="Times" panose="02020603050405020304" pitchFamily="18" charset="0"/>
              </a:endParaRPr>
            </a:p>
          </p:txBody>
        </p:sp>
        <p:sp>
          <p:nvSpPr>
            <p:cNvPr id="54" name="Rectangle 61"/>
            <p:cNvSpPr>
              <a:spLocks noChangeArrowheads="1"/>
            </p:cNvSpPr>
            <p:nvPr/>
          </p:nvSpPr>
          <p:spPr bwMode="auto">
            <a:xfrm>
              <a:off x="1761" y="2958"/>
              <a:ext cx="4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锁住</a:t>
              </a:r>
              <a:r>
                <a:rPr lang="en-GB" altLang="zh-CN" sz="2000" b="0">
                  <a:solidFill>
                    <a:srgbClr val="000000"/>
                  </a:solidFill>
                  <a:latin typeface="Times" panose="02020603050405020304" pitchFamily="18" charset="0"/>
                </a:rPr>
                <a:t>A</a:t>
              </a:r>
              <a:endParaRPr lang="en-GB" altLang="zh-CN" sz="2000" b="0">
                <a:latin typeface="Times" panose="02020603050405020304" pitchFamily="18" charset="0"/>
              </a:endParaRPr>
            </a:p>
          </p:txBody>
        </p:sp>
        <p:sp>
          <p:nvSpPr>
            <p:cNvPr id="55" name="Rectangle 63"/>
            <p:cNvSpPr>
              <a:spLocks noChangeArrowheads="1"/>
            </p:cNvSpPr>
            <p:nvPr/>
          </p:nvSpPr>
          <p:spPr bwMode="auto">
            <a:xfrm>
              <a:off x="2841" y="2954"/>
              <a:ext cx="13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bal =  b.getBalance()</a:t>
              </a:r>
              <a:endParaRPr lang="en-GB" altLang="zh-CN" sz="2000" b="0">
                <a:latin typeface="Times" panose="02020603050405020304" pitchFamily="18" charset="0"/>
              </a:endParaRPr>
            </a:p>
          </p:txBody>
        </p:sp>
        <p:sp>
          <p:nvSpPr>
            <p:cNvPr id="56" name="Rectangle 64"/>
            <p:cNvSpPr>
              <a:spLocks noChangeArrowheads="1"/>
            </p:cNvSpPr>
            <p:nvPr/>
          </p:nvSpPr>
          <p:spPr bwMode="auto">
            <a:xfrm>
              <a:off x="4296" y="2962"/>
              <a:ext cx="13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等待事务</a:t>
              </a:r>
              <a:r>
                <a:rPr lang="en-GB" altLang="zh-CN" b="0">
                  <a:solidFill>
                    <a:srgbClr val="000000"/>
                  </a:solidFill>
                  <a:latin typeface="Times" panose="02020603050405020304" pitchFamily="18" charset="0"/>
                </a:rPr>
                <a:t>T</a:t>
              </a:r>
              <a:r>
                <a:rPr lang="zh-CN" altLang="en-GB" b="0">
                  <a:solidFill>
                    <a:srgbClr val="000000"/>
                  </a:solidFill>
                  <a:latin typeface="Times" panose="02020603050405020304" pitchFamily="18" charset="0"/>
                </a:rPr>
                <a:t>在</a:t>
              </a:r>
              <a:r>
                <a:rPr lang="en-GB" altLang="zh-CN" b="0">
                  <a:solidFill>
                    <a:srgbClr val="000000"/>
                  </a:solidFill>
                  <a:latin typeface="Times" panose="02020603050405020304" pitchFamily="18" charset="0"/>
                </a:rPr>
                <a:t>B</a:t>
              </a:r>
              <a:r>
                <a:rPr lang="zh-CN" altLang="en-GB" b="0">
                  <a:solidFill>
                    <a:srgbClr val="000000"/>
                  </a:solidFill>
                  <a:latin typeface="Times" panose="02020603050405020304" pitchFamily="18" charset="0"/>
                </a:rPr>
                <a:t>上的锁</a:t>
              </a:r>
              <a:r>
                <a:rPr lang="zh-CN" altLang="en-GB" sz="2000" b="0">
                  <a:solidFill>
                    <a:srgbClr val="000000"/>
                  </a:solidFill>
                  <a:latin typeface="Times" panose="02020603050405020304" pitchFamily="18" charset="0"/>
                </a:rPr>
                <a:t> </a:t>
              </a:r>
              <a:endParaRPr lang="zh-CN" altLang="en-GB" sz="2000" b="0">
                <a:latin typeface="Times" panose="02020603050405020304" pitchFamily="18" charset="0"/>
              </a:endParaRPr>
            </a:p>
          </p:txBody>
        </p:sp>
        <p:sp>
          <p:nvSpPr>
            <p:cNvPr id="57" name="Rectangle 69"/>
            <p:cNvSpPr>
              <a:spLocks noChangeArrowheads="1"/>
            </p:cNvSpPr>
            <p:nvPr/>
          </p:nvSpPr>
          <p:spPr bwMode="auto">
            <a:xfrm>
              <a:off x="1739" y="2934"/>
              <a:ext cx="15" cy="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8" name="Line 70"/>
            <p:cNvSpPr>
              <a:spLocks noChangeShapeType="1"/>
            </p:cNvSpPr>
            <p:nvPr/>
          </p:nvSpPr>
          <p:spPr bwMode="auto">
            <a:xfrm>
              <a:off x="2704" y="2934"/>
              <a:ext cx="2" cy="34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Rectangle 72"/>
            <p:cNvSpPr>
              <a:spLocks noChangeArrowheads="1"/>
            </p:cNvSpPr>
            <p:nvPr/>
          </p:nvSpPr>
          <p:spPr bwMode="auto">
            <a:xfrm>
              <a:off x="249" y="3211"/>
              <a:ext cx="11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closeTransaction</a:t>
              </a:r>
              <a:endParaRPr lang="en-GB" altLang="zh-CN" sz="2000" b="0">
                <a:latin typeface="Times" panose="02020603050405020304" pitchFamily="18" charset="0"/>
              </a:endParaRPr>
            </a:p>
          </p:txBody>
        </p:sp>
        <p:sp>
          <p:nvSpPr>
            <p:cNvPr id="60" name="Rectangle 73"/>
            <p:cNvSpPr>
              <a:spLocks noChangeArrowheads="1"/>
            </p:cNvSpPr>
            <p:nvPr/>
          </p:nvSpPr>
          <p:spPr bwMode="auto">
            <a:xfrm>
              <a:off x="1761" y="3227"/>
              <a:ext cx="7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对</a:t>
              </a:r>
              <a:r>
                <a:rPr lang="en-GB" altLang="zh-CN" sz="2000" b="0">
                  <a:solidFill>
                    <a:srgbClr val="000000"/>
                  </a:solidFill>
                  <a:latin typeface="Times" panose="02020603050405020304" pitchFamily="18" charset="0"/>
                </a:rPr>
                <a:t>A,B</a:t>
              </a:r>
              <a:r>
                <a:rPr lang="zh-CN" altLang="en-GB" sz="2000" b="0">
                  <a:solidFill>
                    <a:srgbClr val="000000"/>
                  </a:solidFill>
                  <a:latin typeface="Times" panose="02020603050405020304" pitchFamily="18" charset="0"/>
                </a:rPr>
                <a:t>解锁 </a:t>
              </a:r>
              <a:endParaRPr lang="zh-CN" altLang="en-GB" sz="2000" b="0">
                <a:latin typeface="Times" panose="02020603050405020304" pitchFamily="18" charset="0"/>
              </a:endParaRPr>
            </a:p>
          </p:txBody>
        </p:sp>
        <p:sp>
          <p:nvSpPr>
            <p:cNvPr id="61" name="Rectangle 77"/>
            <p:cNvSpPr>
              <a:spLocks noChangeArrowheads="1"/>
            </p:cNvSpPr>
            <p:nvPr/>
          </p:nvSpPr>
          <p:spPr bwMode="auto">
            <a:xfrm>
              <a:off x="2841" y="3378"/>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i="1">
                  <a:solidFill>
                    <a:srgbClr val="000000"/>
                  </a:solidFill>
                  <a:latin typeface="Times" panose="02020603050405020304" pitchFamily="18" charset="0"/>
                </a:rPr>
                <a:t>  </a:t>
              </a:r>
              <a:endParaRPr lang="zh-CN" altLang="en-GB" sz="2000" b="0">
                <a:latin typeface="Times" panose="02020603050405020304" pitchFamily="18" charset="0"/>
              </a:endParaRPr>
            </a:p>
          </p:txBody>
        </p:sp>
        <p:sp>
          <p:nvSpPr>
            <p:cNvPr id="62" name="Rectangle 78"/>
            <p:cNvSpPr>
              <a:spLocks noChangeArrowheads="1"/>
            </p:cNvSpPr>
            <p:nvPr/>
          </p:nvSpPr>
          <p:spPr bwMode="auto">
            <a:xfrm>
              <a:off x="2899" y="3378"/>
              <a:ext cx="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000" b="0">
                <a:latin typeface="Times" panose="02020603050405020304" pitchFamily="18" charset="0"/>
              </a:endParaRPr>
            </a:p>
          </p:txBody>
        </p:sp>
        <p:sp>
          <p:nvSpPr>
            <p:cNvPr id="63" name="Rectangle 79"/>
            <p:cNvSpPr>
              <a:spLocks noChangeArrowheads="1"/>
            </p:cNvSpPr>
            <p:nvPr/>
          </p:nvSpPr>
          <p:spPr bwMode="auto">
            <a:xfrm>
              <a:off x="1739" y="3331"/>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4" name="Line 80"/>
            <p:cNvSpPr>
              <a:spLocks noChangeShapeType="1"/>
            </p:cNvSpPr>
            <p:nvPr/>
          </p:nvSpPr>
          <p:spPr bwMode="auto">
            <a:xfrm>
              <a:off x="2704" y="3295"/>
              <a:ext cx="2" cy="20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5" name="Rectangle 81"/>
            <p:cNvSpPr>
              <a:spLocks noChangeArrowheads="1"/>
            </p:cNvSpPr>
            <p:nvPr/>
          </p:nvSpPr>
          <p:spPr bwMode="auto">
            <a:xfrm>
              <a:off x="4346" y="3295"/>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6" name="Rectangle 82"/>
            <p:cNvSpPr>
              <a:spLocks noChangeArrowheads="1"/>
            </p:cNvSpPr>
            <p:nvPr/>
          </p:nvSpPr>
          <p:spPr bwMode="auto">
            <a:xfrm>
              <a:off x="4304" y="3198"/>
              <a:ext cx="4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锁住</a:t>
              </a:r>
              <a:r>
                <a:rPr lang="en-GB" altLang="zh-CN" sz="2000" b="0">
                  <a:solidFill>
                    <a:srgbClr val="000000"/>
                  </a:solidFill>
                  <a:latin typeface="Times" panose="02020603050405020304" pitchFamily="18" charset="0"/>
                </a:rPr>
                <a:t>B</a:t>
              </a:r>
              <a:endParaRPr lang="en-GB" altLang="zh-CN" sz="2000" b="0">
                <a:latin typeface="Times" panose="02020603050405020304" pitchFamily="18" charset="0"/>
              </a:endParaRPr>
            </a:p>
          </p:txBody>
        </p:sp>
        <p:sp>
          <p:nvSpPr>
            <p:cNvPr id="67" name="Rectangle 84"/>
            <p:cNvSpPr>
              <a:spLocks noChangeArrowheads="1"/>
            </p:cNvSpPr>
            <p:nvPr/>
          </p:nvSpPr>
          <p:spPr bwMode="auto">
            <a:xfrm>
              <a:off x="1739" y="3514"/>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8" name="Line 85"/>
            <p:cNvSpPr>
              <a:spLocks noChangeShapeType="1"/>
            </p:cNvSpPr>
            <p:nvPr/>
          </p:nvSpPr>
          <p:spPr bwMode="auto">
            <a:xfrm>
              <a:off x="2704" y="3514"/>
              <a:ext cx="2" cy="20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9" name="Rectangle 86"/>
            <p:cNvSpPr>
              <a:spLocks noChangeArrowheads="1"/>
            </p:cNvSpPr>
            <p:nvPr/>
          </p:nvSpPr>
          <p:spPr bwMode="auto">
            <a:xfrm>
              <a:off x="4346" y="3514"/>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0" name="Rectangle 87"/>
            <p:cNvSpPr>
              <a:spLocks noChangeArrowheads="1"/>
            </p:cNvSpPr>
            <p:nvPr/>
          </p:nvSpPr>
          <p:spPr bwMode="auto">
            <a:xfrm>
              <a:off x="2841" y="3464"/>
              <a:ext cx="14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b.setBalance(bal*1.1)</a:t>
              </a:r>
              <a:endParaRPr lang="en-GB" altLang="zh-CN" sz="2000" b="0">
                <a:latin typeface="Times" panose="02020603050405020304" pitchFamily="18" charset="0"/>
              </a:endParaRPr>
            </a:p>
          </p:txBody>
        </p:sp>
        <p:sp>
          <p:nvSpPr>
            <p:cNvPr id="71" name="Rectangle 88"/>
            <p:cNvSpPr>
              <a:spLocks noChangeArrowheads="1"/>
            </p:cNvSpPr>
            <p:nvPr/>
          </p:nvSpPr>
          <p:spPr bwMode="auto">
            <a:xfrm>
              <a:off x="4368" y="3777"/>
              <a:ext cx="4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000" b="0">
                <a:latin typeface="Times" panose="02020603050405020304" pitchFamily="18" charset="0"/>
              </a:endParaRPr>
            </a:p>
          </p:txBody>
        </p:sp>
        <p:sp>
          <p:nvSpPr>
            <p:cNvPr id="72" name="Rectangle 89"/>
            <p:cNvSpPr>
              <a:spLocks noChangeArrowheads="1"/>
            </p:cNvSpPr>
            <p:nvPr/>
          </p:nvSpPr>
          <p:spPr bwMode="auto">
            <a:xfrm>
              <a:off x="4411" y="3777"/>
              <a:ext cx="4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i="1">
                  <a:solidFill>
                    <a:srgbClr val="000000"/>
                  </a:solidFill>
                  <a:latin typeface="Times" panose="02020603050405020304" pitchFamily="18" charset="0"/>
                </a:rPr>
                <a:t> </a:t>
              </a:r>
              <a:endParaRPr lang="zh-CN" altLang="en-GB" sz="2000" b="0">
                <a:latin typeface="Times" panose="02020603050405020304" pitchFamily="18" charset="0"/>
              </a:endParaRPr>
            </a:p>
          </p:txBody>
        </p:sp>
        <p:sp>
          <p:nvSpPr>
            <p:cNvPr id="73" name="Rectangle 90"/>
            <p:cNvSpPr>
              <a:spLocks noChangeArrowheads="1"/>
            </p:cNvSpPr>
            <p:nvPr/>
          </p:nvSpPr>
          <p:spPr bwMode="auto">
            <a:xfrm>
              <a:off x="1739" y="3733"/>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4" name="Line 91"/>
            <p:cNvSpPr>
              <a:spLocks noChangeShapeType="1"/>
            </p:cNvSpPr>
            <p:nvPr/>
          </p:nvSpPr>
          <p:spPr bwMode="auto">
            <a:xfrm>
              <a:off x="2704" y="3733"/>
              <a:ext cx="2" cy="20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5" name="Rectangle 92"/>
            <p:cNvSpPr>
              <a:spLocks noChangeArrowheads="1"/>
            </p:cNvSpPr>
            <p:nvPr/>
          </p:nvSpPr>
          <p:spPr bwMode="auto">
            <a:xfrm>
              <a:off x="4346" y="3733"/>
              <a:ext cx="15" cy="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6" name="Rectangle 93"/>
            <p:cNvSpPr>
              <a:spLocks noChangeArrowheads="1"/>
            </p:cNvSpPr>
            <p:nvPr/>
          </p:nvSpPr>
          <p:spPr bwMode="auto">
            <a:xfrm>
              <a:off x="1761" y="3996"/>
              <a:ext cx="4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000" b="0">
                <a:latin typeface="Times" panose="02020603050405020304" pitchFamily="18" charset="0"/>
              </a:endParaRPr>
            </a:p>
          </p:txBody>
        </p:sp>
        <p:sp>
          <p:nvSpPr>
            <p:cNvPr id="77" name="Rectangle 94"/>
            <p:cNvSpPr>
              <a:spLocks noChangeArrowheads="1"/>
            </p:cNvSpPr>
            <p:nvPr/>
          </p:nvSpPr>
          <p:spPr bwMode="auto">
            <a:xfrm>
              <a:off x="1804" y="3996"/>
              <a:ext cx="4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i="1">
                  <a:solidFill>
                    <a:srgbClr val="000000"/>
                  </a:solidFill>
                  <a:latin typeface="Times" panose="02020603050405020304" pitchFamily="18" charset="0"/>
                </a:rPr>
                <a:t> </a:t>
              </a:r>
              <a:endParaRPr lang="zh-CN" altLang="en-GB" sz="2000" b="0">
                <a:latin typeface="Times" panose="02020603050405020304" pitchFamily="18" charset="0"/>
              </a:endParaRPr>
            </a:p>
          </p:txBody>
        </p:sp>
        <p:sp>
          <p:nvSpPr>
            <p:cNvPr id="78" name="Rectangle 95"/>
            <p:cNvSpPr>
              <a:spLocks noChangeArrowheads="1"/>
            </p:cNvSpPr>
            <p:nvPr/>
          </p:nvSpPr>
          <p:spPr bwMode="auto">
            <a:xfrm>
              <a:off x="2841" y="3716"/>
              <a:ext cx="123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c.withdraw(bal/10)</a:t>
              </a:r>
              <a:endParaRPr lang="en-GB" altLang="zh-CN" sz="2000" b="0">
                <a:latin typeface="Times" panose="02020603050405020304" pitchFamily="18" charset="0"/>
              </a:endParaRPr>
            </a:p>
          </p:txBody>
        </p:sp>
        <p:sp>
          <p:nvSpPr>
            <p:cNvPr id="79" name="Rectangle 96"/>
            <p:cNvSpPr>
              <a:spLocks noChangeArrowheads="1"/>
            </p:cNvSpPr>
            <p:nvPr/>
          </p:nvSpPr>
          <p:spPr bwMode="auto">
            <a:xfrm>
              <a:off x="4312" y="3468"/>
              <a:ext cx="4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锁住</a:t>
              </a:r>
              <a:r>
                <a:rPr lang="en-GB" altLang="zh-CN" sz="2000" b="0">
                  <a:solidFill>
                    <a:srgbClr val="000000"/>
                  </a:solidFill>
                  <a:latin typeface="Times" panose="02020603050405020304" pitchFamily="18" charset="0"/>
                </a:rPr>
                <a:t>C</a:t>
              </a:r>
              <a:endParaRPr lang="en-GB" altLang="zh-CN" sz="2000" b="0">
                <a:latin typeface="Times" panose="02020603050405020304" pitchFamily="18" charset="0"/>
              </a:endParaRPr>
            </a:p>
          </p:txBody>
        </p:sp>
        <p:sp>
          <p:nvSpPr>
            <p:cNvPr id="80" name="Rectangle 98"/>
            <p:cNvSpPr>
              <a:spLocks noChangeArrowheads="1"/>
            </p:cNvSpPr>
            <p:nvPr/>
          </p:nvSpPr>
          <p:spPr bwMode="auto">
            <a:xfrm>
              <a:off x="1739" y="3952"/>
              <a:ext cx="15" cy="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1" name="Line 99"/>
            <p:cNvSpPr>
              <a:spLocks noChangeShapeType="1"/>
            </p:cNvSpPr>
            <p:nvPr/>
          </p:nvSpPr>
          <p:spPr bwMode="auto">
            <a:xfrm>
              <a:off x="2704" y="3952"/>
              <a:ext cx="2" cy="20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 name="Rectangle 100"/>
            <p:cNvSpPr>
              <a:spLocks noChangeArrowheads="1"/>
            </p:cNvSpPr>
            <p:nvPr/>
          </p:nvSpPr>
          <p:spPr bwMode="auto">
            <a:xfrm>
              <a:off x="4346" y="3952"/>
              <a:ext cx="15" cy="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3" name="Rectangle 101"/>
            <p:cNvSpPr>
              <a:spLocks noChangeArrowheads="1"/>
            </p:cNvSpPr>
            <p:nvPr/>
          </p:nvSpPr>
          <p:spPr bwMode="auto">
            <a:xfrm>
              <a:off x="2841" y="3902"/>
              <a:ext cx="110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i="1">
                  <a:solidFill>
                    <a:srgbClr val="000000"/>
                  </a:solidFill>
                  <a:latin typeface="Times" panose="02020603050405020304" pitchFamily="18" charset="0"/>
                </a:rPr>
                <a:t>closeTransaction</a:t>
              </a:r>
              <a:endParaRPr lang="en-GB" altLang="zh-CN" sz="2000" b="0">
                <a:latin typeface="Times" panose="02020603050405020304" pitchFamily="18" charset="0"/>
              </a:endParaRPr>
            </a:p>
          </p:txBody>
        </p:sp>
        <p:sp>
          <p:nvSpPr>
            <p:cNvPr id="84" name="Rectangle 102"/>
            <p:cNvSpPr>
              <a:spLocks noChangeArrowheads="1"/>
            </p:cNvSpPr>
            <p:nvPr/>
          </p:nvSpPr>
          <p:spPr bwMode="auto">
            <a:xfrm>
              <a:off x="4368" y="3915"/>
              <a:ext cx="77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对</a:t>
              </a:r>
              <a:r>
                <a:rPr lang="en-GB" altLang="zh-CN" sz="2000" b="0">
                  <a:solidFill>
                    <a:srgbClr val="000000"/>
                  </a:solidFill>
                  <a:latin typeface="Times" panose="02020603050405020304" pitchFamily="18" charset="0"/>
                </a:rPr>
                <a:t>B,C</a:t>
              </a:r>
              <a:r>
                <a:rPr lang="zh-CN" altLang="en-GB" sz="2000" b="0">
                  <a:solidFill>
                    <a:srgbClr val="000000"/>
                  </a:solidFill>
                  <a:latin typeface="Times" panose="02020603050405020304" pitchFamily="18" charset="0"/>
                </a:rPr>
                <a:t>解锁 </a:t>
              </a:r>
              <a:endParaRPr lang="zh-CN" altLang="en-GB" sz="2000" b="0">
                <a:latin typeface="Times" panose="02020603050405020304" pitchFamily="18" charset="0"/>
              </a:endParaRPr>
            </a:p>
          </p:txBody>
        </p:sp>
        <p:sp>
          <p:nvSpPr>
            <p:cNvPr id="85" name="Line 106"/>
            <p:cNvSpPr>
              <a:spLocks noChangeShapeType="1"/>
            </p:cNvSpPr>
            <p:nvPr/>
          </p:nvSpPr>
          <p:spPr bwMode="auto">
            <a:xfrm>
              <a:off x="113" y="4156"/>
              <a:ext cx="1612"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6" name="Line 108"/>
            <p:cNvSpPr>
              <a:spLocks noChangeShapeType="1"/>
            </p:cNvSpPr>
            <p:nvPr/>
          </p:nvSpPr>
          <p:spPr bwMode="auto">
            <a:xfrm>
              <a:off x="1739" y="4156"/>
              <a:ext cx="2"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7" name="Line 109"/>
            <p:cNvSpPr>
              <a:spLocks noChangeShapeType="1"/>
            </p:cNvSpPr>
            <p:nvPr/>
          </p:nvSpPr>
          <p:spPr bwMode="auto">
            <a:xfrm>
              <a:off x="1754" y="4156"/>
              <a:ext cx="936"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8" name="Line 111"/>
            <p:cNvSpPr>
              <a:spLocks noChangeShapeType="1"/>
            </p:cNvSpPr>
            <p:nvPr/>
          </p:nvSpPr>
          <p:spPr bwMode="auto">
            <a:xfrm>
              <a:off x="2704" y="4156"/>
              <a:ext cx="2"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9" name="Line 112"/>
            <p:cNvSpPr>
              <a:spLocks noChangeShapeType="1"/>
            </p:cNvSpPr>
            <p:nvPr/>
          </p:nvSpPr>
          <p:spPr bwMode="auto">
            <a:xfrm>
              <a:off x="2719" y="4156"/>
              <a:ext cx="1613"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0" name="Line 114"/>
            <p:cNvSpPr>
              <a:spLocks noChangeShapeType="1"/>
            </p:cNvSpPr>
            <p:nvPr/>
          </p:nvSpPr>
          <p:spPr bwMode="auto">
            <a:xfrm>
              <a:off x="4346" y="4156"/>
              <a:ext cx="2"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1" name="Line 115"/>
            <p:cNvSpPr>
              <a:spLocks noChangeShapeType="1"/>
            </p:cNvSpPr>
            <p:nvPr/>
          </p:nvSpPr>
          <p:spPr bwMode="auto">
            <a:xfrm>
              <a:off x="4361" y="4156"/>
              <a:ext cx="936" cy="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2" name="Text Box 119"/>
            <p:cNvSpPr txBox="1">
              <a:spLocks noChangeArrowheads="1"/>
            </p:cNvSpPr>
            <p:nvPr/>
          </p:nvSpPr>
          <p:spPr bwMode="auto">
            <a:xfrm>
              <a:off x="2819" y="3185"/>
              <a:ext cx="58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latin typeface="Arial" panose="020B0604020202020204" pitchFamily="34" charset="0"/>
                </a:rPr>
                <a:t>…</a:t>
              </a:r>
              <a:endParaRPr lang="en-US" altLang="zh-CN"/>
            </a:p>
          </p:txBody>
        </p:sp>
      </p:grpSp>
    </p:spTree>
    <p:extLst>
      <p:ext uri="{BB962C8B-B14F-4D97-AF65-F5344CB8AC3E}">
        <p14:creationId xmlns:p14="http://schemas.microsoft.com/office/powerpoint/2010/main" val="1287030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13.4 </a:t>
            </a:r>
            <a:r>
              <a:rPr lang="zh-CN" altLang="en-US" dirty="0" smtClean="0"/>
              <a:t>锁</a:t>
            </a:r>
            <a:endParaRPr lang="zh-CN" altLang="en-US" dirty="0"/>
          </a:p>
        </p:txBody>
      </p:sp>
      <p:sp>
        <p:nvSpPr>
          <p:cNvPr id="3" name="内容占位符 2"/>
          <p:cNvSpPr>
            <a:spLocks noGrp="1"/>
          </p:cNvSpPr>
          <p:nvPr>
            <p:ph idx="1"/>
          </p:nvPr>
        </p:nvSpPr>
        <p:spPr/>
        <p:txBody>
          <a:bodyPr>
            <a:normAutofit fontScale="92500"/>
          </a:bodyPr>
          <a:lstStyle/>
          <a:p>
            <a:r>
              <a:rPr kumimoji="1" lang="zh-CN" altLang="en-US" sz="2800" b="1" dirty="0">
                <a:solidFill>
                  <a:schemeClr val="tx1"/>
                </a:solidFill>
                <a:latin typeface="Times New Roman" panose="02020603050405020304" pitchFamily="18" charset="0"/>
              </a:rPr>
              <a:t>两阶段</a:t>
            </a:r>
            <a:r>
              <a:rPr kumimoji="1" lang="zh-CN" altLang="en-US" sz="2800" b="1" dirty="0" smtClean="0">
                <a:solidFill>
                  <a:schemeClr val="tx1"/>
                </a:solidFill>
                <a:latin typeface="Times New Roman" panose="02020603050405020304" pitchFamily="18" charset="0"/>
              </a:rPr>
              <a:t>加锁（</a:t>
            </a:r>
            <a:r>
              <a:rPr kumimoji="1" lang="en-US" altLang="zh-CN" sz="2800" b="1" dirty="0" smtClean="0">
                <a:solidFill>
                  <a:schemeClr val="tx1"/>
                </a:solidFill>
                <a:latin typeface="Times New Roman" panose="02020603050405020304" pitchFamily="18" charset="0"/>
              </a:rPr>
              <a:t>two-phrase locking</a:t>
            </a:r>
            <a:r>
              <a:rPr kumimoji="1" lang="zh-CN" altLang="en-US" sz="2800" b="1" dirty="0" smtClean="0">
                <a:solidFill>
                  <a:schemeClr val="tx1"/>
                </a:solidFill>
                <a:latin typeface="Times New Roman" panose="02020603050405020304" pitchFamily="18" charset="0"/>
              </a:rPr>
              <a:t>）</a:t>
            </a:r>
            <a:endParaRPr lang="zh-CN" altLang="en-US"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目的：保证两个事务的所有的冲突操作对必须以相同的次序执行</a:t>
            </a:r>
          </a:p>
          <a:p>
            <a:pPr lvl="1"/>
            <a:r>
              <a:rPr lang="zh-CN" altLang="en-US" sz="2400" dirty="0">
                <a:solidFill>
                  <a:schemeClr val="tx1"/>
                </a:solidFill>
                <a:latin typeface="Times New Roman" panose="02020603050405020304" pitchFamily="18" charset="0"/>
              </a:rPr>
              <a:t>增长阶段：不断获取新锁</a:t>
            </a:r>
          </a:p>
          <a:p>
            <a:pPr lvl="1"/>
            <a:r>
              <a:rPr lang="zh-CN" altLang="en-US" sz="2400" dirty="0">
                <a:solidFill>
                  <a:schemeClr val="tx1"/>
                </a:solidFill>
                <a:latin typeface="Times New Roman" panose="02020603050405020304" pitchFamily="18" charset="0"/>
              </a:rPr>
              <a:t>收缩阶段：释放锁</a:t>
            </a:r>
          </a:p>
          <a:p>
            <a:r>
              <a:rPr kumimoji="1" lang="zh-CN" altLang="en-US" sz="2800" b="1" dirty="0">
                <a:solidFill>
                  <a:schemeClr val="tx1"/>
                </a:solidFill>
                <a:latin typeface="Times New Roman" panose="02020603050405020304" pitchFamily="18" charset="0"/>
              </a:rPr>
              <a:t>严格的两阶段</a:t>
            </a:r>
            <a:r>
              <a:rPr kumimoji="1" lang="zh-CN" altLang="en-US" sz="2800" b="1" dirty="0" smtClean="0">
                <a:solidFill>
                  <a:schemeClr val="tx1"/>
                </a:solidFill>
                <a:latin typeface="Times New Roman" panose="02020603050405020304" pitchFamily="18" charset="0"/>
              </a:rPr>
              <a:t>加锁</a:t>
            </a:r>
            <a:r>
              <a:rPr kumimoji="1" lang="en-US" altLang="zh-CN" sz="2800" b="1" dirty="0" smtClean="0">
                <a:solidFill>
                  <a:schemeClr val="tx1"/>
                </a:solidFill>
                <a:latin typeface="Times New Roman" panose="02020603050405020304" pitchFamily="18" charset="0"/>
              </a:rPr>
              <a:t>(strict two-phrase locking)</a:t>
            </a:r>
            <a:endParaRPr lang="zh-CN" altLang="en-US"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目的：防止事务放弃导致的脏数据读取、过早写入等问题</a:t>
            </a:r>
          </a:p>
          <a:p>
            <a:pPr lvl="1"/>
            <a:r>
              <a:rPr lang="zh-CN" altLang="en-US" sz="2400" dirty="0">
                <a:solidFill>
                  <a:schemeClr val="tx1"/>
                </a:solidFill>
                <a:latin typeface="Times New Roman" panose="02020603050405020304" pitchFamily="18" charset="0"/>
              </a:rPr>
              <a:t>方法：所有在事务执行过程中获取的新锁必须在事务提交或放弃后才能释放</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32</a:t>
            </a:fld>
            <a:endParaRPr lang="zh-CN" altLang="en-US"/>
          </a:p>
        </p:txBody>
      </p:sp>
    </p:spTree>
    <p:extLst>
      <p:ext uri="{BB962C8B-B14F-4D97-AF65-F5344CB8AC3E}">
        <p14:creationId xmlns:p14="http://schemas.microsoft.com/office/powerpoint/2010/main" val="3974503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13.4 </a:t>
            </a:r>
            <a:r>
              <a:rPr lang="zh-CN" altLang="en-US" dirty="0" smtClean="0"/>
              <a:t>锁</a:t>
            </a:r>
            <a:endParaRPr lang="zh-CN" altLang="en-US" dirty="0"/>
          </a:p>
        </p:txBody>
      </p:sp>
      <p:sp>
        <p:nvSpPr>
          <p:cNvPr id="3" name="内容占位符 2"/>
          <p:cNvSpPr>
            <a:spLocks noGrp="1"/>
          </p:cNvSpPr>
          <p:nvPr>
            <p:ph idx="1"/>
          </p:nvPr>
        </p:nvSpPr>
        <p:spPr/>
        <p:txBody>
          <a:bodyPr/>
          <a:lstStyle/>
          <a:p>
            <a:pPr>
              <a:lnSpc>
                <a:spcPct val="90000"/>
              </a:lnSpc>
            </a:pPr>
            <a:r>
              <a:rPr kumimoji="1" lang="zh-CN" altLang="en-US" sz="2800" b="1" dirty="0">
                <a:solidFill>
                  <a:schemeClr val="tx1"/>
                </a:solidFill>
                <a:latin typeface="Times New Roman" panose="02020603050405020304" pitchFamily="18" charset="0"/>
              </a:rPr>
              <a:t>读锁和写锁</a:t>
            </a:r>
            <a:endParaRPr lang="zh-CN" altLang="en-US" sz="28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目的：提高并发度</a:t>
            </a:r>
          </a:p>
          <a:p>
            <a:pPr lvl="1">
              <a:lnSpc>
                <a:spcPct val="90000"/>
              </a:lnSpc>
            </a:pPr>
            <a:r>
              <a:rPr lang="zh-CN" altLang="en-US" sz="2400" dirty="0">
                <a:solidFill>
                  <a:schemeClr val="tx1"/>
                </a:solidFill>
                <a:latin typeface="Times New Roman" panose="02020603050405020304" pitchFamily="18" charset="0"/>
              </a:rPr>
              <a:t>支持多个并发事务同时读取某个对象</a:t>
            </a:r>
          </a:p>
          <a:p>
            <a:pPr lvl="1">
              <a:lnSpc>
                <a:spcPct val="90000"/>
              </a:lnSpc>
            </a:pPr>
            <a:r>
              <a:rPr lang="zh-CN" altLang="en-US" sz="2400" dirty="0">
                <a:solidFill>
                  <a:schemeClr val="tx1"/>
                </a:solidFill>
                <a:latin typeface="Times New Roman" panose="02020603050405020304" pitchFamily="18" charset="0"/>
              </a:rPr>
              <a:t>允许一个事务写对象</a:t>
            </a:r>
          </a:p>
          <a:p>
            <a:pPr>
              <a:lnSpc>
                <a:spcPct val="90000"/>
              </a:lnSpc>
            </a:pPr>
            <a:r>
              <a:rPr kumimoji="1" lang="zh-CN" altLang="en-US" sz="2800" b="1" dirty="0">
                <a:solidFill>
                  <a:schemeClr val="tx1"/>
                </a:solidFill>
                <a:latin typeface="Times New Roman" panose="02020603050405020304" pitchFamily="18" charset="0"/>
              </a:rPr>
              <a:t>事务的操作冲突规则</a:t>
            </a:r>
            <a:endParaRPr lang="zh-CN" altLang="en-US" sz="28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如果事务</a:t>
            </a:r>
            <a:r>
              <a:rPr lang="en-US" altLang="zh-CN" sz="2400" dirty="0">
                <a:solidFill>
                  <a:schemeClr val="tx1"/>
                </a:solidFill>
                <a:latin typeface="Times New Roman" panose="02020603050405020304" pitchFamily="18" charset="0"/>
              </a:rPr>
              <a:t>T</a:t>
            </a:r>
            <a:r>
              <a:rPr lang="zh-CN" altLang="en-US" sz="2400" dirty="0">
                <a:solidFill>
                  <a:schemeClr val="tx1"/>
                </a:solidFill>
                <a:latin typeface="Times New Roman" panose="02020603050405020304" pitchFamily="18" charset="0"/>
              </a:rPr>
              <a:t>已经对某个对象进行了读操作，那么并发事务</a:t>
            </a:r>
            <a:r>
              <a:rPr lang="en-US" altLang="zh-CN" sz="2400" dirty="0">
                <a:solidFill>
                  <a:schemeClr val="tx1"/>
                </a:solidFill>
                <a:latin typeface="Times New Roman" panose="02020603050405020304" pitchFamily="18" charset="0"/>
              </a:rPr>
              <a:t>U</a:t>
            </a:r>
            <a:r>
              <a:rPr lang="zh-CN" altLang="en-US" sz="2400" dirty="0">
                <a:solidFill>
                  <a:schemeClr val="tx1"/>
                </a:solidFill>
                <a:latin typeface="Times New Roman" panose="02020603050405020304" pitchFamily="18" charset="0"/>
              </a:rPr>
              <a:t>在事务</a:t>
            </a:r>
            <a:r>
              <a:rPr lang="en-US" altLang="zh-CN" sz="2400" dirty="0">
                <a:solidFill>
                  <a:schemeClr val="tx1"/>
                </a:solidFill>
                <a:latin typeface="Times New Roman" panose="02020603050405020304" pitchFamily="18" charset="0"/>
              </a:rPr>
              <a:t>T</a:t>
            </a:r>
            <a:r>
              <a:rPr lang="zh-CN" altLang="en-US" sz="2400" dirty="0">
                <a:solidFill>
                  <a:schemeClr val="tx1"/>
                </a:solidFill>
                <a:latin typeface="Times New Roman" panose="02020603050405020304" pitchFamily="18" charset="0"/>
              </a:rPr>
              <a:t>提交或放弃前不能写该对象。</a:t>
            </a:r>
          </a:p>
          <a:p>
            <a:pPr lvl="1">
              <a:lnSpc>
                <a:spcPct val="90000"/>
              </a:lnSpc>
            </a:pPr>
            <a:r>
              <a:rPr lang="zh-CN" altLang="en-US" sz="2400" dirty="0">
                <a:solidFill>
                  <a:schemeClr val="tx1"/>
                </a:solidFill>
                <a:latin typeface="Times New Roman" panose="02020603050405020304" pitchFamily="18" charset="0"/>
              </a:rPr>
              <a:t>如果事务</a:t>
            </a:r>
            <a:r>
              <a:rPr lang="en-US" altLang="zh-CN" sz="2400" dirty="0">
                <a:solidFill>
                  <a:schemeClr val="tx1"/>
                </a:solidFill>
                <a:latin typeface="Times New Roman" panose="02020603050405020304" pitchFamily="18" charset="0"/>
              </a:rPr>
              <a:t>T</a:t>
            </a:r>
            <a:r>
              <a:rPr lang="zh-CN" altLang="en-US" sz="2400" dirty="0">
                <a:solidFill>
                  <a:schemeClr val="tx1"/>
                </a:solidFill>
                <a:latin typeface="Times New Roman" panose="02020603050405020304" pitchFamily="18" charset="0"/>
              </a:rPr>
              <a:t>已经对某个对象进行了写操作，那么并发事务</a:t>
            </a:r>
            <a:r>
              <a:rPr lang="en-US" altLang="zh-CN" sz="2400" dirty="0">
                <a:solidFill>
                  <a:schemeClr val="tx1"/>
                </a:solidFill>
                <a:latin typeface="Times New Roman" panose="02020603050405020304" pitchFamily="18" charset="0"/>
              </a:rPr>
              <a:t>U</a:t>
            </a:r>
            <a:r>
              <a:rPr lang="zh-CN" altLang="en-US" sz="2400" dirty="0">
                <a:solidFill>
                  <a:schemeClr val="tx1"/>
                </a:solidFill>
                <a:latin typeface="Times New Roman" panose="02020603050405020304" pitchFamily="18" charset="0"/>
              </a:rPr>
              <a:t>在事务</a:t>
            </a:r>
            <a:r>
              <a:rPr lang="en-US" altLang="zh-CN" sz="2400" dirty="0">
                <a:solidFill>
                  <a:schemeClr val="tx1"/>
                </a:solidFill>
                <a:latin typeface="Times New Roman" panose="02020603050405020304" pitchFamily="18" charset="0"/>
              </a:rPr>
              <a:t>T</a:t>
            </a:r>
            <a:r>
              <a:rPr lang="zh-CN" altLang="en-US" sz="2400" dirty="0">
                <a:solidFill>
                  <a:schemeClr val="tx1"/>
                </a:solidFill>
                <a:latin typeface="Times New Roman" panose="02020603050405020304" pitchFamily="18" charset="0"/>
              </a:rPr>
              <a:t>提交或放弃前不能写或读该对象。</a:t>
            </a:r>
          </a:p>
          <a:p>
            <a:pPr>
              <a:lnSpc>
                <a:spcPct val="90000"/>
              </a:lnSpc>
            </a:pPr>
            <a:r>
              <a:rPr kumimoji="1" lang="zh-CN" altLang="en-US" sz="2800" b="1" dirty="0">
                <a:solidFill>
                  <a:schemeClr val="tx1"/>
                </a:solidFill>
                <a:latin typeface="Times New Roman" panose="02020603050405020304" pitchFamily="18" charset="0"/>
              </a:rPr>
              <a:t>读锁和写锁的兼容性</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33</a:t>
            </a:fld>
            <a:endParaRPr lang="zh-CN" altLang="en-US"/>
          </a:p>
        </p:txBody>
      </p:sp>
    </p:spTree>
    <p:extLst>
      <p:ext uri="{BB962C8B-B14F-4D97-AF65-F5344CB8AC3E}">
        <p14:creationId xmlns:p14="http://schemas.microsoft.com/office/powerpoint/2010/main" val="2057874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13.4 </a:t>
            </a:r>
            <a:r>
              <a:rPr lang="zh-CN" altLang="en-US" dirty="0" smtClean="0"/>
              <a:t>锁</a:t>
            </a:r>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34</a:t>
            </a:fld>
            <a:endParaRPr lang="zh-CN" altLang="en-US"/>
          </a:p>
        </p:txBody>
      </p:sp>
      <p:sp>
        <p:nvSpPr>
          <p:cNvPr id="5" name="Rectangle 6"/>
          <p:cNvSpPr>
            <a:spLocks noChangeArrowheads="1"/>
          </p:cNvSpPr>
          <p:nvPr/>
        </p:nvSpPr>
        <p:spPr bwMode="auto">
          <a:xfrm>
            <a:off x="1506836" y="2282841"/>
            <a:ext cx="152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400" b="0">
                <a:solidFill>
                  <a:srgbClr val="000000"/>
                </a:solidFill>
                <a:latin typeface="Times" panose="02020603050405020304" pitchFamily="18" charset="0"/>
              </a:rPr>
              <a:t>对某一对象</a:t>
            </a:r>
            <a:endParaRPr lang="zh-CN" altLang="en-GB" sz="2400" b="0">
              <a:latin typeface="Times" panose="02020603050405020304" pitchFamily="18" charset="0"/>
            </a:endParaRPr>
          </a:p>
        </p:txBody>
      </p:sp>
      <p:sp>
        <p:nvSpPr>
          <p:cNvPr id="6" name="Rectangle 7"/>
          <p:cNvSpPr>
            <a:spLocks noChangeArrowheads="1"/>
          </p:cNvSpPr>
          <p:nvPr/>
        </p:nvSpPr>
        <p:spPr bwMode="auto">
          <a:xfrm>
            <a:off x="5753399" y="2003441"/>
            <a:ext cx="152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400" b="0">
                <a:solidFill>
                  <a:srgbClr val="000000"/>
                </a:solidFill>
                <a:latin typeface="Times" panose="02020603050405020304" pitchFamily="18" charset="0"/>
              </a:rPr>
              <a:t>被请求的锁</a:t>
            </a:r>
            <a:endParaRPr lang="zh-CN" altLang="en-GB" sz="2400" b="0">
              <a:latin typeface="Times" panose="02020603050405020304" pitchFamily="18" charset="0"/>
            </a:endParaRPr>
          </a:p>
        </p:txBody>
      </p:sp>
      <p:sp>
        <p:nvSpPr>
          <p:cNvPr id="7" name="Rectangle 8"/>
          <p:cNvSpPr>
            <a:spLocks noChangeArrowheads="1"/>
          </p:cNvSpPr>
          <p:nvPr/>
        </p:nvSpPr>
        <p:spPr bwMode="auto">
          <a:xfrm>
            <a:off x="6448724" y="2003441"/>
            <a:ext cx="76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4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8" name="Rectangle 9"/>
          <p:cNvSpPr>
            <a:spLocks noChangeArrowheads="1"/>
          </p:cNvSpPr>
          <p:nvPr/>
        </p:nvSpPr>
        <p:spPr bwMode="auto">
          <a:xfrm>
            <a:off x="6499524" y="2003441"/>
            <a:ext cx="76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4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9" name="Rectangle 10"/>
          <p:cNvSpPr>
            <a:spLocks noChangeArrowheads="1"/>
          </p:cNvSpPr>
          <p:nvPr/>
        </p:nvSpPr>
        <p:spPr bwMode="auto">
          <a:xfrm>
            <a:off x="5180311" y="2525728"/>
            <a:ext cx="5238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400" b="0">
                <a:solidFill>
                  <a:srgbClr val="000000"/>
                </a:solidFill>
                <a:latin typeface="Times" panose="02020603050405020304" pitchFamily="18" charset="0"/>
              </a:rPr>
              <a:t>read</a:t>
            </a:r>
            <a:endParaRPr lang="en-GB" altLang="zh-CN" sz="2400" b="0">
              <a:latin typeface="Times" panose="02020603050405020304" pitchFamily="18" charset="0"/>
            </a:endParaRPr>
          </a:p>
        </p:txBody>
      </p:sp>
      <p:sp>
        <p:nvSpPr>
          <p:cNvPr id="10" name="Rectangle 11"/>
          <p:cNvSpPr>
            <a:spLocks noChangeArrowheads="1"/>
          </p:cNvSpPr>
          <p:nvPr/>
        </p:nvSpPr>
        <p:spPr bwMode="auto">
          <a:xfrm>
            <a:off x="7302799" y="2525728"/>
            <a:ext cx="625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400" b="0">
                <a:solidFill>
                  <a:srgbClr val="000000"/>
                </a:solidFill>
                <a:latin typeface="Times" panose="02020603050405020304" pitchFamily="18" charset="0"/>
              </a:rPr>
              <a:t>write</a:t>
            </a:r>
            <a:endParaRPr lang="en-GB" altLang="zh-CN" sz="2400" b="0">
              <a:latin typeface="Times" panose="02020603050405020304" pitchFamily="18" charset="0"/>
            </a:endParaRPr>
          </a:p>
        </p:txBody>
      </p:sp>
      <p:sp>
        <p:nvSpPr>
          <p:cNvPr id="11" name="Rectangle 12"/>
          <p:cNvSpPr>
            <a:spLocks noChangeArrowheads="1"/>
          </p:cNvSpPr>
          <p:nvPr/>
        </p:nvSpPr>
        <p:spPr bwMode="auto">
          <a:xfrm>
            <a:off x="503536" y="3263916"/>
            <a:ext cx="152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400" b="0">
                <a:solidFill>
                  <a:srgbClr val="000000"/>
                </a:solidFill>
                <a:latin typeface="Times" panose="02020603050405020304" pitchFamily="18" charset="0"/>
              </a:rPr>
              <a:t>已设置的锁</a:t>
            </a:r>
            <a:endParaRPr lang="zh-CN" altLang="en-GB" sz="2400" b="0">
              <a:latin typeface="Times" panose="02020603050405020304" pitchFamily="18" charset="0"/>
            </a:endParaRPr>
          </a:p>
        </p:txBody>
      </p:sp>
      <p:sp>
        <p:nvSpPr>
          <p:cNvPr id="12" name="Rectangle 13"/>
          <p:cNvSpPr>
            <a:spLocks noChangeArrowheads="1"/>
          </p:cNvSpPr>
          <p:nvPr/>
        </p:nvSpPr>
        <p:spPr bwMode="auto">
          <a:xfrm>
            <a:off x="2846686" y="3241691"/>
            <a:ext cx="5921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400" b="0">
                <a:solidFill>
                  <a:srgbClr val="000000"/>
                </a:solidFill>
                <a:latin typeface="Times" panose="02020603050405020304" pitchFamily="18" charset="0"/>
              </a:rPr>
              <a:t>none</a:t>
            </a:r>
            <a:endParaRPr lang="en-GB" altLang="zh-CN" sz="2400" b="0">
              <a:latin typeface="Times" panose="02020603050405020304" pitchFamily="18" charset="0"/>
            </a:endParaRPr>
          </a:p>
        </p:txBody>
      </p:sp>
      <p:sp>
        <p:nvSpPr>
          <p:cNvPr id="13" name="Rectangle 14"/>
          <p:cNvSpPr>
            <a:spLocks noChangeArrowheads="1"/>
          </p:cNvSpPr>
          <p:nvPr/>
        </p:nvSpPr>
        <p:spPr bwMode="auto">
          <a:xfrm>
            <a:off x="5180311" y="3241691"/>
            <a:ext cx="441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4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14" name="Rectangle 15"/>
          <p:cNvSpPr>
            <a:spLocks noChangeArrowheads="1"/>
          </p:cNvSpPr>
          <p:nvPr/>
        </p:nvSpPr>
        <p:spPr bwMode="auto">
          <a:xfrm>
            <a:off x="7302799" y="3241691"/>
            <a:ext cx="441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4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15" name="Rectangle 16"/>
          <p:cNvSpPr>
            <a:spLocks noChangeArrowheads="1"/>
          </p:cNvSpPr>
          <p:nvPr/>
        </p:nvSpPr>
        <p:spPr bwMode="auto">
          <a:xfrm>
            <a:off x="2846686" y="4052903"/>
            <a:ext cx="5238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400" b="0">
                <a:solidFill>
                  <a:srgbClr val="000000"/>
                </a:solidFill>
                <a:latin typeface="Times" panose="02020603050405020304" pitchFamily="18" charset="0"/>
              </a:rPr>
              <a:t>read</a:t>
            </a:r>
            <a:endParaRPr lang="en-GB" altLang="zh-CN" sz="2400" b="0">
              <a:latin typeface="Times" panose="02020603050405020304" pitchFamily="18" charset="0"/>
            </a:endParaRPr>
          </a:p>
        </p:txBody>
      </p:sp>
      <p:sp>
        <p:nvSpPr>
          <p:cNvPr id="16" name="Rectangle 17"/>
          <p:cNvSpPr>
            <a:spLocks noChangeArrowheads="1"/>
          </p:cNvSpPr>
          <p:nvPr/>
        </p:nvSpPr>
        <p:spPr bwMode="auto">
          <a:xfrm>
            <a:off x="5180311" y="4052903"/>
            <a:ext cx="441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4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17" name="Rectangle 18"/>
          <p:cNvSpPr>
            <a:spLocks noChangeArrowheads="1"/>
          </p:cNvSpPr>
          <p:nvPr/>
        </p:nvSpPr>
        <p:spPr bwMode="auto">
          <a:xfrm>
            <a:off x="7302799" y="4052903"/>
            <a:ext cx="5238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400" b="0">
                <a:solidFill>
                  <a:srgbClr val="000000"/>
                </a:solidFill>
                <a:latin typeface="Times" panose="02020603050405020304" pitchFamily="18" charset="0"/>
              </a:rPr>
              <a:t>wait</a:t>
            </a:r>
            <a:endParaRPr lang="en-GB" altLang="zh-CN" sz="2400" b="0">
              <a:latin typeface="Times" panose="02020603050405020304" pitchFamily="18" charset="0"/>
            </a:endParaRPr>
          </a:p>
        </p:txBody>
      </p:sp>
      <p:sp>
        <p:nvSpPr>
          <p:cNvPr id="18" name="Rectangle 19"/>
          <p:cNvSpPr>
            <a:spLocks noChangeArrowheads="1"/>
          </p:cNvSpPr>
          <p:nvPr/>
        </p:nvSpPr>
        <p:spPr bwMode="auto">
          <a:xfrm>
            <a:off x="2846686" y="4862528"/>
            <a:ext cx="625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400" b="0">
                <a:solidFill>
                  <a:srgbClr val="000000"/>
                </a:solidFill>
                <a:latin typeface="Times" panose="02020603050405020304" pitchFamily="18" charset="0"/>
              </a:rPr>
              <a:t>write</a:t>
            </a:r>
            <a:endParaRPr lang="en-GB" altLang="zh-CN" sz="2400" b="0">
              <a:latin typeface="Times" panose="02020603050405020304" pitchFamily="18" charset="0"/>
            </a:endParaRPr>
          </a:p>
        </p:txBody>
      </p:sp>
      <p:sp>
        <p:nvSpPr>
          <p:cNvPr id="19" name="Rectangle 20"/>
          <p:cNvSpPr>
            <a:spLocks noChangeArrowheads="1"/>
          </p:cNvSpPr>
          <p:nvPr/>
        </p:nvSpPr>
        <p:spPr bwMode="auto">
          <a:xfrm>
            <a:off x="5180311" y="4862528"/>
            <a:ext cx="609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400" b="0">
                <a:solidFill>
                  <a:srgbClr val="000000"/>
                </a:solidFill>
                <a:latin typeface="Times" panose="02020603050405020304" pitchFamily="18" charset="0"/>
              </a:rPr>
              <a:t>等待</a:t>
            </a:r>
            <a:endParaRPr lang="zh-CN" altLang="en-GB" sz="2400" b="0">
              <a:latin typeface="Times" panose="02020603050405020304" pitchFamily="18" charset="0"/>
            </a:endParaRPr>
          </a:p>
        </p:txBody>
      </p:sp>
      <p:sp>
        <p:nvSpPr>
          <p:cNvPr id="20" name="Rectangle 21"/>
          <p:cNvSpPr>
            <a:spLocks noChangeArrowheads="1"/>
          </p:cNvSpPr>
          <p:nvPr/>
        </p:nvSpPr>
        <p:spPr bwMode="auto">
          <a:xfrm>
            <a:off x="7302799" y="4862528"/>
            <a:ext cx="609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400" b="0">
                <a:solidFill>
                  <a:srgbClr val="000000"/>
                </a:solidFill>
                <a:latin typeface="Times" panose="02020603050405020304" pitchFamily="18" charset="0"/>
              </a:rPr>
              <a:t>等待</a:t>
            </a:r>
            <a:endParaRPr lang="zh-CN" altLang="en-GB" sz="2400" b="0">
              <a:latin typeface="Times" panose="02020603050405020304" pitchFamily="18" charset="0"/>
            </a:endParaRPr>
          </a:p>
        </p:txBody>
      </p:sp>
      <p:sp>
        <p:nvSpPr>
          <p:cNvPr id="21" name="Line 22"/>
          <p:cNvSpPr>
            <a:spLocks noChangeShapeType="1"/>
          </p:cNvSpPr>
          <p:nvPr/>
        </p:nvSpPr>
        <p:spPr bwMode="auto">
          <a:xfrm>
            <a:off x="420986" y="1855803"/>
            <a:ext cx="81708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Line 23"/>
          <p:cNvSpPr>
            <a:spLocks noChangeShapeType="1"/>
          </p:cNvSpPr>
          <p:nvPr/>
        </p:nvSpPr>
        <p:spPr bwMode="auto">
          <a:xfrm>
            <a:off x="420986" y="3046428"/>
            <a:ext cx="81708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 name="Line 24"/>
          <p:cNvSpPr>
            <a:spLocks noChangeShapeType="1"/>
          </p:cNvSpPr>
          <p:nvPr/>
        </p:nvSpPr>
        <p:spPr bwMode="auto">
          <a:xfrm>
            <a:off x="420986" y="5513403"/>
            <a:ext cx="81708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Line 25"/>
          <p:cNvSpPr>
            <a:spLocks noChangeShapeType="1"/>
          </p:cNvSpPr>
          <p:nvPr/>
        </p:nvSpPr>
        <p:spPr bwMode="auto">
          <a:xfrm>
            <a:off x="4796136" y="1878028"/>
            <a:ext cx="0" cy="36353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1337781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35</a:t>
            </a:fld>
            <a:endParaRPr lang="zh-CN" altLang="en-US"/>
          </a:p>
        </p:txBody>
      </p:sp>
      <p:sp>
        <p:nvSpPr>
          <p:cNvPr id="5" name="Rectangle 4"/>
          <p:cNvSpPr>
            <a:spLocks/>
          </p:cNvSpPr>
          <p:nvPr/>
        </p:nvSpPr>
        <p:spPr bwMode="auto">
          <a:xfrm>
            <a:off x="241300" y="1701800"/>
            <a:ext cx="8661400"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defPPr>
              <a:defRPr lang="en-US"/>
            </a:defPPr>
            <a:lvl1pPr algn="l" rtl="0" fontAlgn="base">
              <a:spcBef>
                <a:spcPct val="0"/>
              </a:spcBef>
              <a:spcAft>
                <a:spcPct val="0"/>
              </a:spcAft>
              <a:defRPr sz="2400" kern="1200">
                <a:solidFill>
                  <a:srgbClr val="000000"/>
                </a:solidFill>
                <a:latin typeface="Times" panose="02020603050405020304" pitchFamily="18" charset="0"/>
                <a:ea typeface="ヒラギノ明朝 ProN W3" pitchFamily="-116" charset="-128"/>
                <a:cs typeface="+mn-cs"/>
                <a:sym typeface="Times" panose="02020603050405020304" pitchFamily="18" charset="0"/>
              </a:defRPr>
            </a:lvl1pPr>
            <a:lvl2pPr marL="457200" algn="l" rtl="0" fontAlgn="base">
              <a:spcBef>
                <a:spcPct val="0"/>
              </a:spcBef>
              <a:spcAft>
                <a:spcPct val="0"/>
              </a:spcAft>
              <a:defRPr sz="2400" kern="1200">
                <a:solidFill>
                  <a:srgbClr val="000000"/>
                </a:solidFill>
                <a:latin typeface="Times" panose="02020603050405020304" pitchFamily="18" charset="0"/>
                <a:ea typeface="ヒラギノ明朝 ProN W3" pitchFamily="-116" charset="-128"/>
                <a:cs typeface="+mn-cs"/>
                <a:sym typeface="Times" panose="02020603050405020304" pitchFamily="18" charset="0"/>
              </a:defRPr>
            </a:lvl2pPr>
            <a:lvl3pPr marL="914400" algn="l" rtl="0" fontAlgn="base">
              <a:spcBef>
                <a:spcPct val="0"/>
              </a:spcBef>
              <a:spcAft>
                <a:spcPct val="0"/>
              </a:spcAft>
              <a:defRPr sz="2400" kern="1200">
                <a:solidFill>
                  <a:srgbClr val="000000"/>
                </a:solidFill>
                <a:latin typeface="Times" panose="02020603050405020304" pitchFamily="18" charset="0"/>
                <a:ea typeface="ヒラギノ明朝 ProN W3" pitchFamily="-116" charset="-128"/>
                <a:cs typeface="+mn-cs"/>
                <a:sym typeface="Times" panose="02020603050405020304" pitchFamily="18" charset="0"/>
              </a:defRPr>
            </a:lvl3pPr>
            <a:lvl4pPr marL="1371600" algn="l" rtl="0" fontAlgn="base">
              <a:spcBef>
                <a:spcPct val="0"/>
              </a:spcBef>
              <a:spcAft>
                <a:spcPct val="0"/>
              </a:spcAft>
              <a:defRPr sz="2400" kern="1200">
                <a:solidFill>
                  <a:srgbClr val="000000"/>
                </a:solidFill>
                <a:latin typeface="Times" panose="02020603050405020304" pitchFamily="18" charset="0"/>
                <a:ea typeface="ヒラギノ明朝 ProN W3" pitchFamily="-116" charset="-128"/>
                <a:cs typeface="+mn-cs"/>
                <a:sym typeface="Times" panose="02020603050405020304" pitchFamily="18" charset="0"/>
              </a:defRPr>
            </a:lvl4pPr>
            <a:lvl5pPr marL="1828800" algn="l" rtl="0" fontAlgn="base">
              <a:spcBef>
                <a:spcPct val="0"/>
              </a:spcBef>
              <a:spcAft>
                <a:spcPct val="0"/>
              </a:spcAft>
              <a:defRPr sz="2400" kern="1200">
                <a:solidFill>
                  <a:srgbClr val="000000"/>
                </a:solidFill>
                <a:latin typeface="Times" panose="02020603050405020304" pitchFamily="18" charset="0"/>
                <a:ea typeface="ヒラギノ明朝 ProN W3" pitchFamily="-116" charset="-128"/>
                <a:cs typeface="+mn-cs"/>
                <a:sym typeface="Times" panose="02020603050405020304" pitchFamily="18" charset="0"/>
              </a:defRPr>
            </a:lvl5pPr>
            <a:lvl6pPr marL="2286000" algn="l" defTabSz="914400" rtl="0" eaLnBrk="1" latinLnBrk="0" hangingPunct="1">
              <a:defRPr sz="2400" kern="1200">
                <a:solidFill>
                  <a:srgbClr val="000000"/>
                </a:solidFill>
                <a:latin typeface="Times" panose="02020603050405020304" pitchFamily="18" charset="0"/>
                <a:ea typeface="ヒラギノ明朝 ProN W3" pitchFamily="-116" charset="-128"/>
                <a:cs typeface="+mn-cs"/>
                <a:sym typeface="Times" panose="02020603050405020304" pitchFamily="18" charset="0"/>
              </a:defRPr>
            </a:lvl6pPr>
            <a:lvl7pPr marL="2743200" algn="l" defTabSz="914400" rtl="0" eaLnBrk="1" latinLnBrk="0" hangingPunct="1">
              <a:defRPr sz="2400" kern="1200">
                <a:solidFill>
                  <a:srgbClr val="000000"/>
                </a:solidFill>
                <a:latin typeface="Times" panose="02020603050405020304" pitchFamily="18" charset="0"/>
                <a:ea typeface="ヒラギノ明朝 ProN W3" pitchFamily="-116" charset="-128"/>
                <a:cs typeface="+mn-cs"/>
                <a:sym typeface="Times" panose="02020603050405020304" pitchFamily="18" charset="0"/>
              </a:defRPr>
            </a:lvl7pPr>
            <a:lvl8pPr marL="3200400" algn="l" defTabSz="914400" rtl="0" eaLnBrk="1" latinLnBrk="0" hangingPunct="1">
              <a:defRPr sz="2400" kern="1200">
                <a:solidFill>
                  <a:srgbClr val="000000"/>
                </a:solidFill>
                <a:latin typeface="Times" panose="02020603050405020304" pitchFamily="18" charset="0"/>
                <a:ea typeface="ヒラギノ明朝 ProN W3" pitchFamily="-116" charset="-128"/>
                <a:cs typeface="+mn-cs"/>
                <a:sym typeface="Times" panose="02020603050405020304" pitchFamily="18" charset="0"/>
              </a:defRPr>
            </a:lvl8pPr>
            <a:lvl9pPr marL="3657600" algn="l" defTabSz="914400" rtl="0" eaLnBrk="1" latinLnBrk="0" hangingPunct="1">
              <a:defRPr sz="2400" kern="1200">
                <a:solidFill>
                  <a:srgbClr val="000000"/>
                </a:solidFill>
                <a:latin typeface="Times" panose="02020603050405020304" pitchFamily="18" charset="0"/>
                <a:ea typeface="ヒラギノ明朝 ProN W3" pitchFamily="-116" charset="-128"/>
                <a:cs typeface="+mn-cs"/>
                <a:sym typeface="Times" panose="02020603050405020304" pitchFamily="18" charset="0"/>
              </a:defRPr>
            </a:lvl9pPr>
          </a:lstStyle>
          <a:p>
            <a:r>
              <a:rPr lang="en-US" altLang="zh-CN" sz="2000">
                <a:ea typeface="宋体" panose="02010600030101010101" pitchFamily="2" charset="-122"/>
                <a:cs typeface="Times" panose="02020603050405020304" pitchFamily="18" charset="0"/>
              </a:rPr>
              <a:t>1. When an operation accesses an object within a transaction:</a:t>
            </a:r>
          </a:p>
          <a:p>
            <a:r>
              <a:rPr lang="en-US" altLang="zh-CN" sz="2000">
                <a:ea typeface="宋体" panose="02010600030101010101" pitchFamily="2" charset="-122"/>
                <a:cs typeface="Times" panose="02020603050405020304" pitchFamily="18" charset="0"/>
              </a:rPr>
              <a:t>  (a)	If the object is not already locked, it is locked and the operation proceeds.</a:t>
            </a:r>
          </a:p>
          <a:p>
            <a:r>
              <a:rPr lang="en-US" altLang="zh-CN" sz="2000">
                <a:ea typeface="宋体" panose="02010600030101010101" pitchFamily="2" charset="-122"/>
                <a:cs typeface="Times" panose="02020603050405020304" pitchFamily="18" charset="0"/>
              </a:rPr>
              <a:t>  (b)	If the object has a conflicting lock set by another transaction, the</a:t>
            </a:r>
            <a:br>
              <a:rPr lang="en-US" altLang="zh-CN" sz="2000">
                <a:ea typeface="宋体" panose="02010600030101010101" pitchFamily="2" charset="-122"/>
                <a:cs typeface="Times" panose="02020603050405020304" pitchFamily="18" charset="0"/>
              </a:rPr>
            </a:br>
            <a:r>
              <a:rPr lang="en-US" altLang="zh-CN" sz="2000">
                <a:ea typeface="宋体" panose="02010600030101010101" pitchFamily="2" charset="-122"/>
                <a:cs typeface="Times" panose="02020603050405020304" pitchFamily="18" charset="0"/>
              </a:rPr>
              <a:t>          transaction must wait until it is unlocked.</a:t>
            </a:r>
          </a:p>
          <a:p>
            <a:r>
              <a:rPr lang="en-US" altLang="zh-CN" sz="2000">
                <a:ea typeface="宋体" panose="02010600030101010101" pitchFamily="2" charset="-122"/>
                <a:cs typeface="Times" panose="02020603050405020304" pitchFamily="18" charset="0"/>
              </a:rPr>
              <a:t>  (c)	If the object has a non-conflicting lock set by another transaction, the lock</a:t>
            </a:r>
            <a:br>
              <a:rPr lang="en-US" altLang="zh-CN" sz="2000">
                <a:ea typeface="宋体" panose="02010600030101010101" pitchFamily="2" charset="-122"/>
                <a:cs typeface="Times" panose="02020603050405020304" pitchFamily="18" charset="0"/>
              </a:rPr>
            </a:br>
            <a:r>
              <a:rPr lang="en-US" altLang="zh-CN" sz="2000">
                <a:ea typeface="宋体" panose="02010600030101010101" pitchFamily="2" charset="-122"/>
                <a:cs typeface="Times" panose="02020603050405020304" pitchFamily="18" charset="0"/>
              </a:rPr>
              <a:t>          is shared and the operation proceeds.</a:t>
            </a:r>
          </a:p>
          <a:p>
            <a:r>
              <a:rPr lang="en-US" altLang="zh-CN" sz="2000">
                <a:ea typeface="宋体" panose="02010600030101010101" pitchFamily="2" charset="-122"/>
                <a:cs typeface="Times" panose="02020603050405020304" pitchFamily="18" charset="0"/>
              </a:rPr>
              <a:t>  (d)	If the object has already been locked in the same transaction, the lock will</a:t>
            </a:r>
            <a:br>
              <a:rPr lang="en-US" altLang="zh-CN" sz="2000">
                <a:ea typeface="宋体" panose="02010600030101010101" pitchFamily="2" charset="-122"/>
                <a:cs typeface="Times" panose="02020603050405020304" pitchFamily="18" charset="0"/>
              </a:rPr>
            </a:br>
            <a:r>
              <a:rPr lang="en-US" altLang="zh-CN" sz="2000">
                <a:ea typeface="宋体" panose="02010600030101010101" pitchFamily="2" charset="-122"/>
                <a:cs typeface="Times" panose="02020603050405020304" pitchFamily="18" charset="0"/>
              </a:rPr>
              <a:t>         be promoted if necessary and the operation proceeds. (Where promotion is</a:t>
            </a:r>
            <a:br>
              <a:rPr lang="en-US" altLang="zh-CN" sz="2000">
                <a:ea typeface="宋体" panose="02010600030101010101" pitchFamily="2" charset="-122"/>
                <a:cs typeface="Times" panose="02020603050405020304" pitchFamily="18" charset="0"/>
              </a:rPr>
            </a:br>
            <a:r>
              <a:rPr lang="en-US" altLang="zh-CN" sz="2000">
                <a:ea typeface="宋体" panose="02010600030101010101" pitchFamily="2" charset="-122"/>
                <a:cs typeface="Times" panose="02020603050405020304" pitchFamily="18" charset="0"/>
              </a:rPr>
              <a:t>          prevented by a conflicting lock, rule (b) is used.)</a:t>
            </a:r>
          </a:p>
          <a:p>
            <a:r>
              <a:rPr lang="en-US" altLang="zh-CN" sz="2000">
                <a:ea typeface="宋体" panose="02010600030101010101" pitchFamily="2" charset="-122"/>
                <a:cs typeface="Times" panose="02020603050405020304" pitchFamily="18" charset="0"/>
              </a:rPr>
              <a:t>2. When a transaction is committed or aborted, the server unlocks all objects it locked for the transaction.</a:t>
            </a:r>
          </a:p>
        </p:txBody>
      </p:sp>
      <p:sp>
        <p:nvSpPr>
          <p:cNvPr id="6" name="矩形 5"/>
          <p:cNvSpPr/>
          <p:nvPr/>
        </p:nvSpPr>
        <p:spPr>
          <a:xfrm>
            <a:off x="2408464" y="5294867"/>
            <a:ext cx="5723164" cy="369332"/>
          </a:xfrm>
          <a:prstGeom prst="rect">
            <a:avLst/>
          </a:prstGeom>
        </p:spPr>
        <p:txBody>
          <a:bodyPr wrap="square">
            <a:spAutoFit/>
          </a:bodyPr>
          <a:lstStyle/>
          <a:p>
            <a:r>
              <a:rPr lang="en-US" altLang="zh-CN" dirty="0"/>
              <a:t>Figure </a:t>
            </a:r>
            <a:r>
              <a:rPr lang="en-US" altLang="zh-CN" dirty="0" smtClean="0"/>
              <a:t>16.16 Use </a:t>
            </a:r>
            <a:r>
              <a:rPr lang="en-US" altLang="zh-CN" dirty="0"/>
              <a:t>of locks in strict two-phase locking</a:t>
            </a:r>
            <a:endParaRPr lang="zh-CN" altLang="en-US" dirty="0"/>
          </a:p>
        </p:txBody>
      </p:sp>
    </p:spTree>
    <p:extLst>
      <p:ext uri="{BB962C8B-B14F-4D97-AF65-F5344CB8AC3E}">
        <p14:creationId xmlns:p14="http://schemas.microsoft.com/office/powerpoint/2010/main" val="1435779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pPr>
              <a:lnSpc>
                <a:spcPct val="100000"/>
              </a:lnSpc>
            </a:pPr>
            <a:r>
              <a:rPr kumimoji="1" lang="zh-CN" altLang="en-US" sz="2800" b="1" dirty="0">
                <a:solidFill>
                  <a:schemeClr val="tx1"/>
                </a:solidFill>
                <a:latin typeface="Times New Roman" panose="02020603050405020304" pitchFamily="18" charset="0"/>
              </a:rPr>
              <a:t>锁的实现</a:t>
            </a:r>
            <a:endParaRPr lang="zh-CN" altLang="en-US" sz="2800" dirty="0">
              <a:solidFill>
                <a:schemeClr val="tx1"/>
              </a:solidFill>
              <a:latin typeface="Times New Roman" panose="02020603050405020304" pitchFamily="18" charset="0"/>
            </a:endParaRPr>
          </a:p>
          <a:p>
            <a:pPr lvl="1">
              <a:lnSpc>
                <a:spcPct val="100000"/>
              </a:lnSpc>
            </a:pPr>
            <a:r>
              <a:rPr lang="zh-CN" altLang="en-US" sz="2400" dirty="0" smtClean="0">
                <a:solidFill>
                  <a:schemeClr val="tx1"/>
                </a:solidFill>
                <a:latin typeface="Times New Roman" panose="02020603050405020304" pitchFamily="18" charset="0"/>
              </a:rPr>
              <a:t>锁的授予通常由服务器上一个对象实现</a:t>
            </a:r>
            <a:r>
              <a:rPr lang="en-US" altLang="zh-CN" sz="2400" dirty="0" smtClean="0">
                <a:solidFill>
                  <a:schemeClr val="tx1"/>
                </a:solidFill>
                <a:latin typeface="Times New Roman" panose="02020603050405020304" pitchFamily="18" charset="0"/>
              </a:rPr>
              <a:t>—</a:t>
            </a:r>
            <a:r>
              <a:rPr lang="zh-CN" altLang="en-US" sz="2400" dirty="0" smtClean="0">
                <a:solidFill>
                  <a:schemeClr val="tx1"/>
                </a:solidFill>
                <a:latin typeface="楷体" panose="02010609060101010101" pitchFamily="49" charset="-122"/>
                <a:ea typeface="楷体" panose="02010609060101010101" pitchFamily="49" charset="-122"/>
              </a:rPr>
              <a:t>锁管理器</a:t>
            </a:r>
            <a:endParaRPr lang="en-US" altLang="zh-CN" sz="2400" dirty="0" smtClean="0">
              <a:solidFill>
                <a:schemeClr val="tx1"/>
              </a:solidFill>
              <a:latin typeface="楷体" panose="02010609060101010101" pitchFamily="49" charset="-122"/>
              <a:ea typeface="楷体" panose="02010609060101010101" pitchFamily="49" charset="-122"/>
            </a:endParaRPr>
          </a:p>
          <a:p>
            <a:pPr lvl="1">
              <a:lnSpc>
                <a:spcPct val="100000"/>
              </a:lnSpc>
            </a:pPr>
            <a:r>
              <a:rPr lang="zh-CN" altLang="en-US" sz="2400" dirty="0" smtClean="0">
                <a:solidFill>
                  <a:schemeClr val="tx1"/>
                </a:solidFill>
                <a:latin typeface="Times New Roman" panose="02020603050405020304" pitchFamily="18" charset="0"/>
              </a:rPr>
              <a:t>每个锁都是</a:t>
            </a:r>
            <a:r>
              <a:rPr lang="en-US" altLang="zh-CN" sz="2400" dirty="0" smtClean="0">
                <a:solidFill>
                  <a:schemeClr val="tx1"/>
                </a:solidFill>
                <a:latin typeface="Times New Roman" panose="02020603050405020304" pitchFamily="18" charset="0"/>
              </a:rPr>
              <a:t>Lock</a:t>
            </a:r>
            <a:r>
              <a:rPr lang="zh-CN" altLang="en-US" sz="2400" dirty="0">
                <a:solidFill>
                  <a:schemeClr val="tx1"/>
                </a:solidFill>
                <a:latin typeface="Times New Roman" panose="02020603050405020304" pitchFamily="18" charset="0"/>
              </a:rPr>
              <a:t>类的一个实例</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被锁住对象的标示符</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当前拥有该锁的事务的标示符</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锁的类型</a:t>
            </a:r>
          </a:p>
          <a:p>
            <a:pPr>
              <a:lnSpc>
                <a:spcPct val="100000"/>
              </a:lnSpc>
            </a:pPr>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36</a:t>
            </a:fld>
            <a:endParaRPr lang="zh-CN" altLang="en-US"/>
          </a:p>
        </p:txBody>
      </p:sp>
    </p:spTree>
    <p:extLst>
      <p:ext uri="{BB962C8B-B14F-4D97-AF65-F5344CB8AC3E}">
        <p14:creationId xmlns:p14="http://schemas.microsoft.com/office/powerpoint/2010/main" val="3807676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37</a:t>
            </a:fld>
            <a:endParaRPr lang="zh-CN" altLang="en-US"/>
          </a:p>
        </p:txBody>
      </p:sp>
      <p:sp>
        <p:nvSpPr>
          <p:cNvPr id="5" name="Rectangle 7"/>
          <p:cNvSpPr>
            <a:spLocks noChangeArrowheads="1"/>
          </p:cNvSpPr>
          <p:nvPr/>
        </p:nvSpPr>
        <p:spPr bwMode="auto">
          <a:xfrm>
            <a:off x="381000" y="1451223"/>
            <a:ext cx="8763000" cy="500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zh-CN" sz="1700" b="0" i="1" dirty="0">
                <a:latin typeface="Times" panose="02020603050405020304" pitchFamily="18" charset="0"/>
              </a:rPr>
              <a:t>public class Lock {</a:t>
            </a:r>
          </a:p>
          <a:p>
            <a:pPr eaLnBrk="0" hangingPunct="0"/>
            <a:r>
              <a:rPr lang="en-GB" altLang="zh-CN" sz="1700" b="0" i="1" dirty="0">
                <a:latin typeface="Times" panose="02020603050405020304" pitchFamily="18" charset="0"/>
              </a:rPr>
              <a:t>	private Object </a:t>
            </a:r>
            <a:r>
              <a:rPr lang="en-GB" altLang="zh-CN" sz="1700" b="0" i="1" dirty="0" err="1">
                <a:latin typeface="Times" panose="02020603050405020304" pitchFamily="18" charset="0"/>
              </a:rPr>
              <a:t>object</a:t>
            </a:r>
            <a:r>
              <a:rPr lang="en-GB" altLang="zh-CN" sz="1700" b="0" i="1" dirty="0">
                <a:latin typeface="Times" panose="02020603050405020304" pitchFamily="18" charset="0"/>
              </a:rPr>
              <a:t>;	// the object being protected by the lock</a:t>
            </a:r>
          </a:p>
          <a:p>
            <a:pPr eaLnBrk="0" hangingPunct="0"/>
            <a:r>
              <a:rPr lang="en-GB" altLang="zh-CN" sz="1700" b="0" i="1" dirty="0">
                <a:latin typeface="Times" panose="02020603050405020304" pitchFamily="18" charset="0"/>
              </a:rPr>
              <a:t>	private Vector holders;        	// the TIDs of current holders</a:t>
            </a:r>
          </a:p>
          <a:p>
            <a:pPr eaLnBrk="0" hangingPunct="0"/>
            <a:r>
              <a:rPr lang="en-GB" altLang="zh-CN" sz="1700" b="0" i="1" dirty="0">
                <a:latin typeface="Times" panose="02020603050405020304" pitchFamily="18" charset="0"/>
              </a:rPr>
              <a:t>	private </a:t>
            </a:r>
            <a:r>
              <a:rPr lang="en-GB" altLang="zh-CN" sz="1700" b="0" i="1" dirty="0" err="1">
                <a:latin typeface="Times" panose="02020603050405020304" pitchFamily="18" charset="0"/>
              </a:rPr>
              <a:t>LockType</a:t>
            </a:r>
            <a:r>
              <a:rPr lang="en-GB" altLang="zh-CN" sz="1700" b="0" i="1" dirty="0">
                <a:latin typeface="Times" panose="02020603050405020304" pitchFamily="18" charset="0"/>
              </a:rPr>
              <a:t> </a:t>
            </a:r>
            <a:r>
              <a:rPr lang="en-GB" altLang="zh-CN" sz="1700" b="0" i="1" dirty="0" err="1">
                <a:latin typeface="Times" panose="02020603050405020304" pitchFamily="18" charset="0"/>
              </a:rPr>
              <a:t>lockType</a:t>
            </a:r>
            <a:r>
              <a:rPr lang="en-GB" altLang="zh-CN" sz="1700" b="0" i="1" dirty="0">
                <a:latin typeface="Times" panose="02020603050405020304" pitchFamily="18" charset="0"/>
              </a:rPr>
              <a:t>;  	// the current type </a:t>
            </a:r>
          </a:p>
          <a:p>
            <a:pPr eaLnBrk="0" hangingPunct="0"/>
            <a:r>
              <a:rPr lang="en-GB" altLang="zh-CN" sz="1700" b="0" i="1" dirty="0">
                <a:latin typeface="Times" panose="02020603050405020304" pitchFamily="18" charset="0"/>
              </a:rPr>
              <a:t>	public synchronized void acquire(</a:t>
            </a:r>
            <a:r>
              <a:rPr lang="en-GB" altLang="zh-CN" sz="1700" b="0" i="1" dirty="0" err="1">
                <a:latin typeface="Times" panose="02020603050405020304" pitchFamily="18" charset="0"/>
              </a:rPr>
              <a:t>TransID</a:t>
            </a:r>
            <a:r>
              <a:rPr lang="en-GB" altLang="zh-CN" sz="1700" b="0" i="1" dirty="0">
                <a:latin typeface="Times" panose="02020603050405020304" pitchFamily="18" charset="0"/>
              </a:rPr>
              <a:t> trans,   </a:t>
            </a:r>
            <a:r>
              <a:rPr lang="en-GB" altLang="zh-CN" sz="1700" b="0" i="1" dirty="0" err="1">
                <a:latin typeface="Times" panose="02020603050405020304" pitchFamily="18" charset="0"/>
              </a:rPr>
              <a:t>LockType</a:t>
            </a:r>
            <a:r>
              <a:rPr lang="en-GB" altLang="zh-CN" sz="1700" b="0" i="1" dirty="0">
                <a:latin typeface="Times" panose="02020603050405020304" pitchFamily="18" charset="0"/>
              </a:rPr>
              <a:t> </a:t>
            </a:r>
            <a:r>
              <a:rPr lang="en-GB" altLang="zh-CN" sz="1700" b="0" i="1" dirty="0" err="1">
                <a:latin typeface="Times" panose="02020603050405020304" pitchFamily="18" charset="0"/>
              </a:rPr>
              <a:t>aLockType</a:t>
            </a:r>
            <a:r>
              <a:rPr lang="en-GB" altLang="zh-CN" sz="1700" b="0" i="1" dirty="0">
                <a:latin typeface="Times" panose="02020603050405020304" pitchFamily="18" charset="0"/>
              </a:rPr>
              <a:t> ){</a:t>
            </a:r>
          </a:p>
          <a:p>
            <a:pPr eaLnBrk="0" hangingPunct="0"/>
            <a:r>
              <a:rPr lang="en-GB" altLang="zh-CN" sz="1700" b="0" i="1" dirty="0">
                <a:latin typeface="Times" panose="02020603050405020304" pitchFamily="18" charset="0"/>
              </a:rPr>
              <a:t>		while</a:t>
            </a:r>
            <a:r>
              <a:rPr lang="en-GB" altLang="zh-CN" sz="1700" b="0" dirty="0">
                <a:latin typeface="Times" panose="02020603050405020304" pitchFamily="18" charset="0"/>
              </a:rPr>
              <a:t>(/*another transaction holds the lock in </a:t>
            </a:r>
            <a:r>
              <a:rPr lang="en-GB" altLang="zh-CN" sz="1700" b="0" dirty="0" err="1">
                <a:latin typeface="Times" panose="02020603050405020304" pitchFamily="18" charset="0"/>
              </a:rPr>
              <a:t>conflicing</a:t>
            </a:r>
            <a:r>
              <a:rPr lang="en-GB" altLang="zh-CN" sz="1700" b="0" dirty="0">
                <a:latin typeface="Times" panose="02020603050405020304" pitchFamily="18" charset="0"/>
              </a:rPr>
              <a:t> mode*/)</a:t>
            </a:r>
            <a:r>
              <a:rPr lang="en-GB" altLang="zh-CN" sz="1700" b="0" i="1" dirty="0">
                <a:latin typeface="Times" panose="02020603050405020304" pitchFamily="18" charset="0"/>
              </a:rPr>
              <a:t> {</a:t>
            </a:r>
          </a:p>
          <a:p>
            <a:pPr eaLnBrk="0" hangingPunct="0"/>
            <a:r>
              <a:rPr lang="en-GB" altLang="zh-CN" sz="1700" b="0" i="1" dirty="0">
                <a:latin typeface="Times" panose="02020603050405020304" pitchFamily="18" charset="0"/>
              </a:rPr>
              <a:t>			try {</a:t>
            </a:r>
          </a:p>
          <a:p>
            <a:pPr eaLnBrk="0" hangingPunct="0"/>
            <a:r>
              <a:rPr lang="en-GB" altLang="zh-CN" sz="1700" b="0" i="1" dirty="0">
                <a:latin typeface="Times" panose="02020603050405020304" pitchFamily="18" charset="0"/>
              </a:rPr>
              <a:t>				wait();</a:t>
            </a:r>
          </a:p>
          <a:p>
            <a:pPr eaLnBrk="0" hangingPunct="0"/>
            <a:r>
              <a:rPr lang="en-GB" altLang="zh-CN" sz="1700" b="0" i="1" dirty="0">
                <a:latin typeface="Times" panose="02020603050405020304" pitchFamily="18" charset="0"/>
              </a:rPr>
              <a:t>			}catch ( </a:t>
            </a:r>
            <a:r>
              <a:rPr lang="en-GB" altLang="zh-CN" sz="1700" b="0" i="1" dirty="0" err="1">
                <a:latin typeface="Times" panose="02020603050405020304" pitchFamily="18" charset="0"/>
              </a:rPr>
              <a:t>InterruptedException</a:t>
            </a:r>
            <a:r>
              <a:rPr lang="en-GB" altLang="zh-CN" sz="1700" b="0" i="1" dirty="0">
                <a:latin typeface="Times" panose="02020603050405020304" pitchFamily="18" charset="0"/>
              </a:rPr>
              <a:t> e){/*...*/ }</a:t>
            </a:r>
          </a:p>
          <a:p>
            <a:pPr eaLnBrk="0" hangingPunct="0"/>
            <a:r>
              <a:rPr lang="en-GB" altLang="zh-CN" sz="1700" b="0" i="1" dirty="0">
                <a:latin typeface="Times" panose="02020603050405020304" pitchFamily="18" charset="0"/>
              </a:rPr>
              <a:t> 		}</a:t>
            </a:r>
          </a:p>
          <a:p>
            <a:pPr eaLnBrk="0" hangingPunct="0"/>
            <a:r>
              <a:rPr lang="en-GB" altLang="zh-CN" sz="1700" b="0" i="1" dirty="0">
                <a:latin typeface="Times" panose="02020603050405020304" pitchFamily="18" charset="0"/>
              </a:rPr>
              <a:t> 		if(</a:t>
            </a:r>
            <a:r>
              <a:rPr lang="en-GB" altLang="zh-CN" sz="1700" b="0" i="1" dirty="0" err="1">
                <a:latin typeface="Times" panose="02020603050405020304" pitchFamily="18" charset="0"/>
              </a:rPr>
              <a:t>holders.isEmpty</a:t>
            </a:r>
            <a:r>
              <a:rPr lang="en-GB" altLang="zh-CN" sz="1700" b="0" i="1" dirty="0">
                <a:latin typeface="Times" panose="02020603050405020304" pitchFamily="18" charset="0"/>
              </a:rPr>
              <a:t>()) { // no TIDs  hold lock </a:t>
            </a:r>
          </a:p>
          <a:p>
            <a:pPr eaLnBrk="0" hangingPunct="0"/>
            <a:r>
              <a:rPr lang="en-GB" altLang="zh-CN" sz="1700" b="0" i="1" dirty="0">
                <a:latin typeface="Times" panose="02020603050405020304" pitchFamily="18" charset="0"/>
              </a:rPr>
              <a:t> 			</a:t>
            </a:r>
            <a:r>
              <a:rPr lang="en-GB" altLang="zh-CN" sz="1700" b="0" i="1" dirty="0" err="1">
                <a:latin typeface="Times" panose="02020603050405020304" pitchFamily="18" charset="0"/>
              </a:rPr>
              <a:t>holders.addElement</a:t>
            </a:r>
            <a:r>
              <a:rPr lang="en-GB" altLang="zh-CN" sz="1700" b="0" i="1" dirty="0">
                <a:latin typeface="Times" panose="02020603050405020304" pitchFamily="18" charset="0"/>
              </a:rPr>
              <a:t>(trans);</a:t>
            </a:r>
          </a:p>
          <a:p>
            <a:pPr eaLnBrk="0" hangingPunct="0"/>
            <a:r>
              <a:rPr lang="en-GB" altLang="zh-CN" sz="1700" b="0" i="1" dirty="0">
                <a:latin typeface="Times" panose="02020603050405020304" pitchFamily="18" charset="0"/>
              </a:rPr>
              <a:t>			</a:t>
            </a:r>
            <a:r>
              <a:rPr lang="en-GB" altLang="zh-CN" sz="1700" b="0" i="1" dirty="0" err="1">
                <a:latin typeface="Times" panose="02020603050405020304" pitchFamily="18" charset="0"/>
              </a:rPr>
              <a:t>lockType</a:t>
            </a:r>
            <a:r>
              <a:rPr lang="en-GB" altLang="zh-CN" sz="1700" b="0" i="1" dirty="0">
                <a:latin typeface="Times" panose="02020603050405020304" pitchFamily="18" charset="0"/>
              </a:rPr>
              <a:t>  = </a:t>
            </a:r>
            <a:r>
              <a:rPr lang="en-GB" altLang="zh-CN" sz="1700" b="0" i="1" dirty="0" err="1">
                <a:latin typeface="Times" panose="02020603050405020304" pitchFamily="18" charset="0"/>
              </a:rPr>
              <a:t>aLockType</a:t>
            </a:r>
            <a:r>
              <a:rPr lang="en-GB" altLang="zh-CN" sz="1700" b="0" i="1" dirty="0">
                <a:latin typeface="Times" panose="02020603050405020304" pitchFamily="18" charset="0"/>
              </a:rPr>
              <a:t>;</a:t>
            </a:r>
          </a:p>
          <a:p>
            <a:pPr eaLnBrk="0" hangingPunct="0"/>
            <a:r>
              <a:rPr lang="en-GB" altLang="zh-CN" sz="1700" b="0" i="1" dirty="0">
                <a:latin typeface="Times" panose="02020603050405020304" pitchFamily="18" charset="0"/>
              </a:rPr>
              <a:t> 		} else if</a:t>
            </a:r>
            <a:r>
              <a:rPr lang="en-GB" altLang="zh-CN" sz="1700" b="0" dirty="0">
                <a:latin typeface="Times" panose="02020603050405020304" pitchFamily="18" charset="0"/>
              </a:rPr>
              <a:t>(/*another transaction holds the lock, share it*/</a:t>
            </a:r>
            <a:r>
              <a:rPr lang="en-GB" altLang="zh-CN" sz="1700" b="0" i="1" dirty="0">
                <a:latin typeface="Times" panose="02020603050405020304" pitchFamily="18" charset="0"/>
              </a:rPr>
              <a:t> ) ){  </a:t>
            </a:r>
          </a:p>
          <a:p>
            <a:pPr eaLnBrk="0" hangingPunct="0"/>
            <a:r>
              <a:rPr lang="en-GB" altLang="zh-CN" sz="1700" b="0" i="1" dirty="0">
                <a:latin typeface="Times" panose="02020603050405020304" pitchFamily="18" charset="0"/>
              </a:rPr>
              <a:t> 			if</a:t>
            </a:r>
            <a:r>
              <a:rPr lang="en-GB" altLang="zh-CN" sz="1700" b="0" dirty="0">
                <a:latin typeface="Times" panose="02020603050405020304" pitchFamily="18" charset="0"/>
              </a:rPr>
              <a:t>(/* this transaction not a holder*/)</a:t>
            </a:r>
            <a:r>
              <a:rPr lang="en-GB" altLang="zh-CN" sz="1700" b="0" i="1" dirty="0">
                <a:latin typeface="Times" panose="02020603050405020304" pitchFamily="18" charset="0"/>
              </a:rPr>
              <a:t> </a:t>
            </a:r>
            <a:r>
              <a:rPr lang="en-GB" altLang="zh-CN" sz="1700" b="0" i="1" dirty="0" err="1">
                <a:latin typeface="Times" panose="02020603050405020304" pitchFamily="18" charset="0"/>
              </a:rPr>
              <a:t>holders.addElement</a:t>
            </a:r>
            <a:r>
              <a:rPr lang="en-GB" altLang="zh-CN" sz="1700" b="0" i="1" dirty="0">
                <a:latin typeface="Times" panose="02020603050405020304" pitchFamily="18" charset="0"/>
              </a:rPr>
              <a:t>(trans); </a:t>
            </a:r>
          </a:p>
          <a:p>
            <a:pPr eaLnBrk="0" hangingPunct="0"/>
            <a:r>
              <a:rPr lang="en-GB" altLang="zh-CN" sz="1700" b="0" i="1" dirty="0">
                <a:latin typeface="Times" panose="02020603050405020304" pitchFamily="18" charset="0"/>
              </a:rPr>
              <a:t>		} else if </a:t>
            </a:r>
            <a:r>
              <a:rPr lang="en-GB" altLang="zh-CN" sz="1700" b="0" dirty="0">
                <a:latin typeface="Times" panose="02020603050405020304" pitchFamily="18" charset="0"/>
              </a:rPr>
              <a:t>(/* this transaction is a holder but needs a more exclusive lock*/)</a:t>
            </a:r>
            <a:endParaRPr lang="en-GB" altLang="zh-CN" sz="1700" b="0" i="1" dirty="0">
              <a:latin typeface="Times" panose="02020603050405020304" pitchFamily="18" charset="0"/>
            </a:endParaRPr>
          </a:p>
          <a:p>
            <a:pPr eaLnBrk="0" hangingPunct="0"/>
            <a:r>
              <a:rPr lang="en-GB" altLang="zh-CN" sz="1700" b="0" i="1" dirty="0">
                <a:latin typeface="Times" panose="02020603050405020304" pitchFamily="18" charset="0"/>
              </a:rPr>
              <a:t> 				</a:t>
            </a:r>
            <a:r>
              <a:rPr lang="en-GB" altLang="zh-CN" sz="1700" b="0" i="1" dirty="0" err="1">
                <a:latin typeface="Times" panose="02020603050405020304" pitchFamily="18" charset="0"/>
              </a:rPr>
              <a:t>lockType.promote</a:t>
            </a:r>
            <a:r>
              <a:rPr lang="en-GB" altLang="zh-CN" sz="1700" b="0" i="1" dirty="0">
                <a:latin typeface="Times" panose="02020603050405020304" pitchFamily="18" charset="0"/>
              </a:rPr>
              <a:t>();</a:t>
            </a:r>
          </a:p>
          <a:p>
            <a:pPr eaLnBrk="0" hangingPunct="0"/>
            <a:r>
              <a:rPr lang="en-GB" altLang="zh-CN" sz="1700" b="0" i="1" dirty="0">
                <a:latin typeface="Times" panose="02020603050405020304" pitchFamily="18" charset="0"/>
              </a:rPr>
              <a:t> 		}</a:t>
            </a:r>
          </a:p>
          <a:p>
            <a:pPr eaLnBrk="0" hangingPunct="0"/>
            <a:r>
              <a:rPr lang="en-GB" altLang="zh-CN" sz="1700" b="0" i="1" dirty="0">
                <a:latin typeface="Times" panose="02020603050405020304" pitchFamily="18" charset="0"/>
              </a:rPr>
              <a:t>	}</a:t>
            </a:r>
            <a:endParaRPr lang="en-GB" altLang="zh-CN" sz="1700" b="0" dirty="0">
              <a:latin typeface="Times" panose="02020603050405020304" pitchFamily="18" charset="0"/>
            </a:endParaRPr>
          </a:p>
        </p:txBody>
      </p:sp>
    </p:spTree>
    <p:extLst>
      <p:ext uri="{BB962C8B-B14F-4D97-AF65-F5344CB8AC3E}">
        <p14:creationId xmlns:p14="http://schemas.microsoft.com/office/powerpoint/2010/main" val="25007677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38</a:t>
            </a:fld>
            <a:endParaRPr lang="zh-CN" altLang="en-US"/>
          </a:p>
        </p:txBody>
      </p:sp>
      <p:sp>
        <p:nvSpPr>
          <p:cNvPr id="5" name="Rectangle 4"/>
          <p:cNvSpPr>
            <a:spLocks noChangeArrowheads="1"/>
          </p:cNvSpPr>
          <p:nvPr/>
        </p:nvSpPr>
        <p:spPr bwMode="auto">
          <a:xfrm>
            <a:off x="822959" y="2402831"/>
            <a:ext cx="760201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zh-CN" sz="2000" b="0" i="1" dirty="0">
                <a:latin typeface="Times" panose="02020603050405020304" pitchFamily="18" charset="0"/>
              </a:rPr>
              <a:t>public synchronized void release(</a:t>
            </a:r>
            <a:r>
              <a:rPr lang="en-GB" altLang="zh-CN" sz="2000" b="0" i="1" dirty="0" err="1">
                <a:latin typeface="Times" panose="02020603050405020304" pitchFamily="18" charset="0"/>
              </a:rPr>
              <a:t>TransID</a:t>
            </a:r>
            <a:r>
              <a:rPr lang="en-GB" altLang="zh-CN" sz="2000" b="0" i="1" dirty="0">
                <a:latin typeface="Times" panose="02020603050405020304" pitchFamily="18" charset="0"/>
              </a:rPr>
              <a:t> trans ){</a:t>
            </a:r>
          </a:p>
          <a:p>
            <a:pPr eaLnBrk="0" hangingPunct="0"/>
            <a:r>
              <a:rPr lang="en-GB" altLang="zh-CN" sz="2000" b="0" i="1" dirty="0">
                <a:latin typeface="Times" panose="02020603050405020304" pitchFamily="18" charset="0"/>
              </a:rPr>
              <a:t>		</a:t>
            </a:r>
            <a:r>
              <a:rPr lang="en-GB" altLang="zh-CN" sz="2000" b="0" i="1" dirty="0" err="1">
                <a:latin typeface="Times" panose="02020603050405020304" pitchFamily="18" charset="0"/>
              </a:rPr>
              <a:t>holders.removeElement</a:t>
            </a:r>
            <a:r>
              <a:rPr lang="en-GB" altLang="zh-CN" sz="2000" b="0" i="1" dirty="0">
                <a:latin typeface="Times" panose="02020603050405020304" pitchFamily="18" charset="0"/>
              </a:rPr>
              <a:t>(trans);    // remove this holder</a:t>
            </a:r>
          </a:p>
          <a:p>
            <a:pPr eaLnBrk="0" hangingPunct="0"/>
            <a:r>
              <a:rPr lang="en-GB" altLang="zh-CN" sz="2000" b="0" i="1" dirty="0">
                <a:latin typeface="Times" panose="02020603050405020304" pitchFamily="18" charset="0"/>
              </a:rPr>
              <a:t>		</a:t>
            </a:r>
            <a:r>
              <a:rPr lang="en-GB" altLang="zh-CN" sz="2000" b="0" dirty="0">
                <a:latin typeface="Times" panose="02020603050405020304" pitchFamily="18" charset="0"/>
              </a:rPr>
              <a:t>// set </a:t>
            </a:r>
            <a:r>
              <a:rPr lang="en-GB" altLang="zh-CN" sz="2000" b="0" dirty="0" err="1">
                <a:latin typeface="Times" panose="02020603050405020304" pitchFamily="18" charset="0"/>
              </a:rPr>
              <a:t>locktype</a:t>
            </a:r>
            <a:r>
              <a:rPr lang="en-GB" altLang="zh-CN" sz="2000" b="0" dirty="0">
                <a:latin typeface="Times" panose="02020603050405020304" pitchFamily="18" charset="0"/>
              </a:rPr>
              <a:t> to none</a:t>
            </a:r>
            <a:endParaRPr lang="en-GB" altLang="zh-CN" sz="2000" b="0" i="1" dirty="0">
              <a:latin typeface="Times" panose="02020603050405020304" pitchFamily="18" charset="0"/>
            </a:endParaRPr>
          </a:p>
          <a:p>
            <a:pPr eaLnBrk="0" hangingPunct="0"/>
            <a:r>
              <a:rPr lang="en-GB" altLang="zh-CN" sz="2000" b="0" i="1" dirty="0">
                <a:latin typeface="Times" panose="02020603050405020304" pitchFamily="18" charset="0"/>
              </a:rPr>
              <a:t>		</a:t>
            </a:r>
            <a:r>
              <a:rPr lang="en-GB" altLang="zh-CN" sz="2000" b="0" i="1" dirty="0" err="1">
                <a:latin typeface="Times" panose="02020603050405020304" pitchFamily="18" charset="0"/>
              </a:rPr>
              <a:t>notifyAll</a:t>
            </a:r>
            <a:r>
              <a:rPr lang="en-GB" altLang="zh-CN" sz="2000" b="0" i="1" dirty="0">
                <a:latin typeface="Times" panose="02020603050405020304" pitchFamily="18" charset="0"/>
              </a:rPr>
              <a:t>();</a:t>
            </a:r>
          </a:p>
          <a:p>
            <a:pPr eaLnBrk="0" hangingPunct="0"/>
            <a:r>
              <a:rPr lang="en-GB" altLang="zh-CN" sz="2000" b="0" i="1" dirty="0">
                <a:latin typeface="Times" panose="02020603050405020304" pitchFamily="18" charset="0"/>
              </a:rPr>
              <a:t>	}</a:t>
            </a:r>
          </a:p>
          <a:p>
            <a:pPr eaLnBrk="0" hangingPunct="0"/>
            <a:r>
              <a:rPr lang="en-GB" altLang="zh-CN" sz="2000" b="0" i="1" dirty="0">
                <a:latin typeface="Times" panose="02020603050405020304" pitchFamily="18" charset="0"/>
              </a:rPr>
              <a:t>}</a:t>
            </a:r>
          </a:p>
        </p:txBody>
      </p:sp>
    </p:spTree>
    <p:extLst>
      <p:ext uri="{BB962C8B-B14F-4D97-AF65-F5344CB8AC3E}">
        <p14:creationId xmlns:p14="http://schemas.microsoft.com/office/powerpoint/2010/main" val="4210845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pPr>
              <a:lnSpc>
                <a:spcPct val="100000"/>
              </a:lnSpc>
            </a:pPr>
            <a:r>
              <a:rPr kumimoji="1" lang="zh-CN" altLang="en-US" sz="2800" b="1" dirty="0">
                <a:solidFill>
                  <a:schemeClr val="tx1"/>
                </a:solidFill>
                <a:latin typeface="Times New Roman" panose="02020603050405020304" pitchFamily="18" charset="0"/>
              </a:rPr>
              <a:t>锁的实现</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续</a:t>
            </a:r>
            <a:r>
              <a:rPr kumimoji="1" lang="en-US" altLang="zh-CN" sz="2800" b="1" dirty="0">
                <a:solidFill>
                  <a:schemeClr val="tx1"/>
                </a:solidFill>
                <a:latin typeface="Times New Roman" panose="02020603050405020304" pitchFamily="18" charset="0"/>
              </a:rPr>
              <a:t>)</a:t>
            </a:r>
            <a:endParaRPr lang="en-US" altLang="zh-CN" sz="2800" dirty="0">
              <a:solidFill>
                <a:schemeClr val="tx1"/>
              </a:solidFill>
              <a:latin typeface="Times New Roman" panose="02020603050405020304" pitchFamily="18" charset="0"/>
            </a:endParaRPr>
          </a:p>
          <a:p>
            <a:pPr lvl="1">
              <a:lnSpc>
                <a:spcPct val="100000"/>
              </a:lnSpc>
            </a:pPr>
            <a:r>
              <a:rPr lang="en-US" altLang="zh-CN" sz="2400" dirty="0" err="1">
                <a:solidFill>
                  <a:schemeClr val="tx1"/>
                </a:solidFill>
                <a:latin typeface="Times New Roman" panose="02020603050405020304" pitchFamily="18" charset="0"/>
              </a:rPr>
              <a:t>LockManager</a:t>
            </a:r>
            <a:r>
              <a:rPr lang="zh-CN" altLang="en-US" sz="2400" dirty="0">
                <a:solidFill>
                  <a:schemeClr val="tx1"/>
                </a:solidFill>
                <a:latin typeface="Times New Roman" panose="02020603050405020304" pitchFamily="18" charset="0"/>
              </a:rPr>
              <a:t>类</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所有的事务要求加锁和解锁的请求都被送往类</a:t>
            </a:r>
            <a:r>
              <a:rPr lang="en-US" altLang="zh-CN" sz="2400" dirty="0" err="1">
                <a:solidFill>
                  <a:schemeClr val="tx1"/>
                </a:solidFill>
                <a:latin typeface="Times New Roman" panose="02020603050405020304" pitchFamily="18" charset="0"/>
              </a:rPr>
              <a:t>LockManager</a:t>
            </a:r>
            <a:r>
              <a:rPr lang="zh-CN" altLang="en-US" sz="2400" dirty="0">
                <a:solidFill>
                  <a:schemeClr val="tx1"/>
                </a:solidFill>
                <a:latin typeface="Times New Roman" panose="02020603050405020304" pitchFamily="18" charset="0"/>
              </a:rPr>
              <a:t>的某个实例。</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39</a:t>
            </a:fld>
            <a:endParaRPr lang="zh-CN" altLang="en-US"/>
          </a:p>
        </p:txBody>
      </p:sp>
    </p:spTree>
    <p:extLst>
      <p:ext uri="{BB962C8B-B14F-4D97-AF65-F5344CB8AC3E}">
        <p14:creationId xmlns:p14="http://schemas.microsoft.com/office/powerpoint/2010/main" val="383804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13.1  </a:t>
            </a:r>
            <a:r>
              <a:rPr lang="zh-CN" altLang="en-US" dirty="0"/>
              <a:t>简介</a:t>
            </a:r>
          </a:p>
        </p:txBody>
      </p:sp>
      <p:sp>
        <p:nvSpPr>
          <p:cNvPr id="3" name="内容占位符 2"/>
          <p:cNvSpPr>
            <a:spLocks noGrp="1"/>
          </p:cNvSpPr>
          <p:nvPr>
            <p:ph idx="1"/>
          </p:nvPr>
        </p:nvSpPr>
        <p:spPr/>
        <p:txBody>
          <a:bodyPr/>
          <a:lstStyle/>
          <a:p>
            <a:r>
              <a:rPr kumimoji="1" lang="zh-CN" altLang="en-US" sz="2400" b="1" dirty="0" smtClean="0">
                <a:solidFill>
                  <a:schemeClr val="tx1"/>
                </a:solidFill>
                <a:latin typeface="Times New Roman" panose="02020603050405020304" pitchFamily="18" charset="0"/>
              </a:rPr>
              <a:t>银行事务事例</a:t>
            </a:r>
          </a:p>
          <a:p>
            <a:endParaRPr lang="zh-CN" altLang="en-US" dirty="0"/>
          </a:p>
        </p:txBody>
      </p:sp>
      <p:pic>
        <p:nvPicPr>
          <p:cNvPr id="4" name="Picture 4" descr="line0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024" y="1853194"/>
            <a:ext cx="8039100" cy="746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ChangeArrowheads="1"/>
          </p:cNvSpPr>
          <p:nvPr/>
        </p:nvSpPr>
        <p:spPr bwMode="auto">
          <a:xfrm>
            <a:off x="1267611" y="2081794"/>
            <a:ext cx="74818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zh-CN" sz="2000" b="0" i="1" dirty="0">
                <a:latin typeface="Times" panose="02020603050405020304" pitchFamily="18" charset="0"/>
              </a:rPr>
              <a:t>deposit(amount)</a:t>
            </a:r>
            <a:r>
              <a:rPr lang="en-GB" altLang="zh-CN" sz="2000" b="0" dirty="0">
                <a:latin typeface="Times" panose="02020603050405020304" pitchFamily="18" charset="0"/>
              </a:rPr>
              <a:t>                         //</a:t>
            </a:r>
            <a:r>
              <a:rPr lang="zh-CN" altLang="en-GB" sz="2000" b="0" dirty="0">
                <a:latin typeface="Times" panose="02020603050405020304" pitchFamily="18" charset="0"/>
              </a:rPr>
              <a:t>向帐户存</a:t>
            </a:r>
            <a:r>
              <a:rPr lang="en-GB" altLang="zh-CN" sz="2000" b="0" dirty="0">
                <a:latin typeface="Times" panose="02020603050405020304" pitchFamily="18" charset="0"/>
              </a:rPr>
              <a:t>amount</a:t>
            </a:r>
            <a:r>
              <a:rPr lang="zh-CN" altLang="en-GB" sz="2000" b="0" dirty="0">
                <a:latin typeface="Times" panose="02020603050405020304" pitchFamily="18" charset="0"/>
              </a:rPr>
              <a:t>数量的钱</a:t>
            </a:r>
          </a:p>
          <a:p>
            <a:pPr eaLnBrk="0" hangingPunct="0"/>
            <a:r>
              <a:rPr lang="en-GB" altLang="zh-CN" sz="2000" b="0" i="1" dirty="0">
                <a:latin typeface="Times" panose="02020603050405020304" pitchFamily="18" charset="0"/>
              </a:rPr>
              <a:t>withdraw(amount)</a:t>
            </a:r>
            <a:r>
              <a:rPr lang="en-GB" altLang="zh-CN" sz="2000" b="0" dirty="0">
                <a:latin typeface="Times" panose="02020603050405020304" pitchFamily="18" charset="0"/>
              </a:rPr>
              <a:t>                     //</a:t>
            </a:r>
            <a:r>
              <a:rPr lang="zh-CN" altLang="en-GB" sz="2000" b="0" dirty="0">
                <a:latin typeface="Times" panose="02020603050405020304" pitchFamily="18" charset="0"/>
              </a:rPr>
              <a:t>从帐户中取</a:t>
            </a:r>
            <a:r>
              <a:rPr lang="en-GB" altLang="zh-CN" sz="2000" b="0" dirty="0">
                <a:latin typeface="Times" panose="02020603050405020304" pitchFamily="18" charset="0"/>
              </a:rPr>
              <a:t>amount</a:t>
            </a:r>
            <a:r>
              <a:rPr lang="zh-CN" altLang="en-GB" sz="2000" b="0" dirty="0">
                <a:latin typeface="Times" panose="02020603050405020304" pitchFamily="18" charset="0"/>
              </a:rPr>
              <a:t>数量的钱</a:t>
            </a:r>
          </a:p>
          <a:p>
            <a:pPr eaLnBrk="0" hangingPunct="0"/>
            <a:r>
              <a:rPr lang="en-GB" altLang="zh-CN" sz="2000" b="0" i="1" dirty="0" err="1">
                <a:latin typeface="Times" panose="02020603050405020304" pitchFamily="18" charset="0"/>
              </a:rPr>
              <a:t>getBalance</a:t>
            </a:r>
            <a:r>
              <a:rPr lang="en-GB" altLang="zh-CN" sz="2000" b="0" i="1" dirty="0">
                <a:latin typeface="Times" panose="02020603050405020304" pitchFamily="18" charset="0"/>
              </a:rPr>
              <a:t>() -&gt; amount</a:t>
            </a:r>
            <a:r>
              <a:rPr lang="en-GB" altLang="zh-CN" sz="2000" b="0" dirty="0">
                <a:latin typeface="Times" panose="02020603050405020304" pitchFamily="18" charset="0"/>
              </a:rPr>
              <a:t>            //</a:t>
            </a:r>
            <a:r>
              <a:rPr lang="zh-CN" altLang="en-GB" sz="2000" b="0" dirty="0">
                <a:latin typeface="Times" panose="02020603050405020304" pitchFamily="18" charset="0"/>
              </a:rPr>
              <a:t>返回帐户中余额</a:t>
            </a:r>
          </a:p>
          <a:p>
            <a:pPr eaLnBrk="0" hangingPunct="0"/>
            <a:r>
              <a:rPr lang="en-GB" altLang="zh-CN" sz="2000" b="0" i="1" dirty="0" err="1">
                <a:latin typeface="Times" panose="02020603050405020304" pitchFamily="18" charset="0"/>
              </a:rPr>
              <a:t>setBalance</a:t>
            </a:r>
            <a:r>
              <a:rPr lang="en-GB" altLang="zh-CN" sz="2000" b="0" i="1" dirty="0">
                <a:latin typeface="Times" panose="02020603050405020304" pitchFamily="18" charset="0"/>
              </a:rPr>
              <a:t>(amount)</a:t>
            </a:r>
            <a:r>
              <a:rPr lang="en-GB" altLang="zh-CN" sz="2000" b="0" dirty="0">
                <a:latin typeface="Times" panose="02020603050405020304" pitchFamily="18" charset="0"/>
              </a:rPr>
              <a:t>                  //</a:t>
            </a:r>
            <a:r>
              <a:rPr lang="zh-CN" altLang="en-GB" sz="2000" b="0" dirty="0">
                <a:latin typeface="Times" panose="02020603050405020304" pitchFamily="18" charset="0"/>
              </a:rPr>
              <a:t>将帐户余额设置成</a:t>
            </a:r>
            <a:r>
              <a:rPr lang="en-GB" altLang="zh-CN" sz="2000" b="0" dirty="0">
                <a:latin typeface="Times" panose="02020603050405020304" pitchFamily="18" charset="0"/>
              </a:rPr>
              <a:t>amount</a:t>
            </a:r>
          </a:p>
        </p:txBody>
      </p:sp>
      <p:sp>
        <p:nvSpPr>
          <p:cNvPr id="6" name="Line 7"/>
          <p:cNvSpPr>
            <a:spLocks noChangeShapeType="1"/>
          </p:cNvSpPr>
          <p:nvPr/>
        </p:nvSpPr>
        <p:spPr bwMode="auto">
          <a:xfrm>
            <a:off x="758024" y="3510544"/>
            <a:ext cx="784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Rectangle 8"/>
          <p:cNvSpPr>
            <a:spLocks noChangeArrowheads="1"/>
          </p:cNvSpPr>
          <p:nvPr/>
        </p:nvSpPr>
        <p:spPr bwMode="auto">
          <a:xfrm>
            <a:off x="1189824" y="4037595"/>
            <a:ext cx="80645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zh-CN" sz="2000" b="0" i="1" dirty="0">
                <a:latin typeface="Times" panose="02020603050405020304" pitchFamily="18" charset="0"/>
              </a:rPr>
              <a:t>create(name) -&gt; account</a:t>
            </a:r>
            <a:r>
              <a:rPr lang="zh-CN" altLang="en-GB" sz="2000" b="0" dirty="0">
                <a:latin typeface="Times" panose="02020603050405020304" pitchFamily="18" charset="0"/>
              </a:rPr>
              <a:t>　　　</a:t>
            </a:r>
          </a:p>
          <a:p>
            <a:pPr eaLnBrk="0" hangingPunct="0"/>
            <a:r>
              <a:rPr lang="zh-CN" altLang="en-GB" sz="2000" b="0" dirty="0">
                <a:latin typeface="Times" panose="02020603050405020304" pitchFamily="18" charset="0"/>
              </a:rPr>
              <a:t>　　</a:t>
            </a:r>
            <a:r>
              <a:rPr lang="en-GB" altLang="zh-CN" sz="2000" b="0" dirty="0">
                <a:latin typeface="Times" panose="02020603050405020304" pitchFamily="18" charset="0"/>
              </a:rPr>
              <a:t>//</a:t>
            </a:r>
            <a:r>
              <a:rPr lang="zh-CN" altLang="en-GB" sz="2000" b="0" dirty="0">
                <a:latin typeface="Times" panose="02020603050405020304" pitchFamily="18" charset="0"/>
              </a:rPr>
              <a:t>用给定的用户名创建一个新帐户</a:t>
            </a:r>
          </a:p>
          <a:p>
            <a:pPr eaLnBrk="0" hangingPunct="0"/>
            <a:r>
              <a:rPr lang="en-GB" altLang="zh-CN" sz="2000" b="0" i="1" dirty="0" err="1">
                <a:latin typeface="Times" panose="02020603050405020304" pitchFamily="18" charset="0"/>
              </a:rPr>
              <a:t>lookUp</a:t>
            </a:r>
            <a:r>
              <a:rPr lang="en-GB" altLang="zh-CN" sz="2000" b="0" i="1" dirty="0">
                <a:latin typeface="Times" panose="02020603050405020304" pitchFamily="18" charset="0"/>
              </a:rPr>
              <a:t>(name) -&gt; account</a:t>
            </a:r>
            <a:r>
              <a:rPr lang="en-GB" altLang="zh-CN" sz="2000" b="0" dirty="0">
                <a:latin typeface="Times" panose="02020603050405020304" pitchFamily="18" charset="0"/>
              </a:rPr>
              <a:t> </a:t>
            </a:r>
            <a:r>
              <a:rPr lang="zh-CN" altLang="en-GB" sz="2000" b="0" dirty="0">
                <a:latin typeface="Times" panose="02020603050405020304" pitchFamily="18" charset="0"/>
              </a:rPr>
              <a:t>　</a:t>
            </a:r>
          </a:p>
          <a:p>
            <a:pPr eaLnBrk="0" hangingPunct="0"/>
            <a:r>
              <a:rPr lang="zh-CN" altLang="en-GB" sz="2000" b="0" dirty="0">
                <a:latin typeface="Times" panose="02020603050405020304" pitchFamily="18" charset="0"/>
              </a:rPr>
              <a:t>　　</a:t>
            </a:r>
            <a:r>
              <a:rPr lang="en-GB" altLang="zh-CN" sz="2000" b="0" dirty="0">
                <a:latin typeface="Times" panose="02020603050405020304" pitchFamily="18" charset="0"/>
              </a:rPr>
              <a:t>//</a:t>
            </a:r>
            <a:r>
              <a:rPr lang="zh-CN" altLang="en-GB" sz="2000" b="0" dirty="0">
                <a:latin typeface="Times" panose="02020603050405020304" pitchFamily="18" charset="0"/>
              </a:rPr>
              <a:t>根据给定的用户名查找帐户，并返回该帐户的一个引用</a:t>
            </a:r>
          </a:p>
          <a:p>
            <a:pPr eaLnBrk="0" hangingPunct="0"/>
            <a:r>
              <a:rPr lang="en-GB" altLang="zh-CN" sz="2000" b="0" dirty="0">
                <a:latin typeface="Times" panose="02020603050405020304" pitchFamily="18" charset="0"/>
              </a:rPr>
              <a:t> </a:t>
            </a:r>
            <a:r>
              <a:rPr lang="en-GB" altLang="zh-CN" sz="2000" b="0" i="1" dirty="0" err="1">
                <a:latin typeface="Times" panose="02020603050405020304" pitchFamily="18" charset="0"/>
              </a:rPr>
              <a:t>branchTotal</a:t>
            </a:r>
            <a:r>
              <a:rPr lang="en-GB" altLang="zh-CN" sz="2000" b="0" i="1" dirty="0">
                <a:latin typeface="Times" panose="02020603050405020304" pitchFamily="18" charset="0"/>
              </a:rPr>
              <a:t>() -&gt; amount</a:t>
            </a:r>
            <a:r>
              <a:rPr lang="zh-CN" altLang="en-GB" sz="2000" b="0" i="1" dirty="0">
                <a:latin typeface="Times" panose="02020603050405020304" pitchFamily="18" charset="0"/>
              </a:rPr>
              <a:t>　</a:t>
            </a:r>
          </a:p>
          <a:p>
            <a:pPr eaLnBrk="0" hangingPunct="0"/>
            <a:r>
              <a:rPr lang="zh-CN" altLang="en-GB" sz="2000" b="0" i="1" dirty="0">
                <a:latin typeface="Times" panose="02020603050405020304" pitchFamily="18" charset="0"/>
              </a:rPr>
              <a:t>        </a:t>
            </a:r>
            <a:r>
              <a:rPr lang="en-GB" altLang="zh-CN" sz="2000" b="0" i="1" dirty="0">
                <a:latin typeface="Times" panose="02020603050405020304" pitchFamily="18" charset="0"/>
              </a:rPr>
              <a:t>//</a:t>
            </a:r>
            <a:r>
              <a:rPr lang="zh-CN" altLang="en-GB" sz="2000" b="0" i="1" dirty="0">
                <a:latin typeface="Times" panose="02020603050405020304" pitchFamily="18" charset="0"/>
              </a:rPr>
              <a:t>返回支行中所有帐户余额的总和</a:t>
            </a:r>
            <a:endParaRPr lang="zh-CN" altLang="en-GB" sz="2000" b="0" dirty="0">
              <a:latin typeface="Times" panose="02020603050405020304" pitchFamily="18" charset="0"/>
            </a:endParaRPr>
          </a:p>
        </p:txBody>
      </p:sp>
      <p:sp>
        <p:nvSpPr>
          <p:cNvPr id="8" name="Rectangle 9"/>
          <p:cNvSpPr>
            <a:spLocks noChangeArrowheads="1"/>
          </p:cNvSpPr>
          <p:nvPr/>
        </p:nvSpPr>
        <p:spPr bwMode="auto">
          <a:xfrm>
            <a:off x="758024" y="3628020"/>
            <a:ext cx="6861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zh-CN" sz="2000" dirty="0">
                <a:latin typeface="Arial" panose="020B0604020202020204" pitchFamily="34" charset="0"/>
              </a:rPr>
              <a:t>Branch</a:t>
            </a:r>
            <a:r>
              <a:rPr lang="zh-CN" altLang="en-GB" sz="2000" dirty="0">
                <a:latin typeface="Arial" panose="020B0604020202020204" pitchFamily="34" charset="0"/>
              </a:rPr>
              <a:t>接口中的操作</a:t>
            </a:r>
            <a:endParaRPr lang="zh-CN" altLang="en-GB" sz="2000" dirty="0">
              <a:latin typeface="Times" panose="02020603050405020304" pitchFamily="18" charset="0"/>
            </a:endParaRPr>
          </a:p>
        </p:txBody>
      </p:sp>
      <p:sp>
        <p:nvSpPr>
          <p:cNvPr id="9" name="灯片编号占位符 8"/>
          <p:cNvSpPr>
            <a:spLocks noGrp="1"/>
          </p:cNvSpPr>
          <p:nvPr>
            <p:ph type="sldNum" sz="quarter" idx="12"/>
          </p:nvPr>
        </p:nvSpPr>
        <p:spPr/>
        <p:txBody>
          <a:bodyPr/>
          <a:lstStyle/>
          <a:p>
            <a:fld id="{4D4084D9-55F2-4E00-B75E-E42CB7218B8E}" type="slidenum">
              <a:rPr lang="zh-CN" altLang="en-US" smtClean="0"/>
              <a:t>4</a:t>
            </a:fld>
            <a:endParaRPr lang="zh-CN" altLang="en-US"/>
          </a:p>
        </p:txBody>
      </p:sp>
    </p:spTree>
    <p:extLst>
      <p:ext uri="{BB962C8B-B14F-4D97-AF65-F5344CB8AC3E}">
        <p14:creationId xmlns:p14="http://schemas.microsoft.com/office/powerpoint/2010/main" val="1191416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40</a:t>
            </a:fld>
            <a:endParaRPr lang="zh-CN" altLang="en-US"/>
          </a:p>
        </p:txBody>
      </p:sp>
      <p:sp>
        <p:nvSpPr>
          <p:cNvPr id="5" name="Rectangle 3"/>
          <p:cNvSpPr>
            <a:spLocks noChangeArrowheads="1"/>
          </p:cNvSpPr>
          <p:nvPr/>
        </p:nvSpPr>
        <p:spPr bwMode="auto">
          <a:xfrm>
            <a:off x="414713" y="1378075"/>
            <a:ext cx="799465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5000"/>
              </a:lnSpc>
            </a:pPr>
            <a:r>
              <a:rPr lang="en-GB" altLang="zh-CN" b="0" i="1" dirty="0">
                <a:latin typeface="Times" panose="02020603050405020304" pitchFamily="18" charset="0"/>
              </a:rPr>
              <a:t>public class </a:t>
            </a:r>
            <a:r>
              <a:rPr lang="en-GB" altLang="zh-CN" b="0" i="1" dirty="0" err="1">
                <a:latin typeface="Times" panose="02020603050405020304" pitchFamily="18" charset="0"/>
              </a:rPr>
              <a:t>LockManager</a:t>
            </a:r>
            <a:r>
              <a:rPr lang="en-GB" altLang="zh-CN" b="0" i="1" dirty="0">
                <a:latin typeface="Times" panose="02020603050405020304" pitchFamily="18" charset="0"/>
              </a:rPr>
              <a:t> {</a:t>
            </a:r>
          </a:p>
          <a:p>
            <a:pPr eaLnBrk="0" hangingPunct="0">
              <a:lnSpc>
                <a:spcPct val="85000"/>
              </a:lnSpc>
            </a:pPr>
            <a:r>
              <a:rPr lang="en-GB" altLang="zh-CN" b="0" i="1" dirty="0">
                <a:latin typeface="Times" panose="02020603050405020304" pitchFamily="18" charset="0"/>
              </a:rPr>
              <a:t>    private </a:t>
            </a:r>
            <a:r>
              <a:rPr lang="en-GB" altLang="zh-CN" b="0" i="1" dirty="0" err="1">
                <a:latin typeface="Times" panose="02020603050405020304" pitchFamily="18" charset="0"/>
              </a:rPr>
              <a:t>Hashtable</a:t>
            </a:r>
            <a:r>
              <a:rPr lang="en-GB" altLang="zh-CN" b="0" i="1" dirty="0">
                <a:latin typeface="Times" panose="02020603050405020304" pitchFamily="18" charset="0"/>
              </a:rPr>
              <a:t> </a:t>
            </a:r>
            <a:r>
              <a:rPr lang="en-GB" altLang="zh-CN" b="0" i="1" dirty="0" err="1">
                <a:latin typeface="Times" panose="02020603050405020304" pitchFamily="18" charset="0"/>
              </a:rPr>
              <a:t>theLocks</a:t>
            </a:r>
            <a:r>
              <a:rPr lang="en-GB" altLang="zh-CN" b="0" i="1" dirty="0">
                <a:latin typeface="Times" panose="02020603050405020304" pitchFamily="18" charset="0"/>
              </a:rPr>
              <a:t>;</a:t>
            </a:r>
          </a:p>
          <a:p>
            <a:pPr eaLnBrk="0" hangingPunct="0">
              <a:lnSpc>
                <a:spcPct val="85000"/>
              </a:lnSpc>
            </a:pPr>
            <a:endParaRPr lang="en-GB" altLang="zh-CN" b="0" i="1" dirty="0">
              <a:latin typeface="Times" panose="02020603050405020304" pitchFamily="18" charset="0"/>
            </a:endParaRPr>
          </a:p>
          <a:p>
            <a:pPr eaLnBrk="0" hangingPunct="0">
              <a:lnSpc>
                <a:spcPct val="85000"/>
              </a:lnSpc>
            </a:pPr>
            <a:r>
              <a:rPr lang="en-GB" altLang="zh-CN" b="0" i="1" dirty="0">
                <a:latin typeface="Times" panose="02020603050405020304" pitchFamily="18" charset="0"/>
              </a:rPr>
              <a:t>    public  void </a:t>
            </a:r>
            <a:r>
              <a:rPr lang="en-GB" altLang="zh-CN" b="0" i="1" dirty="0" err="1">
                <a:latin typeface="Times" panose="02020603050405020304" pitchFamily="18" charset="0"/>
              </a:rPr>
              <a:t>setLock</a:t>
            </a:r>
            <a:r>
              <a:rPr lang="en-GB" altLang="zh-CN" b="0" i="1" dirty="0">
                <a:latin typeface="Times" panose="02020603050405020304" pitchFamily="18" charset="0"/>
              </a:rPr>
              <a:t>(Object </a:t>
            </a:r>
            <a:r>
              <a:rPr lang="en-GB" altLang="zh-CN" b="0" i="1" dirty="0" err="1">
                <a:latin typeface="Times" panose="02020603050405020304" pitchFamily="18" charset="0"/>
              </a:rPr>
              <a:t>object</a:t>
            </a:r>
            <a:r>
              <a:rPr lang="en-GB" altLang="zh-CN" b="0" i="1" dirty="0">
                <a:latin typeface="Times" panose="02020603050405020304" pitchFamily="18" charset="0"/>
              </a:rPr>
              <a:t>, </a:t>
            </a:r>
            <a:r>
              <a:rPr lang="en-GB" altLang="zh-CN" b="0" i="1" dirty="0" err="1">
                <a:latin typeface="Times" panose="02020603050405020304" pitchFamily="18" charset="0"/>
              </a:rPr>
              <a:t>TransID</a:t>
            </a:r>
            <a:r>
              <a:rPr lang="en-GB" altLang="zh-CN" b="0" i="1" dirty="0">
                <a:latin typeface="Times" panose="02020603050405020304" pitchFamily="18" charset="0"/>
              </a:rPr>
              <a:t> trans,  </a:t>
            </a:r>
            <a:r>
              <a:rPr lang="en-GB" altLang="zh-CN" b="0" i="1" dirty="0" err="1">
                <a:latin typeface="Times" panose="02020603050405020304" pitchFamily="18" charset="0"/>
              </a:rPr>
              <a:t>LockType</a:t>
            </a:r>
            <a:r>
              <a:rPr lang="en-GB" altLang="zh-CN" b="0" i="1" dirty="0">
                <a:latin typeface="Times" panose="02020603050405020304" pitchFamily="18" charset="0"/>
              </a:rPr>
              <a:t> </a:t>
            </a:r>
            <a:r>
              <a:rPr lang="en-GB" altLang="zh-CN" b="0" i="1" dirty="0" err="1">
                <a:latin typeface="Times" panose="02020603050405020304" pitchFamily="18" charset="0"/>
              </a:rPr>
              <a:t>lockType</a:t>
            </a:r>
            <a:r>
              <a:rPr lang="en-GB" altLang="zh-CN" b="0" i="1" dirty="0">
                <a:latin typeface="Times" panose="02020603050405020304" pitchFamily="18" charset="0"/>
              </a:rPr>
              <a:t>){</a:t>
            </a:r>
          </a:p>
          <a:p>
            <a:pPr eaLnBrk="0" hangingPunct="0">
              <a:lnSpc>
                <a:spcPct val="85000"/>
              </a:lnSpc>
            </a:pPr>
            <a:r>
              <a:rPr lang="en-GB" altLang="zh-CN" b="0" i="1" dirty="0">
                <a:latin typeface="Times" panose="02020603050405020304" pitchFamily="18" charset="0"/>
              </a:rPr>
              <a:t>     	Lock </a:t>
            </a:r>
            <a:r>
              <a:rPr lang="en-GB" altLang="zh-CN" b="0" i="1" dirty="0" err="1">
                <a:latin typeface="Times" panose="02020603050405020304" pitchFamily="18" charset="0"/>
              </a:rPr>
              <a:t>foundLock</a:t>
            </a:r>
            <a:r>
              <a:rPr lang="en-GB" altLang="zh-CN" b="0" i="1" dirty="0">
                <a:latin typeface="Times" panose="02020603050405020304" pitchFamily="18" charset="0"/>
              </a:rPr>
              <a:t>;</a:t>
            </a:r>
          </a:p>
          <a:p>
            <a:pPr eaLnBrk="0" hangingPunct="0">
              <a:lnSpc>
                <a:spcPct val="85000"/>
              </a:lnSpc>
            </a:pPr>
            <a:r>
              <a:rPr lang="en-GB" altLang="zh-CN" b="0" i="1" dirty="0">
                <a:latin typeface="Times" panose="02020603050405020304" pitchFamily="18" charset="0"/>
              </a:rPr>
              <a:t>    	synchronized(this){</a:t>
            </a:r>
          </a:p>
          <a:p>
            <a:pPr eaLnBrk="0" hangingPunct="0">
              <a:lnSpc>
                <a:spcPct val="85000"/>
              </a:lnSpc>
            </a:pPr>
            <a:r>
              <a:rPr lang="en-GB" altLang="zh-CN" b="0" i="1" dirty="0">
                <a:latin typeface="Times" panose="02020603050405020304" pitchFamily="18" charset="0"/>
              </a:rPr>
              <a:t>		</a:t>
            </a:r>
            <a:r>
              <a:rPr lang="en-GB" altLang="zh-CN" b="0" dirty="0">
                <a:latin typeface="Times" panose="02020603050405020304" pitchFamily="18" charset="0"/>
              </a:rPr>
              <a:t>// find the lock associated with object</a:t>
            </a:r>
          </a:p>
          <a:p>
            <a:pPr eaLnBrk="0" hangingPunct="0">
              <a:lnSpc>
                <a:spcPct val="85000"/>
              </a:lnSpc>
            </a:pPr>
            <a:r>
              <a:rPr lang="en-GB" altLang="zh-CN" b="0" dirty="0">
                <a:latin typeface="Times" panose="02020603050405020304" pitchFamily="18" charset="0"/>
              </a:rPr>
              <a:t>       	 	// if there isn’t one, create it and add to the </a:t>
            </a:r>
            <a:r>
              <a:rPr lang="en-GB" altLang="zh-CN" b="0" dirty="0" err="1">
                <a:latin typeface="Times" panose="02020603050405020304" pitchFamily="18" charset="0"/>
              </a:rPr>
              <a:t>hashtable</a:t>
            </a:r>
            <a:endParaRPr lang="en-GB" altLang="zh-CN" b="0" i="1" dirty="0">
              <a:latin typeface="Times" panose="02020603050405020304" pitchFamily="18" charset="0"/>
            </a:endParaRPr>
          </a:p>
          <a:p>
            <a:pPr eaLnBrk="0" hangingPunct="0">
              <a:lnSpc>
                <a:spcPct val="85000"/>
              </a:lnSpc>
            </a:pPr>
            <a:r>
              <a:rPr lang="en-GB" altLang="zh-CN" b="0" i="1" dirty="0">
                <a:latin typeface="Times" panose="02020603050405020304" pitchFamily="18" charset="0"/>
              </a:rPr>
              <a:t>           	}</a:t>
            </a:r>
          </a:p>
          <a:p>
            <a:pPr eaLnBrk="0" hangingPunct="0">
              <a:lnSpc>
                <a:spcPct val="85000"/>
              </a:lnSpc>
            </a:pPr>
            <a:r>
              <a:rPr lang="en-GB" altLang="zh-CN" b="0" i="1" dirty="0">
                <a:latin typeface="Times" panose="02020603050405020304" pitchFamily="18" charset="0"/>
              </a:rPr>
              <a:t>        </a:t>
            </a:r>
            <a:r>
              <a:rPr lang="en-GB" altLang="zh-CN" b="0" i="1" dirty="0" err="1">
                <a:latin typeface="Times" panose="02020603050405020304" pitchFamily="18" charset="0"/>
              </a:rPr>
              <a:t>foundLock.acquire</a:t>
            </a:r>
            <a:r>
              <a:rPr lang="en-GB" altLang="zh-CN" b="0" i="1" dirty="0">
                <a:latin typeface="Times" panose="02020603050405020304" pitchFamily="18" charset="0"/>
              </a:rPr>
              <a:t>(trans, </a:t>
            </a:r>
            <a:r>
              <a:rPr lang="en-GB" altLang="zh-CN" b="0" i="1" dirty="0" err="1">
                <a:latin typeface="Times" panose="02020603050405020304" pitchFamily="18" charset="0"/>
              </a:rPr>
              <a:t>lockType</a:t>
            </a:r>
            <a:r>
              <a:rPr lang="en-GB" altLang="zh-CN" b="0" i="1" dirty="0">
                <a:latin typeface="Times" panose="02020603050405020304" pitchFamily="18" charset="0"/>
              </a:rPr>
              <a:t>);</a:t>
            </a:r>
          </a:p>
          <a:p>
            <a:pPr eaLnBrk="0" hangingPunct="0">
              <a:lnSpc>
                <a:spcPct val="85000"/>
              </a:lnSpc>
            </a:pPr>
            <a:r>
              <a:rPr lang="en-GB" altLang="zh-CN" b="0" i="1" dirty="0">
                <a:latin typeface="Times" panose="02020603050405020304" pitchFamily="18" charset="0"/>
              </a:rPr>
              <a:t>    }</a:t>
            </a:r>
          </a:p>
          <a:p>
            <a:pPr eaLnBrk="0" hangingPunct="0">
              <a:lnSpc>
                <a:spcPct val="85000"/>
              </a:lnSpc>
              <a:spcBef>
                <a:spcPct val="50000"/>
              </a:spcBef>
            </a:pPr>
            <a:r>
              <a:rPr lang="en-GB" altLang="zh-CN" b="0" i="1" dirty="0">
                <a:latin typeface="Times" panose="02020603050405020304" pitchFamily="18" charset="0"/>
              </a:rPr>
              <a:t>   // synchronize this one because we want to remove all entries </a:t>
            </a:r>
          </a:p>
          <a:p>
            <a:pPr eaLnBrk="0" hangingPunct="0">
              <a:lnSpc>
                <a:spcPct val="85000"/>
              </a:lnSpc>
            </a:pPr>
            <a:r>
              <a:rPr lang="en-GB" altLang="zh-CN" b="0" i="1" dirty="0">
                <a:latin typeface="Times" panose="02020603050405020304" pitchFamily="18" charset="0"/>
              </a:rPr>
              <a:t>    public synchronized void </a:t>
            </a:r>
            <a:r>
              <a:rPr lang="en-GB" altLang="zh-CN" b="0" i="1" dirty="0" err="1">
                <a:latin typeface="Times" panose="02020603050405020304" pitchFamily="18" charset="0"/>
              </a:rPr>
              <a:t>unLock</a:t>
            </a:r>
            <a:r>
              <a:rPr lang="en-GB" altLang="zh-CN" b="0" i="1" dirty="0">
                <a:latin typeface="Times" panose="02020603050405020304" pitchFamily="18" charset="0"/>
              </a:rPr>
              <a:t>(</a:t>
            </a:r>
            <a:r>
              <a:rPr lang="en-GB" altLang="zh-CN" b="0" i="1" dirty="0" err="1">
                <a:latin typeface="Times" panose="02020603050405020304" pitchFamily="18" charset="0"/>
              </a:rPr>
              <a:t>TransID</a:t>
            </a:r>
            <a:r>
              <a:rPr lang="en-GB" altLang="zh-CN" b="0" i="1" dirty="0">
                <a:latin typeface="Times" panose="02020603050405020304" pitchFamily="18" charset="0"/>
              </a:rPr>
              <a:t> trans) {</a:t>
            </a:r>
          </a:p>
          <a:p>
            <a:pPr eaLnBrk="0" hangingPunct="0">
              <a:lnSpc>
                <a:spcPct val="85000"/>
              </a:lnSpc>
            </a:pPr>
            <a:r>
              <a:rPr lang="en-GB" altLang="zh-CN" b="0" i="1" dirty="0">
                <a:latin typeface="Times" panose="02020603050405020304" pitchFamily="18" charset="0"/>
              </a:rPr>
              <a:t>   	Enumeration e = </a:t>
            </a:r>
            <a:r>
              <a:rPr lang="en-GB" altLang="zh-CN" b="0" i="1" dirty="0" err="1">
                <a:latin typeface="Times" panose="02020603050405020304" pitchFamily="18" charset="0"/>
              </a:rPr>
              <a:t>theLocks.elements</a:t>
            </a:r>
            <a:r>
              <a:rPr lang="en-GB" altLang="zh-CN" b="0" i="1" dirty="0">
                <a:latin typeface="Times" panose="02020603050405020304" pitchFamily="18" charset="0"/>
              </a:rPr>
              <a:t>();</a:t>
            </a:r>
          </a:p>
          <a:p>
            <a:pPr eaLnBrk="0" hangingPunct="0">
              <a:lnSpc>
                <a:spcPct val="85000"/>
              </a:lnSpc>
            </a:pPr>
            <a:r>
              <a:rPr lang="en-GB" altLang="zh-CN" b="0" i="1" dirty="0">
                <a:latin typeface="Times" panose="02020603050405020304" pitchFamily="18" charset="0"/>
              </a:rPr>
              <a:t>   	while(</a:t>
            </a:r>
            <a:r>
              <a:rPr lang="en-GB" altLang="zh-CN" b="0" i="1" dirty="0" err="1">
                <a:latin typeface="Times" panose="02020603050405020304" pitchFamily="18" charset="0"/>
              </a:rPr>
              <a:t>e.hasMoreElements</a:t>
            </a:r>
            <a:r>
              <a:rPr lang="en-GB" altLang="zh-CN" b="0" i="1" dirty="0">
                <a:latin typeface="Times" panose="02020603050405020304" pitchFamily="18" charset="0"/>
              </a:rPr>
              <a:t>()){</a:t>
            </a:r>
          </a:p>
          <a:p>
            <a:pPr eaLnBrk="0" hangingPunct="0">
              <a:lnSpc>
                <a:spcPct val="85000"/>
              </a:lnSpc>
            </a:pPr>
            <a:r>
              <a:rPr lang="en-GB" altLang="zh-CN" b="0" i="1" dirty="0">
                <a:latin typeface="Times" panose="02020603050405020304" pitchFamily="18" charset="0"/>
              </a:rPr>
              <a:t>            Lock </a:t>
            </a:r>
            <a:r>
              <a:rPr lang="en-GB" altLang="zh-CN" b="0" i="1" dirty="0" err="1">
                <a:latin typeface="Times" panose="02020603050405020304" pitchFamily="18" charset="0"/>
              </a:rPr>
              <a:t>aLock</a:t>
            </a:r>
            <a:r>
              <a:rPr lang="en-GB" altLang="zh-CN" b="0" i="1" dirty="0">
                <a:latin typeface="Times" panose="02020603050405020304" pitchFamily="18" charset="0"/>
              </a:rPr>
              <a:t> = (Lock)(</a:t>
            </a:r>
            <a:r>
              <a:rPr lang="en-GB" altLang="zh-CN" b="0" i="1" dirty="0" err="1">
                <a:latin typeface="Times" panose="02020603050405020304" pitchFamily="18" charset="0"/>
              </a:rPr>
              <a:t>e.nextElement</a:t>
            </a:r>
            <a:r>
              <a:rPr lang="en-GB" altLang="zh-CN" b="0" i="1" dirty="0">
                <a:latin typeface="Times" panose="02020603050405020304" pitchFamily="18" charset="0"/>
              </a:rPr>
              <a:t>());</a:t>
            </a:r>
          </a:p>
          <a:p>
            <a:pPr eaLnBrk="0" hangingPunct="0">
              <a:lnSpc>
                <a:spcPct val="85000"/>
              </a:lnSpc>
            </a:pPr>
            <a:r>
              <a:rPr lang="en-GB" altLang="zh-CN" b="0" i="1" dirty="0">
                <a:latin typeface="Times" panose="02020603050405020304" pitchFamily="18" charset="0"/>
              </a:rPr>
              <a:t>            if</a:t>
            </a:r>
            <a:r>
              <a:rPr lang="en-GB" altLang="zh-CN" b="0" dirty="0">
                <a:latin typeface="Times" panose="02020603050405020304" pitchFamily="18" charset="0"/>
              </a:rPr>
              <a:t>(/* trans is a holder of this lock*/</a:t>
            </a:r>
            <a:r>
              <a:rPr lang="en-GB" altLang="zh-CN" b="0" i="1" dirty="0">
                <a:latin typeface="Times" panose="02020603050405020304" pitchFamily="18" charset="0"/>
              </a:rPr>
              <a:t> ) </a:t>
            </a:r>
            <a:r>
              <a:rPr lang="en-GB" altLang="zh-CN" b="0" i="1" dirty="0" err="1">
                <a:latin typeface="Times" panose="02020603050405020304" pitchFamily="18" charset="0"/>
              </a:rPr>
              <a:t>aLock.release</a:t>
            </a:r>
            <a:r>
              <a:rPr lang="en-GB" altLang="zh-CN" b="0" i="1" dirty="0">
                <a:latin typeface="Times" panose="02020603050405020304" pitchFamily="18" charset="0"/>
              </a:rPr>
              <a:t>(trans);</a:t>
            </a:r>
          </a:p>
          <a:p>
            <a:pPr eaLnBrk="0" hangingPunct="0">
              <a:lnSpc>
                <a:spcPct val="85000"/>
              </a:lnSpc>
            </a:pPr>
            <a:r>
              <a:rPr lang="en-GB" altLang="zh-CN" b="0" i="1" dirty="0">
                <a:latin typeface="Times" panose="02020603050405020304" pitchFamily="18" charset="0"/>
              </a:rPr>
              <a:t>        }</a:t>
            </a:r>
          </a:p>
          <a:p>
            <a:pPr eaLnBrk="0" hangingPunct="0">
              <a:lnSpc>
                <a:spcPct val="85000"/>
              </a:lnSpc>
            </a:pPr>
            <a:r>
              <a:rPr lang="en-GB" altLang="zh-CN" b="0" i="1" dirty="0">
                <a:latin typeface="Times" panose="02020603050405020304" pitchFamily="18" charset="0"/>
              </a:rPr>
              <a:t>    }</a:t>
            </a:r>
          </a:p>
          <a:p>
            <a:pPr eaLnBrk="0" hangingPunct="0">
              <a:lnSpc>
                <a:spcPct val="85000"/>
              </a:lnSpc>
            </a:pPr>
            <a:r>
              <a:rPr lang="en-GB" altLang="zh-CN" b="0" i="1" dirty="0">
                <a:latin typeface="Times" panose="02020603050405020304" pitchFamily="18" charset="0"/>
              </a:rPr>
              <a:t>}</a:t>
            </a:r>
          </a:p>
        </p:txBody>
      </p:sp>
    </p:spTree>
    <p:extLst>
      <p:ext uri="{BB962C8B-B14F-4D97-AF65-F5344CB8AC3E}">
        <p14:creationId xmlns:p14="http://schemas.microsoft.com/office/powerpoint/2010/main" val="28164893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normAutofit fontScale="92500"/>
          </a:bodyPr>
          <a:lstStyle/>
          <a:p>
            <a:r>
              <a:rPr kumimoji="1" lang="zh-CN" altLang="en-US" sz="2800" b="1" dirty="0">
                <a:solidFill>
                  <a:schemeClr val="tx1"/>
                </a:solidFill>
                <a:latin typeface="Times New Roman" panose="02020603050405020304" pitchFamily="18" charset="0"/>
              </a:rPr>
              <a:t>嵌套事务的加锁需求</a:t>
            </a:r>
            <a:endParaRPr lang="zh-CN" altLang="en-US"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嵌套事务集</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要求：不能观察到其它嵌套事务集的部分效果</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实现方法：父事务继承子事务的所有锁，锁的继承从底层向高层传递。</a:t>
            </a:r>
          </a:p>
          <a:p>
            <a:pPr lvl="1"/>
            <a:r>
              <a:rPr lang="zh-CN" altLang="en-US" sz="2400" dirty="0">
                <a:solidFill>
                  <a:schemeClr val="tx1"/>
                </a:solidFill>
                <a:latin typeface="Times New Roman" panose="02020603050405020304" pitchFamily="18" charset="0"/>
              </a:rPr>
              <a:t>嵌套事务集中的事务</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要求：不能观察到同一事务集中其它事务的部分效果</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实现方法：父事务不允许和子事务并发运行；同层次的事务可并发执行。</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41</a:t>
            </a:fld>
            <a:endParaRPr lang="zh-CN" altLang="en-US"/>
          </a:p>
        </p:txBody>
      </p:sp>
    </p:spTree>
    <p:extLst>
      <p:ext uri="{BB962C8B-B14F-4D97-AF65-F5344CB8AC3E}">
        <p14:creationId xmlns:p14="http://schemas.microsoft.com/office/powerpoint/2010/main" val="24006268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嵌套事务的加锁规则</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一</a:t>
            </a:r>
            <a:r>
              <a:rPr kumimoji="1" lang="en-US" altLang="zh-CN" sz="2800" b="1" dirty="0">
                <a:solidFill>
                  <a:schemeClr val="tx1"/>
                </a:solidFill>
                <a:latin typeface="Times New Roman" panose="02020603050405020304" pitchFamily="18" charset="0"/>
              </a:rPr>
              <a:t>)</a:t>
            </a:r>
            <a:endParaRPr lang="en-US" altLang="zh-CN"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获得读锁</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如果子事务获取了某个对象的读锁，那么其它活动事务不能获取该对象的写锁，只有该子事务的父事务们可以持有该写锁。</a:t>
            </a:r>
          </a:p>
          <a:p>
            <a:pPr lvl="1"/>
            <a:r>
              <a:rPr lang="zh-CN" altLang="en-US" sz="2400" dirty="0">
                <a:solidFill>
                  <a:schemeClr val="tx1"/>
                </a:solidFill>
                <a:latin typeface="Times New Roman" panose="02020603050405020304" pitchFamily="18" charset="0"/>
              </a:rPr>
              <a:t>获得写锁</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如果子事务获取了某个对象的写锁，那么其它活动事务不能获取该对象的写锁或读锁，只有该子事务的父事务们可以持有该写锁或读锁。</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42</a:t>
            </a:fld>
            <a:endParaRPr lang="zh-CN" altLang="en-US"/>
          </a:p>
        </p:txBody>
      </p:sp>
    </p:spTree>
    <p:extLst>
      <p:ext uri="{BB962C8B-B14F-4D97-AF65-F5344CB8AC3E}">
        <p14:creationId xmlns:p14="http://schemas.microsoft.com/office/powerpoint/2010/main" val="3366005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嵌套事务的加锁规则</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二</a:t>
            </a:r>
            <a:r>
              <a:rPr kumimoji="1" lang="en-US" altLang="zh-CN" sz="2800" b="1" dirty="0">
                <a:solidFill>
                  <a:schemeClr val="tx1"/>
                </a:solidFill>
                <a:latin typeface="Times New Roman" panose="02020603050405020304" pitchFamily="18" charset="0"/>
              </a:rPr>
              <a:t>)</a:t>
            </a:r>
            <a:endParaRPr lang="en-US" altLang="zh-CN"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提交</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子事务提交时，它的所有锁由父事务继承，即允许父事务保留与子事务相同模式的锁。</a:t>
            </a:r>
          </a:p>
          <a:p>
            <a:pPr lvl="1"/>
            <a:r>
              <a:rPr lang="zh-CN" altLang="en-US" sz="2400" dirty="0">
                <a:solidFill>
                  <a:schemeClr val="tx1"/>
                </a:solidFill>
                <a:latin typeface="Times New Roman" panose="02020603050405020304" pitchFamily="18" charset="0"/>
              </a:rPr>
              <a:t>放弃</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子事务放弃时，它的所有锁都被丢弃。如果父事务已经保留了这些锁，那么它可以继续保持这些锁。</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43</a:t>
            </a:fld>
            <a:endParaRPr lang="zh-CN" altLang="en-US"/>
          </a:p>
        </p:txBody>
      </p:sp>
    </p:spTree>
    <p:extLst>
      <p:ext uri="{BB962C8B-B14F-4D97-AF65-F5344CB8AC3E}">
        <p14:creationId xmlns:p14="http://schemas.microsoft.com/office/powerpoint/2010/main" val="1151853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死锁</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一</a:t>
            </a:r>
            <a:r>
              <a:rPr kumimoji="1" lang="en-US" altLang="zh-CN" sz="2800" b="1" dirty="0">
                <a:solidFill>
                  <a:schemeClr val="tx1"/>
                </a:solidFill>
                <a:latin typeface="Times New Roman" panose="02020603050405020304" pitchFamily="18" charset="0"/>
              </a:rPr>
              <a:t>)</a:t>
            </a:r>
            <a:endParaRPr lang="en-US" altLang="zh-CN"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死锁场景示例</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两个事务都在等待并且只有对方释放锁后才能继续执行</a:t>
            </a:r>
          </a:p>
          <a:p>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44</a:t>
            </a:fld>
            <a:endParaRPr lang="zh-CN" altLang="en-US"/>
          </a:p>
        </p:txBody>
      </p:sp>
      <p:grpSp>
        <p:nvGrpSpPr>
          <p:cNvPr id="5" name="Group 4"/>
          <p:cNvGrpSpPr>
            <a:grpSpLocks/>
          </p:cNvGrpSpPr>
          <p:nvPr/>
        </p:nvGrpSpPr>
        <p:grpSpPr bwMode="auto">
          <a:xfrm>
            <a:off x="671513" y="2869068"/>
            <a:ext cx="8221662" cy="3411538"/>
            <a:chOff x="351" y="1180"/>
            <a:chExt cx="5179" cy="2149"/>
          </a:xfrm>
        </p:grpSpPr>
        <p:sp>
          <p:nvSpPr>
            <p:cNvPr id="6" name="Rectangle 5"/>
            <p:cNvSpPr>
              <a:spLocks noChangeArrowheads="1"/>
            </p:cNvSpPr>
            <p:nvPr/>
          </p:nvSpPr>
          <p:spPr bwMode="auto">
            <a:xfrm>
              <a:off x="1033" y="1182"/>
              <a:ext cx="40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事务</a:t>
              </a:r>
              <a:r>
                <a:rPr lang="en-GB" altLang="zh-CN" sz="1900">
                  <a:solidFill>
                    <a:srgbClr val="000000"/>
                  </a:solidFill>
                  <a:latin typeface="Times" panose="02020603050405020304" pitchFamily="18" charset="0"/>
                </a:rPr>
                <a:t>T</a:t>
              </a:r>
              <a:endParaRPr lang="en-GB" altLang="zh-CN" sz="2400" b="0">
                <a:latin typeface="Times" panose="02020603050405020304" pitchFamily="18" charset="0"/>
              </a:endParaRPr>
            </a:p>
          </p:txBody>
        </p:sp>
        <p:sp>
          <p:nvSpPr>
            <p:cNvPr id="7" name="Rectangle 6"/>
            <p:cNvSpPr>
              <a:spLocks noChangeArrowheads="1"/>
            </p:cNvSpPr>
            <p:nvPr/>
          </p:nvSpPr>
          <p:spPr bwMode="auto">
            <a:xfrm>
              <a:off x="1884" y="1182"/>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8" name="Rectangle 7"/>
            <p:cNvSpPr>
              <a:spLocks noChangeArrowheads="1"/>
            </p:cNvSpPr>
            <p:nvPr/>
          </p:nvSpPr>
          <p:spPr bwMode="auto">
            <a:xfrm>
              <a:off x="3749" y="1182"/>
              <a:ext cx="41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事务</a:t>
              </a:r>
              <a:r>
                <a:rPr lang="en-GB" altLang="zh-CN" sz="1900">
                  <a:solidFill>
                    <a:srgbClr val="000000"/>
                  </a:solidFill>
                  <a:latin typeface="Times" panose="02020603050405020304" pitchFamily="18" charset="0"/>
                </a:rPr>
                <a:t>U</a:t>
              </a:r>
            </a:p>
          </p:txBody>
        </p:sp>
        <p:sp>
          <p:nvSpPr>
            <p:cNvPr id="9" name="Rectangle 8"/>
            <p:cNvSpPr>
              <a:spLocks noChangeArrowheads="1"/>
            </p:cNvSpPr>
            <p:nvPr/>
          </p:nvSpPr>
          <p:spPr bwMode="auto">
            <a:xfrm>
              <a:off x="4600" y="1182"/>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10" name="Rectangle 9"/>
            <p:cNvSpPr>
              <a:spLocks noChangeArrowheads="1"/>
            </p:cNvSpPr>
            <p:nvPr/>
          </p:nvSpPr>
          <p:spPr bwMode="auto">
            <a:xfrm>
              <a:off x="4705" y="1292"/>
              <a:ext cx="7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11" name="Line 10"/>
            <p:cNvSpPr>
              <a:spLocks noChangeShapeType="1"/>
            </p:cNvSpPr>
            <p:nvPr/>
          </p:nvSpPr>
          <p:spPr bwMode="auto">
            <a:xfrm>
              <a:off x="351" y="1180"/>
              <a:ext cx="2582"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Line 11"/>
            <p:cNvSpPr>
              <a:spLocks noChangeShapeType="1"/>
            </p:cNvSpPr>
            <p:nvPr/>
          </p:nvSpPr>
          <p:spPr bwMode="auto">
            <a:xfrm>
              <a:off x="2948" y="1180"/>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Line 12"/>
            <p:cNvSpPr>
              <a:spLocks noChangeShapeType="1"/>
            </p:cNvSpPr>
            <p:nvPr/>
          </p:nvSpPr>
          <p:spPr bwMode="auto">
            <a:xfrm>
              <a:off x="2963" y="1180"/>
              <a:ext cx="2567"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4" name="Line 13"/>
            <p:cNvSpPr>
              <a:spLocks noChangeShapeType="1"/>
            </p:cNvSpPr>
            <p:nvPr/>
          </p:nvSpPr>
          <p:spPr bwMode="auto">
            <a:xfrm>
              <a:off x="2948" y="1195"/>
              <a:ext cx="1" cy="23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 name="Rectangle 14"/>
            <p:cNvSpPr>
              <a:spLocks noChangeArrowheads="1"/>
            </p:cNvSpPr>
            <p:nvPr/>
          </p:nvSpPr>
          <p:spPr bwMode="auto">
            <a:xfrm>
              <a:off x="493" y="1471"/>
              <a:ext cx="30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操作</a:t>
              </a:r>
              <a:endParaRPr lang="zh-CN" altLang="en-GB" sz="2400" b="0">
                <a:latin typeface="Times" panose="02020603050405020304" pitchFamily="18" charset="0"/>
              </a:endParaRPr>
            </a:p>
          </p:txBody>
        </p:sp>
        <p:sp>
          <p:nvSpPr>
            <p:cNvPr id="16" name="Rectangle 15"/>
            <p:cNvSpPr>
              <a:spLocks noChangeArrowheads="1"/>
            </p:cNvSpPr>
            <p:nvPr/>
          </p:nvSpPr>
          <p:spPr bwMode="auto">
            <a:xfrm>
              <a:off x="1970" y="1471"/>
              <a:ext cx="153"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锁</a:t>
              </a:r>
              <a:endParaRPr lang="zh-CN" altLang="en-GB" sz="2400" b="0">
                <a:latin typeface="Times" panose="02020603050405020304" pitchFamily="18" charset="0"/>
              </a:endParaRPr>
            </a:p>
          </p:txBody>
        </p:sp>
        <p:sp>
          <p:nvSpPr>
            <p:cNvPr id="17" name="Rectangle 16"/>
            <p:cNvSpPr>
              <a:spLocks noChangeArrowheads="1"/>
            </p:cNvSpPr>
            <p:nvPr/>
          </p:nvSpPr>
          <p:spPr bwMode="auto">
            <a:xfrm>
              <a:off x="3089" y="1471"/>
              <a:ext cx="30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操作</a:t>
              </a:r>
              <a:endParaRPr lang="zh-CN" altLang="en-GB" sz="2400" b="0">
                <a:latin typeface="Times" panose="02020603050405020304" pitchFamily="18" charset="0"/>
              </a:endParaRPr>
            </a:p>
          </p:txBody>
        </p:sp>
        <p:sp>
          <p:nvSpPr>
            <p:cNvPr id="18" name="Rectangle 17"/>
            <p:cNvSpPr>
              <a:spLocks noChangeArrowheads="1"/>
            </p:cNvSpPr>
            <p:nvPr/>
          </p:nvSpPr>
          <p:spPr bwMode="auto">
            <a:xfrm>
              <a:off x="4567" y="1471"/>
              <a:ext cx="153"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锁</a:t>
              </a:r>
              <a:endParaRPr lang="zh-CN" altLang="en-GB" sz="2400" b="0">
                <a:latin typeface="Times" panose="02020603050405020304" pitchFamily="18" charset="0"/>
              </a:endParaRPr>
            </a:p>
          </p:txBody>
        </p:sp>
        <p:sp>
          <p:nvSpPr>
            <p:cNvPr id="19" name="Rectangle 18"/>
            <p:cNvSpPr>
              <a:spLocks noChangeArrowheads="1"/>
            </p:cNvSpPr>
            <p:nvPr/>
          </p:nvSpPr>
          <p:spPr bwMode="auto">
            <a:xfrm>
              <a:off x="4970" y="1515"/>
              <a:ext cx="7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20" name="Line 19"/>
            <p:cNvSpPr>
              <a:spLocks noChangeShapeType="1"/>
            </p:cNvSpPr>
            <p:nvPr/>
          </p:nvSpPr>
          <p:spPr bwMode="auto">
            <a:xfrm>
              <a:off x="351" y="1449"/>
              <a:ext cx="1582"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Line 20"/>
            <p:cNvSpPr>
              <a:spLocks noChangeShapeType="1"/>
            </p:cNvSpPr>
            <p:nvPr/>
          </p:nvSpPr>
          <p:spPr bwMode="auto">
            <a:xfrm>
              <a:off x="1948" y="1449"/>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Line 21"/>
            <p:cNvSpPr>
              <a:spLocks noChangeShapeType="1"/>
            </p:cNvSpPr>
            <p:nvPr/>
          </p:nvSpPr>
          <p:spPr bwMode="auto">
            <a:xfrm>
              <a:off x="1963" y="1449"/>
              <a:ext cx="970"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Line 22"/>
            <p:cNvSpPr>
              <a:spLocks noChangeShapeType="1"/>
            </p:cNvSpPr>
            <p:nvPr/>
          </p:nvSpPr>
          <p:spPr bwMode="auto">
            <a:xfrm>
              <a:off x="2948" y="1449"/>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Line 23"/>
            <p:cNvSpPr>
              <a:spLocks noChangeShapeType="1"/>
            </p:cNvSpPr>
            <p:nvPr/>
          </p:nvSpPr>
          <p:spPr bwMode="auto">
            <a:xfrm>
              <a:off x="2963" y="1449"/>
              <a:ext cx="1567"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5" name="Line 24"/>
            <p:cNvSpPr>
              <a:spLocks noChangeShapeType="1"/>
            </p:cNvSpPr>
            <p:nvPr/>
          </p:nvSpPr>
          <p:spPr bwMode="auto">
            <a:xfrm>
              <a:off x="4545" y="1449"/>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Line 25"/>
            <p:cNvSpPr>
              <a:spLocks noChangeShapeType="1"/>
            </p:cNvSpPr>
            <p:nvPr/>
          </p:nvSpPr>
          <p:spPr bwMode="auto">
            <a:xfrm>
              <a:off x="4560" y="1449"/>
              <a:ext cx="970"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 name="Rectangle 26"/>
            <p:cNvSpPr>
              <a:spLocks noChangeArrowheads="1"/>
            </p:cNvSpPr>
            <p:nvPr/>
          </p:nvSpPr>
          <p:spPr bwMode="auto">
            <a:xfrm>
              <a:off x="1948" y="1463"/>
              <a:ext cx="15"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 name="Line 27"/>
            <p:cNvSpPr>
              <a:spLocks noChangeShapeType="1"/>
            </p:cNvSpPr>
            <p:nvPr/>
          </p:nvSpPr>
          <p:spPr bwMode="auto">
            <a:xfrm>
              <a:off x="2948" y="1463"/>
              <a:ext cx="1" cy="1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Rectangle 28"/>
            <p:cNvSpPr>
              <a:spLocks noChangeArrowheads="1"/>
            </p:cNvSpPr>
            <p:nvPr/>
          </p:nvSpPr>
          <p:spPr bwMode="auto">
            <a:xfrm>
              <a:off x="4545" y="1463"/>
              <a:ext cx="15"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 name="Rectangle 29"/>
            <p:cNvSpPr>
              <a:spLocks noChangeArrowheads="1"/>
            </p:cNvSpPr>
            <p:nvPr/>
          </p:nvSpPr>
          <p:spPr bwMode="auto">
            <a:xfrm>
              <a:off x="493" y="1784"/>
              <a:ext cx="933"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a.deposit(100);</a:t>
              </a:r>
              <a:endParaRPr lang="en-GB" altLang="zh-CN" sz="2400" b="0">
                <a:latin typeface="Times" panose="02020603050405020304" pitchFamily="18" charset="0"/>
              </a:endParaRPr>
            </a:p>
          </p:txBody>
        </p:sp>
        <p:sp>
          <p:nvSpPr>
            <p:cNvPr id="31" name="Rectangle 30"/>
            <p:cNvSpPr>
              <a:spLocks noChangeArrowheads="1"/>
            </p:cNvSpPr>
            <p:nvPr/>
          </p:nvSpPr>
          <p:spPr bwMode="auto">
            <a:xfrm>
              <a:off x="1970" y="1739"/>
              <a:ext cx="56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给</a:t>
              </a:r>
              <a:r>
                <a:rPr lang="en-GB" altLang="zh-CN" sz="1900" b="0">
                  <a:solidFill>
                    <a:srgbClr val="000000"/>
                  </a:solidFill>
                  <a:latin typeface="Times" panose="02020603050405020304" pitchFamily="18" charset="0"/>
                </a:rPr>
                <a:t>A</a:t>
              </a:r>
              <a:r>
                <a:rPr lang="zh-CN" altLang="en-GB" sz="1900" b="0">
                  <a:solidFill>
                    <a:srgbClr val="000000"/>
                  </a:solidFill>
                  <a:latin typeface="Times" panose="02020603050405020304" pitchFamily="18" charset="0"/>
                </a:rPr>
                <a:t>加锁</a:t>
              </a:r>
              <a:endParaRPr lang="zh-CN" altLang="en-GB" sz="2400" b="0">
                <a:latin typeface="Times" panose="02020603050405020304" pitchFamily="18" charset="0"/>
              </a:endParaRPr>
            </a:p>
          </p:txBody>
        </p:sp>
        <p:sp>
          <p:nvSpPr>
            <p:cNvPr id="32" name="Rectangle 31"/>
            <p:cNvSpPr>
              <a:spLocks noChangeArrowheads="1"/>
            </p:cNvSpPr>
            <p:nvPr/>
          </p:nvSpPr>
          <p:spPr bwMode="auto">
            <a:xfrm>
              <a:off x="2642" y="1739"/>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33" name="Line 32"/>
            <p:cNvSpPr>
              <a:spLocks noChangeShapeType="1"/>
            </p:cNvSpPr>
            <p:nvPr/>
          </p:nvSpPr>
          <p:spPr bwMode="auto">
            <a:xfrm>
              <a:off x="351" y="1672"/>
              <a:ext cx="1582"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4" name="Line 33"/>
            <p:cNvSpPr>
              <a:spLocks noChangeShapeType="1"/>
            </p:cNvSpPr>
            <p:nvPr/>
          </p:nvSpPr>
          <p:spPr bwMode="auto">
            <a:xfrm>
              <a:off x="1948" y="1672"/>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5" name="Line 34"/>
            <p:cNvSpPr>
              <a:spLocks noChangeShapeType="1"/>
            </p:cNvSpPr>
            <p:nvPr/>
          </p:nvSpPr>
          <p:spPr bwMode="auto">
            <a:xfrm>
              <a:off x="1963" y="1672"/>
              <a:ext cx="970"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 name="Line 35"/>
            <p:cNvSpPr>
              <a:spLocks noChangeShapeType="1"/>
            </p:cNvSpPr>
            <p:nvPr/>
          </p:nvSpPr>
          <p:spPr bwMode="auto">
            <a:xfrm>
              <a:off x="2948" y="1672"/>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7" name="Line 36"/>
            <p:cNvSpPr>
              <a:spLocks noChangeShapeType="1"/>
            </p:cNvSpPr>
            <p:nvPr/>
          </p:nvSpPr>
          <p:spPr bwMode="auto">
            <a:xfrm>
              <a:off x="2963" y="1672"/>
              <a:ext cx="1567"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 name="Line 37"/>
            <p:cNvSpPr>
              <a:spLocks noChangeShapeType="1"/>
            </p:cNvSpPr>
            <p:nvPr/>
          </p:nvSpPr>
          <p:spPr bwMode="auto">
            <a:xfrm>
              <a:off x="4545" y="1672"/>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Line 38"/>
            <p:cNvSpPr>
              <a:spLocks noChangeShapeType="1"/>
            </p:cNvSpPr>
            <p:nvPr/>
          </p:nvSpPr>
          <p:spPr bwMode="auto">
            <a:xfrm>
              <a:off x="4560" y="1672"/>
              <a:ext cx="970"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 name="Rectangle 39"/>
            <p:cNvSpPr>
              <a:spLocks noChangeArrowheads="1"/>
            </p:cNvSpPr>
            <p:nvPr/>
          </p:nvSpPr>
          <p:spPr bwMode="auto">
            <a:xfrm>
              <a:off x="1948" y="1687"/>
              <a:ext cx="15"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 name="Line 40"/>
            <p:cNvSpPr>
              <a:spLocks noChangeShapeType="1"/>
            </p:cNvSpPr>
            <p:nvPr/>
          </p:nvSpPr>
          <p:spPr bwMode="auto">
            <a:xfrm>
              <a:off x="2948" y="1687"/>
              <a:ext cx="1" cy="23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 name="Rectangle 41"/>
            <p:cNvSpPr>
              <a:spLocks noChangeArrowheads="1"/>
            </p:cNvSpPr>
            <p:nvPr/>
          </p:nvSpPr>
          <p:spPr bwMode="auto">
            <a:xfrm>
              <a:off x="4545" y="1687"/>
              <a:ext cx="15"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 name="Rectangle 42"/>
            <p:cNvSpPr>
              <a:spLocks noChangeArrowheads="1"/>
            </p:cNvSpPr>
            <p:nvPr/>
          </p:nvSpPr>
          <p:spPr bwMode="auto">
            <a:xfrm>
              <a:off x="3089" y="2037"/>
              <a:ext cx="88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b.deposit(200)</a:t>
              </a:r>
              <a:endParaRPr lang="en-GB" altLang="zh-CN" sz="2400" b="0">
                <a:latin typeface="Times" panose="02020603050405020304" pitchFamily="18" charset="0"/>
              </a:endParaRPr>
            </a:p>
          </p:txBody>
        </p:sp>
        <p:sp>
          <p:nvSpPr>
            <p:cNvPr id="44" name="Rectangle 43"/>
            <p:cNvSpPr>
              <a:spLocks noChangeArrowheads="1"/>
            </p:cNvSpPr>
            <p:nvPr/>
          </p:nvSpPr>
          <p:spPr bwMode="auto">
            <a:xfrm>
              <a:off x="4567" y="1993"/>
              <a:ext cx="74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给</a:t>
              </a:r>
              <a:r>
                <a:rPr lang="en-GB" altLang="zh-CN" sz="1900" b="0">
                  <a:solidFill>
                    <a:srgbClr val="000000"/>
                  </a:solidFill>
                  <a:latin typeface="Times" panose="02020603050405020304" pitchFamily="18" charset="0"/>
                </a:rPr>
                <a:t>B</a:t>
              </a:r>
              <a:r>
                <a:rPr lang="zh-CN" altLang="en-GB" sz="1900" b="0">
                  <a:solidFill>
                    <a:srgbClr val="000000"/>
                  </a:solidFill>
                  <a:latin typeface="Times" panose="02020603050405020304" pitchFamily="18" charset="0"/>
                </a:rPr>
                <a:t>加写锁 </a:t>
              </a:r>
              <a:endParaRPr lang="zh-CN" altLang="en-GB" sz="2400" b="0">
                <a:latin typeface="Times" panose="02020603050405020304" pitchFamily="18" charset="0"/>
              </a:endParaRPr>
            </a:p>
          </p:txBody>
        </p:sp>
        <p:sp>
          <p:nvSpPr>
            <p:cNvPr id="45" name="Rectangle 44"/>
            <p:cNvSpPr>
              <a:spLocks noChangeArrowheads="1"/>
            </p:cNvSpPr>
            <p:nvPr/>
          </p:nvSpPr>
          <p:spPr bwMode="auto">
            <a:xfrm>
              <a:off x="5239" y="1993"/>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46" name="Rectangle 45"/>
            <p:cNvSpPr>
              <a:spLocks noChangeArrowheads="1"/>
            </p:cNvSpPr>
            <p:nvPr/>
          </p:nvSpPr>
          <p:spPr bwMode="auto">
            <a:xfrm>
              <a:off x="1948" y="1941"/>
              <a:ext cx="15" cy="2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7" name="Line 46"/>
            <p:cNvSpPr>
              <a:spLocks noChangeShapeType="1"/>
            </p:cNvSpPr>
            <p:nvPr/>
          </p:nvSpPr>
          <p:spPr bwMode="auto">
            <a:xfrm>
              <a:off x="2948" y="1941"/>
              <a:ext cx="1" cy="238"/>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8" name="Rectangle 47"/>
            <p:cNvSpPr>
              <a:spLocks noChangeArrowheads="1"/>
            </p:cNvSpPr>
            <p:nvPr/>
          </p:nvSpPr>
          <p:spPr bwMode="auto">
            <a:xfrm>
              <a:off x="4545" y="1941"/>
              <a:ext cx="15" cy="2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9" name="Rectangle 48"/>
            <p:cNvSpPr>
              <a:spLocks noChangeArrowheads="1"/>
            </p:cNvSpPr>
            <p:nvPr/>
          </p:nvSpPr>
          <p:spPr bwMode="auto">
            <a:xfrm>
              <a:off x="493" y="2291"/>
              <a:ext cx="101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b.withdraw(100)</a:t>
              </a:r>
              <a:endParaRPr lang="en-GB" altLang="zh-CN" sz="2400" b="0">
                <a:latin typeface="Times" panose="02020603050405020304" pitchFamily="18" charset="0"/>
              </a:endParaRPr>
            </a:p>
          </p:txBody>
        </p:sp>
        <p:sp>
          <p:nvSpPr>
            <p:cNvPr id="50" name="Rectangle 49"/>
            <p:cNvSpPr>
              <a:spLocks noChangeArrowheads="1"/>
            </p:cNvSpPr>
            <p:nvPr/>
          </p:nvSpPr>
          <p:spPr bwMode="auto">
            <a:xfrm>
              <a:off x="1948" y="2194"/>
              <a:ext cx="15"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 name="Line 50"/>
            <p:cNvSpPr>
              <a:spLocks noChangeShapeType="1"/>
            </p:cNvSpPr>
            <p:nvPr/>
          </p:nvSpPr>
          <p:spPr bwMode="auto">
            <a:xfrm>
              <a:off x="2948" y="2194"/>
              <a:ext cx="1" cy="23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2" name="Rectangle 51"/>
            <p:cNvSpPr>
              <a:spLocks noChangeArrowheads="1"/>
            </p:cNvSpPr>
            <p:nvPr/>
          </p:nvSpPr>
          <p:spPr bwMode="auto">
            <a:xfrm>
              <a:off x="4545" y="2194"/>
              <a:ext cx="15"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3" name="Rectangle 52"/>
            <p:cNvSpPr>
              <a:spLocks noChangeArrowheads="1"/>
            </p:cNvSpPr>
            <p:nvPr/>
          </p:nvSpPr>
          <p:spPr bwMode="auto">
            <a:xfrm>
              <a:off x="1970" y="2500"/>
              <a:ext cx="71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等待事务</a:t>
              </a:r>
              <a:r>
                <a:rPr lang="en-GB" altLang="zh-CN" sz="1900" b="0">
                  <a:solidFill>
                    <a:srgbClr val="000000"/>
                  </a:solidFill>
                  <a:latin typeface="Times" panose="02020603050405020304" pitchFamily="18" charset="0"/>
                </a:rPr>
                <a:t>U</a:t>
              </a:r>
              <a:endParaRPr lang="en-GB" altLang="zh-CN" sz="2400" b="0">
                <a:latin typeface="Times" panose="02020603050405020304" pitchFamily="18" charset="0"/>
              </a:endParaRPr>
            </a:p>
          </p:txBody>
        </p:sp>
        <p:sp>
          <p:nvSpPr>
            <p:cNvPr id="54" name="Rectangle 53"/>
            <p:cNvSpPr>
              <a:spLocks noChangeArrowheads="1"/>
            </p:cNvSpPr>
            <p:nvPr/>
          </p:nvSpPr>
          <p:spPr bwMode="auto">
            <a:xfrm>
              <a:off x="2552" y="2500"/>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55" name="Rectangle 54"/>
            <p:cNvSpPr>
              <a:spLocks noChangeArrowheads="1"/>
            </p:cNvSpPr>
            <p:nvPr/>
          </p:nvSpPr>
          <p:spPr bwMode="auto">
            <a:xfrm>
              <a:off x="2657" y="2500"/>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56" name="Rectangle 55"/>
            <p:cNvSpPr>
              <a:spLocks noChangeArrowheads="1"/>
            </p:cNvSpPr>
            <p:nvPr/>
          </p:nvSpPr>
          <p:spPr bwMode="auto">
            <a:xfrm>
              <a:off x="3089" y="2500"/>
              <a:ext cx="106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i="1">
                  <a:solidFill>
                    <a:srgbClr val="000000"/>
                  </a:solidFill>
                  <a:latin typeface="Times" panose="02020603050405020304" pitchFamily="18" charset="0"/>
                </a:rPr>
                <a:t>a.withdraw(200);</a:t>
              </a:r>
              <a:endParaRPr lang="en-GB" altLang="zh-CN" sz="2400" b="0">
                <a:latin typeface="Times" panose="02020603050405020304" pitchFamily="18" charset="0"/>
              </a:endParaRPr>
            </a:p>
          </p:txBody>
        </p:sp>
        <p:sp>
          <p:nvSpPr>
            <p:cNvPr id="57" name="Rectangle 56"/>
            <p:cNvSpPr>
              <a:spLocks noChangeArrowheads="1"/>
            </p:cNvSpPr>
            <p:nvPr/>
          </p:nvSpPr>
          <p:spPr bwMode="auto">
            <a:xfrm>
              <a:off x="4567" y="2500"/>
              <a:ext cx="7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等待事务</a:t>
              </a:r>
              <a:r>
                <a:rPr lang="en-GB" altLang="zh-CN" sz="1900" b="0">
                  <a:solidFill>
                    <a:srgbClr val="000000"/>
                  </a:solidFill>
                  <a:latin typeface="Times" panose="02020603050405020304" pitchFamily="18" charset="0"/>
                </a:rPr>
                <a:t>T</a:t>
              </a:r>
              <a:endParaRPr lang="en-GB" altLang="zh-CN" sz="2400" b="0">
                <a:latin typeface="Times" panose="02020603050405020304" pitchFamily="18" charset="0"/>
              </a:endParaRPr>
            </a:p>
          </p:txBody>
        </p:sp>
        <p:sp>
          <p:nvSpPr>
            <p:cNvPr id="58" name="Rectangle 57"/>
            <p:cNvSpPr>
              <a:spLocks noChangeArrowheads="1"/>
            </p:cNvSpPr>
            <p:nvPr/>
          </p:nvSpPr>
          <p:spPr bwMode="auto">
            <a:xfrm>
              <a:off x="5194" y="2500"/>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59" name="Rectangle 58"/>
            <p:cNvSpPr>
              <a:spLocks noChangeArrowheads="1"/>
            </p:cNvSpPr>
            <p:nvPr/>
          </p:nvSpPr>
          <p:spPr bwMode="auto">
            <a:xfrm>
              <a:off x="5283" y="2500"/>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60" name="Rectangle 59"/>
            <p:cNvSpPr>
              <a:spLocks noChangeArrowheads="1"/>
            </p:cNvSpPr>
            <p:nvPr/>
          </p:nvSpPr>
          <p:spPr bwMode="auto">
            <a:xfrm>
              <a:off x="1948" y="2448"/>
              <a:ext cx="15"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1" name="Line 60"/>
            <p:cNvSpPr>
              <a:spLocks noChangeShapeType="1"/>
            </p:cNvSpPr>
            <p:nvPr/>
          </p:nvSpPr>
          <p:spPr bwMode="auto">
            <a:xfrm>
              <a:off x="2948" y="2448"/>
              <a:ext cx="1" cy="23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2" name="Rectangle 61"/>
            <p:cNvSpPr>
              <a:spLocks noChangeArrowheads="1"/>
            </p:cNvSpPr>
            <p:nvPr/>
          </p:nvSpPr>
          <p:spPr bwMode="auto">
            <a:xfrm>
              <a:off x="4545" y="2448"/>
              <a:ext cx="15"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3" name="Rectangle 62"/>
            <p:cNvSpPr>
              <a:spLocks noChangeArrowheads="1"/>
            </p:cNvSpPr>
            <p:nvPr/>
          </p:nvSpPr>
          <p:spPr bwMode="auto">
            <a:xfrm>
              <a:off x="1970" y="2754"/>
              <a:ext cx="709"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在</a:t>
              </a:r>
              <a:r>
                <a:rPr lang="en-GB" altLang="zh-CN" sz="1900" b="0">
                  <a:solidFill>
                    <a:srgbClr val="000000"/>
                  </a:solidFill>
                  <a:latin typeface="Times" panose="02020603050405020304" pitchFamily="18" charset="0"/>
                </a:rPr>
                <a:t>B</a:t>
              </a:r>
              <a:r>
                <a:rPr lang="zh-CN" altLang="en-GB" sz="1900" b="0">
                  <a:solidFill>
                    <a:srgbClr val="000000"/>
                  </a:solidFill>
                  <a:latin typeface="Times" panose="02020603050405020304" pitchFamily="18" charset="0"/>
                </a:rPr>
                <a:t>上的锁</a:t>
              </a:r>
              <a:endParaRPr lang="zh-CN" altLang="en-GB" sz="2400" b="0">
                <a:latin typeface="Times" panose="02020603050405020304" pitchFamily="18" charset="0"/>
              </a:endParaRPr>
            </a:p>
          </p:txBody>
        </p:sp>
        <p:sp>
          <p:nvSpPr>
            <p:cNvPr id="64" name="Rectangle 63"/>
            <p:cNvSpPr>
              <a:spLocks noChangeArrowheads="1"/>
            </p:cNvSpPr>
            <p:nvPr/>
          </p:nvSpPr>
          <p:spPr bwMode="auto">
            <a:xfrm>
              <a:off x="2478" y="2754"/>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65" name="Rectangle 64"/>
            <p:cNvSpPr>
              <a:spLocks noChangeArrowheads="1"/>
            </p:cNvSpPr>
            <p:nvPr/>
          </p:nvSpPr>
          <p:spPr bwMode="auto">
            <a:xfrm>
              <a:off x="4567" y="2754"/>
              <a:ext cx="71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Times" panose="02020603050405020304" pitchFamily="18" charset="0"/>
                </a:rPr>
                <a:t>在</a:t>
              </a:r>
              <a:r>
                <a:rPr lang="en-GB" altLang="zh-CN" sz="1900" b="0">
                  <a:solidFill>
                    <a:srgbClr val="000000"/>
                  </a:solidFill>
                  <a:latin typeface="Times" panose="02020603050405020304" pitchFamily="18" charset="0"/>
                </a:rPr>
                <a:t>A</a:t>
              </a:r>
              <a:r>
                <a:rPr lang="zh-CN" altLang="en-GB" sz="1900" b="0">
                  <a:solidFill>
                    <a:srgbClr val="000000"/>
                  </a:solidFill>
                  <a:latin typeface="Times" panose="02020603050405020304" pitchFamily="18" charset="0"/>
                </a:rPr>
                <a:t>上的锁</a:t>
              </a:r>
              <a:endParaRPr lang="zh-CN" altLang="en-GB" sz="2400" b="0">
                <a:latin typeface="Times" panose="02020603050405020304" pitchFamily="18" charset="0"/>
              </a:endParaRPr>
            </a:p>
          </p:txBody>
        </p:sp>
        <p:sp>
          <p:nvSpPr>
            <p:cNvPr id="66" name="Rectangle 65"/>
            <p:cNvSpPr>
              <a:spLocks noChangeArrowheads="1"/>
            </p:cNvSpPr>
            <p:nvPr/>
          </p:nvSpPr>
          <p:spPr bwMode="auto">
            <a:xfrm>
              <a:off x="5074" y="2754"/>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67" name="Rectangle 66"/>
            <p:cNvSpPr>
              <a:spLocks noChangeArrowheads="1"/>
            </p:cNvSpPr>
            <p:nvPr/>
          </p:nvSpPr>
          <p:spPr bwMode="auto">
            <a:xfrm>
              <a:off x="1948" y="2702"/>
              <a:ext cx="15" cy="2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8" name="Line 67"/>
            <p:cNvSpPr>
              <a:spLocks noChangeShapeType="1"/>
            </p:cNvSpPr>
            <p:nvPr/>
          </p:nvSpPr>
          <p:spPr bwMode="auto">
            <a:xfrm>
              <a:off x="2948" y="2702"/>
              <a:ext cx="1" cy="193"/>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9" name="Rectangle 68"/>
            <p:cNvSpPr>
              <a:spLocks noChangeArrowheads="1"/>
            </p:cNvSpPr>
            <p:nvPr/>
          </p:nvSpPr>
          <p:spPr bwMode="auto">
            <a:xfrm>
              <a:off x="4545" y="2702"/>
              <a:ext cx="15" cy="2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0" name="Rectangle 69"/>
            <p:cNvSpPr>
              <a:spLocks noChangeArrowheads="1"/>
            </p:cNvSpPr>
            <p:nvPr/>
          </p:nvSpPr>
          <p:spPr bwMode="auto">
            <a:xfrm>
              <a:off x="1948" y="2910"/>
              <a:ext cx="15"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1" name="Line 70"/>
            <p:cNvSpPr>
              <a:spLocks noChangeShapeType="1"/>
            </p:cNvSpPr>
            <p:nvPr/>
          </p:nvSpPr>
          <p:spPr bwMode="auto">
            <a:xfrm>
              <a:off x="2948" y="2910"/>
              <a:ext cx="1" cy="1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 name="Rectangle 71"/>
            <p:cNvSpPr>
              <a:spLocks noChangeArrowheads="1"/>
            </p:cNvSpPr>
            <p:nvPr/>
          </p:nvSpPr>
          <p:spPr bwMode="auto">
            <a:xfrm>
              <a:off x="4545" y="2910"/>
              <a:ext cx="15"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3" name="Line 72"/>
            <p:cNvSpPr>
              <a:spLocks noChangeShapeType="1"/>
            </p:cNvSpPr>
            <p:nvPr/>
          </p:nvSpPr>
          <p:spPr bwMode="auto">
            <a:xfrm>
              <a:off x="351" y="3328"/>
              <a:ext cx="1582"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4" name="Rectangle 73"/>
            <p:cNvSpPr>
              <a:spLocks noChangeArrowheads="1"/>
            </p:cNvSpPr>
            <p:nvPr/>
          </p:nvSpPr>
          <p:spPr bwMode="auto">
            <a:xfrm>
              <a:off x="1948" y="3119"/>
              <a:ext cx="15"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5" name="Line 74"/>
            <p:cNvSpPr>
              <a:spLocks noChangeShapeType="1"/>
            </p:cNvSpPr>
            <p:nvPr/>
          </p:nvSpPr>
          <p:spPr bwMode="auto">
            <a:xfrm>
              <a:off x="1948" y="3328"/>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6" name="Line 75"/>
            <p:cNvSpPr>
              <a:spLocks noChangeShapeType="1"/>
            </p:cNvSpPr>
            <p:nvPr/>
          </p:nvSpPr>
          <p:spPr bwMode="auto">
            <a:xfrm>
              <a:off x="1963" y="3328"/>
              <a:ext cx="970"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7" name="Line 76"/>
            <p:cNvSpPr>
              <a:spLocks noChangeShapeType="1"/>
            </p:cNvSpPr>
            <p:nvPr/>
          </p:nvSpPr>
          <p:spPr bwMode="auto">
            <a:xfrm>
              <a:off x="2948" y="3119"/>
              <a:ext cx="1" cy="1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8" name="Line 77"/>
            <p:cNvSpPr>
              <a:spLocks noChangeShapeType="1"/>
            </p:cNvSpPr>
            <p:nvPr/>
          </p:nvSpPr>
          <p:spPr bwMode="auto">
            <a:xfrm>
              <a:off x="2948" y="3328"/>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9" name="Line 78"/>
            <p:cNvSpPr>
              <a:spLocks noChangeShapeType="1"/>
            </p:cNvSpPr>
            <p:nvPr/>
          </p:nvSpPr>
          <p:spPr bwMode="auto">
            <a:xfrm>
              <a:off x="2963" y="3328"/>
              <a:ext cx="1567"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0" name="Rectangle 79"/>
            <p:cNvSpPr>
              <a:spLocks noChangeArrowheads="1"/>
            </p:cNvSpPr>
            <p:nvPr/>
          </p:nvSpPr>
          <p:spPr bwMode="auto">
            <a:xfrm>
              <a:off x="4545" y="3119"/>
              <a:ext cx="15"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1" name="Line 80"/>
            <p:cNvSpPr>
              <a:spLocks noChangeShapeType="1"/>
            </p:cNvSpPr>
            <p:nvPr/>
          </p:nvSpPr>
          <p:spPr bwMode="auto">
            <a:xfrm>
              <a:off x="4545" y="3328"/>
              <a:ext cx="1"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 name="Line 81"/>
            <p:cNvSpPr>
              <a:spLocks noChangeShapeType="1"/>
            </p:cNvSpPr>
            <p:nvPr/>
          </p:nvSpPr>
          <p:spPr bwMode="auto">
            <a:xfrm>
              <a:off x="4560" y="3328"/>
              <a:ext cx="970"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83" name="Group 82"/>
            <p:cNvGrpSpPr>
              <a:grpSpLocks/>
            </p:cNvGrpSpPr>
            <p:nvPr/>
          </p:nvGrpSpPr>
          <p:grpSpPr bwMode="auto">
            <a:xfrm>
              <a:off x="468" y="2544"/>
              <a:ext cx="241" cy="49"/>
              <a:chOff x="792" y="2771"/>
              <a:chExt cx="241" cy="49"/>
            </a:xfrm>
          </p:grpSpPr>
          <p:sp>
            <p:nvSpPr>
              <p:cNvPr id="104" name="Oval 83"/>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5" name="Oval 84"/>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6" name="Oval 85"/>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4" name="Group 86"/>
            <p:cNvGrpSpPr>
              <a:grpSpLocks/>
            </p:cNvGrpSpPr>
            <p:nvPr/>
          </p:nvGrpSpPr>
          <p:grpSpPr bwMode="auto">
            <a:xfrm>
              <a:off x="468" y="2941"/>
              <a:ext cx="241" cy="49"/>
              <a:chOff x="792" y="2771"/>
              <a:chExt cx="241" cy="49"/>
            </a:xfrm>
          </p:grpSpPr>
          <p:sp>
            <p:nvSpPr>
              <p:cNvPr id="101" name="Oval 87"/>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 name="Oval 88"/>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 name="Oval 89"/>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5" name="Group 90"/>
            <p:cNvGrpSpPr>
              <a:grpSpLocks/>
            </p:cNvGrpSpPr>
            <p:nvPr/>
          </p:nvGrpSpPr>
          <p:grpSpPr bwMode="auto">
            <a:xfrm>
              <a:off x="468" y="3128"/>
              <a:ext cx="241" cy="49"/>
              <a:chOff x="792" y="2771"/>
              <a:chExt cx="241" cy="49"/>
            </a:xfrm>
          </p:grpSpPr>
          <p:sp>
            <p:nvSpPr>
              <p:cNvPr id="98" name="Oval 91"/>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9" name="Oval 92"/>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0" name="Oval 93"/>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6" name="Group 94"/>
            <p:cNvGrpSpPr>
              <a:grpSpLocks/>
            </p:cNvGrpSpPr>
            <p:nvPr/>
          </p:nvGrpSpPr>
          <p:grpSpPr bwMode="auto">
            <a:xfrm>
              <a:off x="3081" y="2787"/>
              <a:ext cx="241" cy="49"/>
              <a:chOff x="792" y="2771"/>
              <a:chExt cx="241" cy="49"/>
            </a:xfrm>
          </p:grpSpPr>
          <p:sp>
            <p:nvSpPr>
              <p:cNvPr id="95" name="Oval 95"/>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6" name="Oval 96"/>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7" name="Oval 97"/>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7" name="Group 98"/>
            <p:cNvGrpSpPr>
              <a:grpSpLocks/>
            </p:cNvGrpSpPr>
            <p:nvPr/>
          </p:nvGrpSpPr>
          <p:grpSpPr bwMode="auto">
            <a:xfrm>
              <a:off x="3081" y="2941"/>
              <a:ext cx="241" cy="49"/>
              <a:chOff x="792" y="2771"/>
              <a:chExt cx="241" cy="49"/>
            </a:xfrm>
          </p:grpSpPr>
          <p:sp>
            <p:nvSpPr>
              <p:cNvPr id="92" name="Oval 99"/>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3" name="Oval 100"/>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4" name="Oval 101"/>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8" name="Group 102"/>
            <p:cNvGrpSpPr>
              <a:grpSpLocks/>
            </p:cNvGrpSpPr>
            <p:nvPr/>
          </p:nvGrpSpPr>
          <p:grpSpPr bwMode="auto">
            <a:xfrm>
              <a:off x="3081" y="3128"/>
              <a:ext cx="241" cy="49"/>
              <a:chOff x="792" y="2771"/>
              <a:chExt cx="241" cy="49"/>
            </a:xfrm>
          </p:grpSpPr>
          <p:sp>
            <p:nvSpPr>
              <p:cNvPr id="89" name="Oval 103"/>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0" name="Oval 104"/>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1" name="Oval 105"/>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extLst>
      <p:ext uri="{BB962C8B-B14F-4D97-AF65-F5344CB8AC3E}">
        <p14:creationId xmlns:p14="http://schemas.microsoft.com/office/powerpoint/2010/main" val="80426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死锁</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二</a:t>
            </a:r>
            <a:r>
              <a:rPr kumimoji="1" lang="en-US" altLang="zh-CN" sz="2800" b="1" dirty="0">
                <a:solidFill>
                  <a:schemeClr val="tx1"/>
                </a:solidFill>
                <a:latin typeface="Times New Roman" panose="02020603050405020304" pitchFamily="18" charset="0"/>
              </a:rPr>
              <a:t>)</a:t>
            </a:r>
            <a:endParaRPr lang="en-US" altLang="zh-CN"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定义</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zh-CN" altLang="en-US" sz="2400" dirty="0">
                <a:solidFill>
                  <a:schemeClr val="tx1"/>
                </a:solidFill>
                <a:latin typeface="楷体" panose="02010609060101010101" pitchFamily="49" charset="-122"/>
                <a:ea typeface="楷体" panose="02010609060101010101" pitchFamily="49" charset="-122"/>
              </a:rPr>
              <a:t>死锁</a:t>
            </a:r>
            <a:r>
              <a:rPr lang="zh-CN" altLang="en-US" sz="2400" dirty="0">
                <a:solidFill>
                  <a:schemeClr val="tx1"/>
                </a:solidFill>
                <a:latin typeface="Times New Roman" panose="02020603050405020304" pitchFamily="18" charset="0"/>
              </a:rPr>
              <a:t>是一种状态，在该状态下一组事务中的每一个事务都在等待其它事务释放某个锁。</a:t>
            </a:r>
          </a:p>
          <a:p>
            <a:pPr lvl="1"/>
            <a:r>
              <a:rPr lang="zh-CN" altLang="en-US" sz="2400" dirty="0">
                <a:solidFill>
                  <a:schemeClr val="tx1"/>
                </a:solidFill>
                <a:latin typeface="楷体" panose="02010609060101010101" pitchFamily="49" charset="-122"/>
                <a:ea typeface="楷体" panose="02010609060101010101" pitchFamily="49" charset="-122"/>
              </a:rPr>
              <a:t>等待</a:t>
            </a:r>
            <a:r>
              <a:rPr lang="zh-CN" altLang="en-US" sz="2400" dirty="0" smtClean="0">
                <a:solidFill>
                  <a:schemeClr val="tx1"/>
                </a:solidFill>
                <a:latin typeface="楷体" panose="02010609060101010101" pitchFamily="49" charset="-122"/>
                <a:ea typeface="楷体" panose="02010609060101010101" pitchFamily="49" charset="-122"/>
              </a:rPr>
              <a:t>图</a:t>
            </a:r>
            <a:r>
              <a:rPr lang="zh-CN" altLang="en-US" sz="2400" dirty="0" smtClean="0">
                <a:solidFill>
                  <a:schemeClr val="tx1"/>
                </a:solidFill>
                <a:latin typeface="Times New Roman" panose="02020603050405020304" pitchFamily="18" charset="0"/>
              </a:rPr>
              <a:t>（</a:t>
            </a:r>
            <a:r>
              <a:rPr lang="en-US" altLang="zh-CN" sz="2400" dirty="0" smtClean="0">
                <a:solidFill>
                  <a:schemeClr val="tx1"/>
                </a:solidFill>
                <a:latin typeface="Times New Roman" panose="02020603050405020304" pitchFamily="18" charset="0"/>
              </a:rPr>
              <a:t>wait-for graph</a:t>
            </a:r>
            <a:r>
              <a:rPr lang="zh-CN" altLang="en-US" sz="2400" dirty="0" smtClean="0">
                <a:solidFill>
                  <a:schemeClr val="tx1"/>
                </a:solidFill>
                <a:latin typeface="Times New Roman" panose="02020603050405020304" pitchFamily="18" charset="0"/>
              </a:rPr>
              <a:t>）</a:t>
            </a:r>
            <a:endParaRPr lang="zh-CN" altLang="en-US" sz="2400" dirty="0">
              <a:solidFill>
                <a:schemeClr val="tx1"/>
              </a:solidFill>
              <a:latin typeface="Times New Roman" panose="02020603050405020304" pitchFamily="18" charset="0"/>
            </a:endParaRPr>
          </a:p>
          <a:p>
            <a:pPr lvl="1">
              <a:buFont typeface="Wingdings" panose="05000000000000000000" pitchFamily="2" charset="2"/>
              <a:buNone/>
            </a:pPr>
            <a:r>
              <a:rPr lang="zh-CN" altLang="en-US" sz="2400" dirty="0">
                <a:solidFill>
                  <a:schemeClr val="tx1"/>
                </a:solidFill>
                <a:latin typeface="Times New Roman" panose="02020603050405020304" pitchFamily="18" charset="0"/>
              </a:rPr>
              <a:t>　表示事务之间的等待关系。</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45</a:t>
            </a:fld>
            <a:endParaRPr lang="zh-CN" altLang="en-US"/>
          </a:p>
        </p:txBody>
      </p:sp>
      <p:grpSp>
        <p:nvGrpSpPr>
          <p:cNvPr id="5" name="Group 106"/>
          <p:cNvGrpSpPr>
            <a:grpSpLocks/>
          </p:cNvGrpSpPr>
          <p:nvPr/>
        </p:nvGrpSpPr>
        <p:grpSpPr bwMode="auto">
          <a:xfrm>
            <a:off x="1847850" y="4461004"/>
            <a:ext cx="5726113" cy="1870075"/>
            <a:chOff x="692" y="1474"/>
            <a:chExt cx="4965" cy="1651"/>
          </a:xfrm>
        </p:grpSpPr>
        <p:sp>
          <p:nvSpPr>
            <p:cNvPr id="6" name="Rectangle 107"/>
            <p:cNvSpPr>
              <a:spLocks noChangeArrowheads="1"/>
            </p:cNvSpPr>
            <p:nvPr/>
          </p:nvSpPr>
          <p:spPr bwMode="auto">
            <a:xfrm>
              <a:off x="4271" y="2672"/>
              <a:ext cx="14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Arial" panose="020B0604020202020204" pitchFamily="34" charset="0"/>
                </a:rPr>
                <a:t>B</a:t>
              </a:r>
              <a:endParaRPr lang="en-GB" altLang="zh-CN" sz="2400" b="0">
                <a:latin typeface="Times" panose="02020603050405020304" pitchFamily="18" charset="0"/>
              </a:endParaRPr>
            </a:p>
          </p:txBody>
        </p:sp>
        <p:sp>
          <p:nvSpPr>
            <p:cNvPr id="7" name="Rectangle 108"/>
            <p:cNvSpPr>
              <a:spLocks noChangeArrowheads="1"/>
            </p:cNvSpPr>
            <p:nvPr/>
          </p:nvSpPr>
          <p:spPr bwMode="auto">
            <a:xfrm>
              <a:off x="4323" y="1829"/>
              <a:ext cx="14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Arial" panose="020B0604020202020204" pitchFamily="34" charset="0"/>
                </a:rPr>
                <a:t>A</a:t>
              </a:r>
              <a:endParaRPr lang="en-GB" altLang="zh-CN" sz="2400" b="0">
                <a:latin typeface="Times" panose="02020603050405020304" pitchFamily="18" charset="0"/>
              </a:endParaRPr>
            </a:p>
          </p:txBody>
        </p:sp>
        <p:sp>
          <p:nvSpPr>
            <p:cNvPr id="8" name="Arc 109"/>
            <p:cNvSpPr>
              <a:spLocks/>
            </p:cNvSpPr>
            <p:nvPr/>
          </p:nvSpPr>
          <p:spPr bwMode="auto">
            <a:xfrm>
              <a:off x="5371" y="2319"/>
              <a:ext cx="90" cy="135"/>
            </a:xfrm>
            <a:custGeom>
              <a:avLst/>
              <a:gdLst>
                <a:gd name="G0" fmla="+- 10240 0 0"/>
                <a:gd name="G1" fmla="+- 0 0 0"/>
                <a:gd name="G2" fmla="+- 21600 0 0"/>
                <a:gd name="T0" fmla="*/ 14476 w 14476"/>
                <a:gd name="T1" fmla="*/ 21180 h 21600"/>
                <a:gd name="T2" fmla="*/ 0 w 14476"/>
                <a:gd name="T3" fmla="*/ 19018 h 21600"/>
                <a:gd name="T4" fmla="*/ 10240 w 14476"/>
                <a:gd name="T5" fmla="*/ 0 h 21600"/>
              </a:gdLst>
              <a:ahLst/>
              <a:cxnLst>
                <a:cxn ang="0">
                  <a:pos x="T0" y="T1"/>
                </a:cxn>
                <a:cxn ang="0">
                  <a:pos x="T2" y="T3"/>
                </a:cxn>
                <a:cxn ang="0">
                  <a:pos x="T4" y="T5"/>
                </a:cxn>
              </a:cxnLst>
              <a:rect l="0" t="0" r="r" b="b"/>
              <a:pathLst>
                <a:path w="14476" h="21600" fill="none" extrusionOk="0">
                  <a:moveTo>
                    <a:pt x="14476" y="21180"/>
                  </a:moveTo>
                  <a:cubicBezTo>
                    <a:pt x="13081" y="21459"/>
                    <a:pt x="11662" y="21599"/>
                    <a:pt x="10240" y="21600"/>
                  </a:cubicBezTo>
                  <a:cubicBezTo>
                    <a:pt x="6665" y="21600"/>
                    <a:pt x="3147" y="20712"/>
                    <a:pt x="-1" y="19018"/>
                  </a:cubicBezTo>
                </a:path>
                <a:path w="14476" h="21600" stroke="0" extrusionOk="0">
                  <a:moveTo>
                    <a:pt x="14476" y="21180"/>
                  </a:moveTo>
                  <a:cubicBezTo>
                    <a:pt x="13081" y="21459"/>
                    <a:pt x="11662" y="21599"/>
                    <a:pt x="10240" y="21600"/>
                  </a:cubicBezTo>
                  <a:cubicBezTo>
                    <a:pt x="6665" y="21600"/>
                    <a:pt x="3147" y="20712"/>
                    <a:pt x="-1" y="19018"/>
                  </a:cubicBezTo>
                  <a:lnTo>
                    <a:pt x="10240" y="0"/>
                  </a:lnTo>
                  <a:close/>
                </a:path>
              </a:pathLst>
            </a:custGeom>
            <a:solidFill>
              <a:srgbClr val="000000"/>
            </a:solidFill>
            <a:ln w="44450">
              <a:solidFill>
                <a:srgbClr val="000000"/>
              </a:solidFill>
              <a:round/>
              <a:headEnd/>
              <a:tailEnd/>
            </a:ln>
          </p:spPr>
          <p:txBody>
            <a:bodyPr/>
            <a:lstStyle/>
            <a:p>
              <a:endParaRPr lang="zh-CN" altLang="en-US"/>
            </a:p>
          </p:txBody>
        </p:sp>
        <p:sp>
          <p:nvSpPr>
            <p:cNvPr id="9" name="Arc 110"/>
            <p:cNvSpPr>
              <a:spLocks/>
            </p:cNvSpPr>
            <p:nvPr/>
          </p:nvSpPr>
          <p:spPr bwMode="auto">
            <a:xfrm>
              <a:off x="4397" y="2319"/>
              <a:ext cx="1025" cy="653"/>
            </a:xfrm>
            <a:custGeom>
              <a:avLst/>
              <a:gdLst>
                <a:gd name="G0" fmla="+- 20 0 0"/>
                <a:gd name="G1" fmla="+- 0 0 0"/>
                <a:gd name="G2" fmla="+- 21600 0 0"/>
                <a:gd name="T0" fmla="*/ 21358 w 21358"/>
                <a:gd name="T1" fmla="*/ 3349 h 21600"/>
                <a:gd name="T2" fmla="*/ 0 w 21358"/>
                <a:gd name="T3" fmla="*/ 21599 h 21600"/>
                <a:gd name="T4" fmla="*/ 20 w 21358"/>
                <a:gd name="T5" fmla="*/ 0 h 21600"/>
              </a:gdLst>
              <a:ahLst/>
              <a:cxnLst>
                <a:cxn ang="0">
                  <a:pos x="T0" y="T1"/>
                </a:cxn>
                <a:cxn ang="0">
                  <a:pos x="T2" y="T3"/>
                </a:cxn>
                <a:cxn ang="0">
                  <a:pos x="T4" y="T5"/>
                </a:cxn>
              </a:cxnLst>
              <a:rect l="0" t="0" r="r" b="b"/>
              <a:pathLst>
                <a:path w="21358" h="21600" fill="none" extrusionOk="0">
                  <a:moveTo>
                    <a:pt x="21358" y="3349"/>
                  </a:moveTo>
                  <a:cubicBezTo>
                    <a:pt x="19709" y="13856"/>
                    <a:pt x="10656" y="21599"/>
                    <a:pt x="20" y="21600"/>
                  </a:cubicBezTo>
                  <a:cubicBezTo>
                    <a:pt x="13" y="21600"/>
                    <a:pt x="6" y="21599"/>
                    <a:pt x="-1" y="21599"/>
                  </a:cubicBezTo>
                </a:path>
                <a:path w="21358" h="21600" stroke="0" extrusionOk="0">
                  <a:moveTo>
                    <a:pt x="21358" y="3349"/>
                  </a:moveTo>
                  <a:cubicBezTo>
                    <a:pt x="19709" y="13856"/>
                    <a:pt x="10656" y="21599"/>
                    <a:pt x="20" y="21600"/>
                  </a:cubicBezTo>
                  <a:cubicBezTo>
                    <a:pt x="13" y="21600"/>
                    <a:pt x="6" y="21599"/>
                    <a:pt x="-1" y="21599"/>
                  </a:cubicBezTo>
                  <a:lnTo>
                    <a:pt x="20" y="0"/>
                  </a:lnTo>
                  <a:close/>
                </a:path>
              </a:pathLst>
            </a:custGeom>
            <a:noFill/>
            <a:ln w="444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 name="Rectangle 111"/>
            <p:cNvSpPr>
              <a:spLocks noChangeArrowheads="1"/>
            </p:cNvSpPr>
            <p:nvPr/>
          </p:nvSpPr>
          <p:spPr bwMode="auto">
            <a:xfrm>
              <a:off x="2848" y="2749"/>
              <a:ext cx="4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Arial" panose="020B0604020202020204" pitchFamily="34" charset="0"/>
                </a:rPr>
                <a:t>等待</a:t>
              </a:r>
              <a:endParaRPr lang="zh-CN" altLang="en-GB" sz="2400" b="0">
                <a:latin typeface="Times" panose="02020603050405020304" pitchFamily="18" charset="0"/>
              </a:endParaRPr>
            </a:p>
          </p:txBody>
        </p:sp>
        <p:sp>
          <p:nvSpPr>
            <p:cNvPr id="11" name="Rectangle 112"/>
            <p:cNvSpPr>
              <a:spLocks noChangeArrowheads="1"/>
            </p:cNvSpPr>
            <p:nvPr/>
          </p:nvSpPr>
          <p:spPr bwMode="auto">
            <a:xfrm>
              <a:off x="3009" y="1554"/>
              <a:ext cx="4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Arial" panose="020B0604020202020204" pitchFamily="34" charset="0"/>
                </a:rPr>
                <a:t>持有</a:t>
              </a:r>
              <a:endParaRPr lang="zh-CN" altLang="en-GB" sz="2400" b="0">
                <a:latin typeface="Times" panose="02020603050405020304" pitchFamily="18" charset="0"/>
              </a:endParaRPr>
            </a:p>
          </p:txBody>
        </p:sp>
        <p:sp>
          <p:nvSpPr>
            <p:cNvPr id="12" name="Rectangle 113"/>
            <p:cNvSpPr>
              <a:spLocks noChangeArrowheads="1"/>
            </p:cNvSpPr>
            <p:nvPr/>
          </p:nvSpPr>
          <p:spPr bwMode="auto">
            <a:xfrm>
              <a:off x="5190" y="2803"/>
              <a:ext cx="44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Arial" panose="020B0604020202020204" pitchFamily="34" charset="0"/>
                </a:rPr>
                <a:t>持有</a:t>
              </a:r>
              <a:endParaRPr lang="zh-CN" altLang="en-GB" sz="2400" b="0">
                <a:latin typeface="Times" panose="02020603050405020304" pitchFamily="18" charset="0"/>
              </a:endParaRPr>
            </a:p>
          </p:txBody>
        </p:sp>
        <p:sp>
          <p:nvSpPr>
            <p:cNvPr id="13" name="Arc 114"/>
            <p:cNvSpPr>
              <a:spLocks/>
            </p:cNvSpPr>
            <p:nvPr/>
          </p:nvSpPr>
          <p:spPr bwMode="auto">
            <a:xfrm>
              <a:off x="777" y="1915"/>
              <a:ext cx="91" cy="144"/>
            </a:xfrm>
            <a:custGeom>
              <a:avLst/>
              <a:gdLst>
                <a:gd name="G0" fmla="+- 5016 0 0"/>
                <a:gd name="G1" fmla="+- 21600 0 0"/>
                <a:gd name="G2" fmla="+- 21600 0 0"/>
                <a:gd name="T0" fmla="*/ 0 w 14635"/>
                <a:gd name="T1" fmla="*/ 591 h 21600"/>
                <a:gd name="T2" fmla="*/ 14635 w 14635"/>
                <a:gd name="T3" fmla="*/ 2261 h 21600"/>
                <a:gd name="T4" fmla="*/ 5016 w 14635"/>
                <a:gd name="T5" fmla="*/ 21600 h 21600"/>
              </a:gdLst>
              <a:ahLst/>
              <a:cxnLst>
                <a:cxn ang="0">
                  <a:pos x="T0" y="T1"/>
                </a:cxn>
                <a:cxn ang="0">
                  <a:pos x="T2" y="T3"/>
                </a:cxn>
                <a:cxn ang="0">
                  <a:pos x="T4" y="T5"/>
                </a:cxn>
              </a:cxnLst>
              <a:rect l="0" t="0" r="r" b="b"/>
              <a:pathLst>
                <a:path w="14635" h="21600" fill="none" extrusionOk="0">
                  <a:moveTo>
                    <a:pt x="-1" y="590"/>
                  </a:moveTo>
                  <a:cubicBezTo>
                    <a:pt x="1643" y="198"/>
                    <a:pt x="3326" y="-1"/>
                    <a:pt x="5016" y="0"/>
                  </a:cubicBezTo>
                  <a:cubicBezTo>
                    <a:pt x="8354" y="0"/>
                    <a:pt x="11646" y="773"/>
                    <a:pt x="14635" y="2260"/>
                  </a:cubicBezTo>
                </a:path>
                <a:path w="14635" h="21600" stroke="0" extrusionOk="0">
                  <a:moveTo>
                    <a:pt x="-1" y="590"/>
                  </a:moveTo>
                  <a:cubicBezTo>
                    <a:pt x="1643" y="198"/>
                    <a:pt x="3326" y="-1"/>
                    <a:pt x="5016" y="0"/>
                  </a:cubicBezTo>
                  <a:cubicBezTo>
                    <a:pt x="8354" y="0"/>
                    <a:pt x="11646" y="773"/>
                    <a:pt x="14635" y="2260"/>
                  </a:cubicBezTo>
                  <a:lnTo>
                    <a:pt x="5016" y="21600"/>
                  </a:lnTo>
                  <a:close/>
                </a:path>
              </a:pathLst>
            </a:custGeom>
            <a:solidFill>
              <a:srgbClr val="000000"/>
            </a:solidFill>
            <a:ln w="44450">
              <a:solidFill>
                <a:srgbClr val="000000"/>
              </a:solidFill>
              <a:round/>
              <a:headEnd/>
              <a:tailEnd/>
            </a:ln>
          </p:spPr>
          <p:txBody>
            <a:bodyPr/>
            <a:lstStyle/>
            <a:p>
              <a:endParaRPr lang="zh-CN" altLang="en-US"/>
            </a:p>
          </p:txBody>
        </p:sp>
        <p:sp>
          <p:nvSpPr>
            <p:cNvPr id="14" name="Arc 115"/>
            <p:cNvSpPr>
              <a:spLocks/>
            </p:cNvSpPr>
            <p:nvPr/>
          </p:nvSpPr>
          <p:spPr bwMode="auto">
            <a:xfrm>
              <a:off x="822" y="1531"/>
              <a:ext cx="1329" cy="519"/>
            </a:xfrm>
            <a:custGeom>
              <a:avLst/>
              <a:gdLst>
                <a:gd name="G0" fmla="+- 21125 0 0"/>
                <a:gd name="G1" fmla="+- 21600 0 0"/>
                <a:gd name="G2" fmla="+- 21600 0 0"/>
                <a:gd name="T0" fmla="*/ 0 w 42724"/>
                <a:gd name="T1" fmla="*/ 17100 h 21600"/>
                <a:gd name="T2" fmla="*/ 42724 w 42724"/>
                <a:gd name="T3" fmla="*/ 21559 h 21600"/>
                <a:gd name="T4" fmla="*/ 21125 w 42724"/>
                <a:gd name="T5" fmla="*/ 21600 h 21600"/>
              </a:gdLst>
              <a:ahLst/>
              <a:cxnLst>
                <a:cxn ang="0">
                  <a:pos x="T0" y="T1"/>
                </a:cxn>
                <a:cxn ang="0">
                  <a:pos x="T2" y="T3"/>
                </a:cxn>
                <a:cxn ang="0">
                  <a:pos x="T4" y="T5"/>
                </a:cxn>
              </a:cxnLst>
              <a:rect l="0" t="0" r="r" b="b"/>
              <a:pathLst>
                <a:path w="42724" h="21600" fill="none" extrusionOk="0">
                  <a:moveTo>
                    <a:pt x="-2" y="17099"/>
                  </a:moveTo>
                  <a:cubicBezTo>
                    <a:pt x="2123" y="7128"/>
                    <a:pt x="10929" y="-1"/>
                    <a:pt x="21125" y="0"/>
                  </a:cubicBezTo>
                  <a:cubicBezTo>
                    <a:pt x="33038" y="0"/>
                    <a:pt x="42702" y="9645"/>
                    <a:pt x="42724" y="21558"/>
                  </a:cubicBezTo>
                </a:path>
                <a:path w="42724" h="21600" stroke="0" extrusionOk="0">
                  <a:moveTo>
                    <a:pt x="-2" y="17099"/>
                  </a:moveTo>
                  <a:cubicBezTo>
                    <a:pt x="2123" y="7128"/>
                    <a:pt x="10929" y="-1"/>
                    <a:pt x="21125" y="0"/>
                  </a:cubicBezTo>
                  <a:cubicBezTo>
                    <a:pt x="33038" y="0"/>
                    <a:pt x="42702" y="9645"/>
                    <a:pt x="42724" y="21558"/>
                  </a:cubicBezTo>
                  <a:lnTo>
                    <a:pt x="21125" y="21600"/>
                  </a:lnTo>
                  <a:close/>
                </a:path>
              </a:pathLst>
            </a:custGeom>
            <a:noFill/>
            <a:ln w="444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5" name="Arc 116"/>
            <p:cNvSpPr>
              <a:spLocks/>
            </p:cNvSpPr>
            <p:nvPr/>
          </p:nvSpPr>
          <p:spPr bwMode="auto">
            <a:xfrm>
              <a:off x="2057" y="2300"/>
              <a:ext cx="98" cy="135"/>
            </a:xfrm>
            <a:custGeom>
              <a:avLst/>
              <a:gdLst>
                <a:gd name="G0" fmla="+- 9816 0 0"/>
                <a:gd name="G1" fmla="+- 0 0 0"/>
                <a:gd name="G2" fmla="+- 21600 0 0"/>
                <a:gd name="T0" fmla="*/ 14655 w 14655"/>
                <a:gd name="T1" fmla="*/ 21050 h 21600"/>
                <a:gd name="T2" fmla="*/ 0 w 14655"/>
                <a:gd name="T3" fmla="*/ 19240 h 21600"/>
                <a:gd name="T4" fmla="*/ 9816 w 14655"/>
                <a:gd name="T5" fmla="*/ 0 h 21600"/>
              </a:gdLst>
              <a:ahLst/>
              <a:cxnLst>
                <a:cxn ang="0">
                  <a:pos x="T0" y="T1"/>
                </a:cxn>
                <a:cxn ang="0">
                  <a:pos x="T2" y="T3"/>
                </a:cxn>
                <a:cxn ang="0">
                  <a:pos x="T4" y="T5"/>
                </a:cxn>
              </a:cxnLst>
              <a:rect l="0" t="0" r="r" b="b"/>
              <a:pathLst>
                <a:path w="14655" h="21600" fill="none" extrusionOk="0">
                  <a:moveTo>
                    <a:pt x="14655" y="21050"/>
                  </a:moveTo>
                  <a:cubicBezTo>
                    <a:pt x="13068" y="21415"/>
                    <a:pt x="11444" y="21599"/>
                    <a:pt x="9816" y="21600"/>
                  </a:cubicBezTo>
                  <a:cubicBezTo>
                    <a:pt x="6403" y="21600"/>
                    <a:pt x="3039" y="20791"/>
                    <a:pt x="-1" y="19240"/>
                  </a:cubicBezTo>
                </a:path>
                <a:path w="14655" h="21600" stroke="0" extrusionOk="0">
                  <a:moveTo>
                    <a:pt x="14655" y="21050"/>
                  </a:moveTo>
                  <a:cubicBezTo>
                    <a:pt x="13068" y="21415"/>
                    <a:pt x="11444" y="21599"/>
                    <a:pt x="9816" y="21600"/>
                  </a:cubicBezTo>
                  <a:cubicBezTo>
                    <a:pt x="6403" y="21600"/>
                    <a:pt x="3039" y="20791"/>
                    <a:pt x="-1" y="19240"/>
                  </a:cubicBezTo>
                  <a:lnTo>
                    <a:pt x="9816" y="0"/>
                  </a:lnTo>
                  <a:close/>
                </a:path>
              </a:pathLst>
            </a:custGeom>
            <a:solidFill>
              <a:srgbClr val="000000"/>
            </a:solidFill>
            <a:ln w="44450">
              <a:solidFill>
                <a:srgbClr val="000000"/>
              </a:solidFill>
              <a:round/>
              <a:headEnd/>
              <a:tailEnd/>
            </a:ln>
          </p:spPr>
          <p:txBody>
            <a:bodyPr/>
            <a:lstStyle/>
            <a:p>
              <a:endParaRPr lang="zh-CN" altLang="en-US"/>
            </a:p>
          </p:txBody>
        </p:sp>
        <p:sp>
          <p:nvSpPr>
            <p:cNvPr id="16" name="Arc 117"/>
            <p:cNvSpPr>
              <a:spLocks/>
            </p:cNvSpPr>
            <p:nvPr/>
          </p:nvSpPr>
          <p:spPr bwMode="auto">
            <a:xfrm>
              <a:off x="826" y="2299"/>
              <a:ext cx="1290" cy="480"/>
            </a:xfrm>
            <a:custGeom>
              <a:avLst/>
              <a:gdLst>
                <a:gd name="G0" fmla="+- 21600 0 0"/>
                <a:gd name="G1" fmla="+- 0 0 0"/>
                <a:gd name="G2" fmla="+- 21600 0 0"/>
                <a:gd name="T0" fmla="*/ 42655 w 42655"/>
                <a:gd name="T1" fmla="*/ 4819 h 21600"/>
                <a:gd name="T2" fmla="*/ 0 w 42655"/>
                <a:gd name="T3" fmla="*/ 0 h 21600"/>
                <a:gd name="T4" fmla="*/ 21600 w 42655"/>
                <a:gd name="T5" fmla="*/ 0 h 21600"/>
              </a:gdLst>
              <a:ahLst/>
              <a:cxnLst>
                <a:cxn ang="0">
                  <a:pos x="T0" y="T1"/>
                </a:cxn>
                <a:cxn ang="0">
                  <a:pos x="T2" y="T3"/>
                </a:cxn>
                <a:cxn ang="0">
                  <a:pos x="T4" y="T5"/>
                </a:cxn>
              </a:cxnLst>
              <a:rect l="0" t="0" r="r" b="b"/>
              <a:pathLst>
                <a:path w="42655" h="21600" fill="none" extrusionOk="0">
                  <a:moveTo>
                    <a:pt x="42655" y="4819"/>
                  </a:moveTo>
                  <a:cubicBezTo>
                    <a:pt x="40408" y="14637"/>
                    <a:pt x="31672" y="21599"/>
                    <a:pt x="21600" y="21600"/>
                  </a:cubicBezTo>
                  <a:cubicBezTo>
                    <a:pt x="9670" y="21600"/>
                    <a:pt x="0" y="11929"/>
                    <a:pt x="0" y="0"/>
                  </a:cubicBezTo>
                </a:path>
                <a:path w="42655" h="21600" stroke="0" extrusionOk="0">
                  <a:moveTo>
                    <a:pt x="42655" y="4819"/>
                  </a:moveTo>
                  <a:cubicBezTo>
                    <a:pt x="40408" y="14637"/>
                    <a:pt x="31672" y="21599"/>
                    <a:pt x="21600" y="21600"/>
                  </a:cubicBezTo>
                  <a:cubicBezTo>
                    <a:pt x="9670" y="21600"/>
                    <a:pt x="0" y="11929"/>
                    <a:pt x="0" y="0"/>
                  </a:cubicBezTo>
                  <a:lnTo>
                    <a:pt x="21600" y="0"/>
                  </a:lnTo>
                  <a:close/>
                </a:path>
              </a:pathLst>
            </a:custGeom>
            <a:noFill/>
            <a:ln w="444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 name="Rectangle 118"/>
            <p:cNvSpPr>
              <a:spLocks noChangeArrowheads="1"/>
            </p:cNvSpPr>
            <p:nvPr/>
          </p:nvSpPr>
          <p:spPr bwMode="auto">
            <a:xfrm>
              <a:off x="692" y="2050"/>
              <a:ext cx="288" cy="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 name="Rectangle 119"/>
            <p:cNvSpPr>
              <a:spLocks noChangeArrowheads="1"/>
            </p:cNvSpPr>
            <p:nvPr/>
          </p:nvSpPr>
          <p:spPr bwMode="auto">
            <a:xfrm>
              <a:off x="692" y="2050"/>
              <a:ext cx="307" cy="307"/>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 name="Rectangle 120"/>
            <p:cNvSpPr>
              <a:spLocks noChangeArrowheads="1"/>
            </p:cNvSpPr>
            <p:nvPr/>
          </p:nvSpPr>
          <p:spPr bwMode="auto">
            <a:xfrm>
              <a:off x="775" y="2092"/>
              <a:ext cx="13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20" name="Rectangle 121"/>
            <p:cNvSpPr>
              <a:spLocks noChangeArrowheads="1"/>
            </p:cNvSpPr>
            <p:nvPr/>
          </p:nvSpPr>
          <p:spPr bwMode="auto">
            <a:xfrm>
              <a:off x="5281" y="2050"/>
              <a:ext cx="288" cy="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 name="Rectangle 122"/>
            <p:cNvSpPr>
              <a:spLocks noChangeArrowheads="1"/>
            </p:cNvSpPr>
            <p:nvPr/>
          </p:nvSpPr>
          <p:spPr bwMode="auto">
            <a:xfrm>
              <a:off x="5281" y="2050"/>
              <a:ext cx="307" cy="307"/>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 name="Rectangle 123"/>
            <p:cNvSpPr>
              <a:spLocks noChangeArrowheads="1"/>
            </p:cNvSpPr>
            <p:nvPr/>
          </p:nvSpPr>
          <p:spPr bwMode="auto">
            <a:xfrm>
              <a:off x="5386" y="2112"/>
              <a:ext cx="16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Arial" panose="020B0604020202020204" pitchFamily="34" charset="0"/>
                </a:rPr>
                <a:t>U</a:t>
              </a:r>
              <a:endParaRPr lang="en-GB" altLang="zh-CN" sz="2400" b="0">
                <a:latin typeface="Times" panose="02020603050405020304" pitchFamily="18" charset="0"/>
              </a:endParaRPr>
            </a:p>
          </p:txBody>
        </p:sp>
        <p:sp>
          <p:nvSpPr>
            <p:cNvPr id="23" name="Rectangle 124"/>
            <p:cNvSpPr>
              <a:spLocks noChangeArrowheads="1"/>
            </p:cNvSpPr>
            <p:nvPr/>
          </p:nvSpPr>
          <p:spPr bwMode="auto">
            <a:xfrm>
              <a:off x="1978" y="2050"/>
              <a:ext cx="308" cy="2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 name="Rectangle 125"/>
            <p:cNvSpPr>
              <a:spLocks noChangeArrowheads="1"/>
            </p:cNvSpPr>
            <p:nvPr/>
          </p:nvSpPr>
          <p:spPr bwMode="auto">
            <a:xfrm>
              <a:off x="1978" y="2050"/>
              <a:ext cx="327" cy="288"/>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5" name="Rectangle 126"/>
            <p:cNvSpPr>
              <a:spLocks noChangeArrowheads="1"/>
            </p:cNvSpPr>
            <p:nvPr/>
          </p:nvSpPr>
          <p:spPr bwMode="auto">
            <a:xfrm>
              <a:off x="2080" y="2092"/>
              <a:ext cx="15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Arial" panose="020B0604020202020204" pitchFamily="34" charset="0"/>
                </a:rPr>
                <a:t>U</a:t>
              </a:r>
              <a:endParaRPr lang="en-GB" altLang="zh-CN" sz="2400" b="0">
                <a:latin typeface="Times" panose="02020603050405020304" pitchFamily="18" charset="0"/>
              </a:endParaRPr>
            </a:p>
          </p:txBody>
        </p:sp>
        <p:sp>
          <p:nvSpPr>
            <p:cNvPr id="26" name="Rectangle 127"/>
            <p:cNvSpPr>
              <a:spLocks noChangeArrowheads="1"/>
            </p:cNvSpPr>
            <p:nvPr/>
          </p:nvSpPr>
          <p:spPr bwMode="auto">
            <a:xfrm>
              <a:off x="3207" y="2069"/>
              <a:ext cx="288" cy="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7" name="Rectangle 128"/>
            <p:cNvSpPr>
              <a:spLocks noChangeArrowheads="1"/>
            </p:cNvSpPr>
            <p:nvPr/>
          </p:nvSpPr>
          <p:spPr bwMode="auto">
            <a:xfrm>
              <a:off x="3207" y="2069"/>
              <a:ext cx="307" cy="307"/>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8" name="Rectangle 129"/>
            <p:cNvSpPr>
              <a:spLocks noChangeArrowheads="1"/>
            </p:cNvSpPr>
            <p:nvPr/>
          </p:nvSpPr>
          <p:spPr bwMode="auto">
            <a:xfrm>
              <a:off x="3309" y="2130"/>
              <a:ext cx="13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29" name="Freeform 130"/>
            <p:cNvSpPr>
              <a:spLocks/>
            </p:cNvSpPr>
            <p:nvPr/>
          </p:nvSpPr>
          <p:spPr bwMode="auto">
            <a:xfrm>
              <a:off x="4436" y="1550"/>
              <a:ext cx="192" cy="96"/>
            </a:xfrm>
            <a:custGeom>
              <a:avLst/>
              <a:gdLst>
                <a:gd name="T0" fmla="*/ 192 w 192"/>
                <a:gd name="T1" fmla="*/ 58 h 96"/>
                <a:gd name="T2" fmla="*/ 173 w 192"/>
                <a:gd name="T3" fmla="*/ 96 h 96"/>
                <a:gd name="T4" fmla="*/ 0 w 192"/>
                <a:gd name="T5" fmla="*/ 39 h 96"/>
                <a:gd name="T6" fmla="*/ 192 w 192"/>
                <a:gd name="T7" fmla="*/ 0 h 96"/>
                <a:gd name="T8" fmla="*/ 192 w 192"/>
                <a:gd name="T9" fmla="*/ 58 h 96"/>
              </a:gdLst>
              <a:ahLst/>
              <a:cxnLst>
                <a:cxn ang="0">
                  <a:pos x="T0" y="T1"/>
                </a:cxn>
                <a:cxn ang="0">
                  <a:pos x="T2" y="T3"/>
                </a:cxn>
                <a:cxn ang="0">
                  <a:pos x="T4" y="T5"/>
                </a:cxn>
                <a:cxn ang="0">
                  <a:pos x="T6" y="T7"/>
                </a:cxn>
                <a:cxn ang="0">
                  <a:pos x="T8" y="T9"/>
                </a:cxn>
              </a:cxnLst>
              <a:rect l="0" t="0" r="r" b="b"/>
              <a:pathLst>
                <a:path w="192" h="96">
                  <a:moveTo>
                    <a:pt x="192" y="58"/>
                  </a:moveTo>
                  <a:lnTo>
                    <a:pt x="173" y="96"/>
                  </a:lnTo>
                  <a:lnTo>
                    <a:pt x="0" y="39"/>
                  </a:lnTo>
                  <a:lnTo>
                    <a:pt x="192" y="0"/>
                  </a:lnTo>
                  <a:lnTo>
                    <a:pt x="192" y="58"/>
                  </a:lnTo>
                  <a:close/>
                </a:path>
              </a:pathLst>
            </a:custGeom>
            <a:solidFill>
              <a:srgbClr val="000000"/>
            </a:solidFill>
            <a:ln w="44450">
              <a:solidFill>
                <a:srgbClr val="000000"/>
              </a:solidFill>
              <a:prstDash val="solid"/>
              <a:round/>
              <a:headEnd/>
              <a:tailEnd/>
            </a:ln>
          </p:spPr>
          <p:txBody>
            <a:bodyPr/>
            <a:lstStyle/>
            <a:p>
              <a:endParaRPr lang="zh-CN" altLang="en-US"/>
            </a:p>
          </p:txBody>
        </p:sp>
        <p:sp>
          <p:nvSpPr>
            <p:cNvPr id="30" name="Freeform 131"/>
            <p:cNvSpPr>
              <a:spLocks/>
            </p:cNvSpPr>
            <p:nvPr/>
          </p:nvSpPr>
          <p:spPr bwMode="auto">
            <a:xfrm>
              <a:off x="4628" y="1608"/>
              <a:ext cx="768" cy="461"/>
            </a:xfrm>
            <a:custGeom>
              <a:avLst/>
              <a:gdLst>
                <a:gd name="T0" fmla="*/ 0 w 768"/>
                <a:gd name="T1" fmla="*/ 0 h 461"/>
                <a:gd name="T2" fmla="*/ 307 w 768"/>
                <a:gd name="T3" fmla="*/ 38 h 461"/>
                <a:gd name="T4" fmla="*/ 557 w 768"/>
                <a:gd name="T5" fmla="*/ 154 h 461"/>
                <a:gd name="T6" fmla="*/ 710 w 768"/>
                <a:gd name="T7" fmla="*/ 288 h 461"/>
                <a:gd name="T8" fmla="*/ 768 w 768"/>
                <a:gd name="T9" fmla="*/ 461 h 461"/>
              </a:gdLst>
              <a:ahLst/>
              <a:cxnLst>
                <a:cxn ang="0">
                  <a:pos x="T0" y="T1"/>
                </a:cxn>
                <a:cxn ang="0">
                  <a:pos x="T2" y="T3"/>
                </a:cxn>
                <a:cxn ang="0">
                  <a:pos x="T4" y="T5"/>
                </a:cxn>
                <a:cxn ang="0">
                  <a:pos x="T6" y="T7"/>
                </a:cxn>
                <a:cxn ang="0">
                  <a:pos x="T8" y="T9"/>
                </a:cxn>
              </a:cxnLst>
              <a:rect l="0" t="0" r="r" b="b"/>
              <a:pathLst>
                <a:path w="768" h="461">
                  <a:moveTo>
                    <a:pt x="0" y="0"/>
                  </a:moveTo>
                  <a:lnTo>
                    <a:pt x="307" y="38"/>
                  </a:lnTo>
                  <a:lnTo>
                    <a:pt x="557" y="154"/>
                  </a:lnTo>
                  <a:lnTo>
                    <a:pt x="710" y="288"/>
                  </a:lnTo>
                  <a:lnTo>
                    <a:pt x="768" y="461"/>
                  </a:lnTo>
                </a:path>
              </a:pathLst>
            </a:custGeom>
            <a:noFill/>
            <a:ln w="444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1" name="Rectangle 132"/>
            <p:cNvSpPr>
              <a:spLocks noChangeArrowheads="1"/>
            </p:cNvSpPr>
            <p:nvPr/>
          </p:nvSpPr>
          <p:spPr bwMode="auto">
            <a:xfrm>
              <a:off x="5216" y="1554"/>
              <a:ext cx="44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Arial" panose="020B0604020202020204" pitchFamily="34" charset="0"/>
                </a:rPr>
                <a:t>等待</a:t>
              </a:r>
              <a:endParaRPr lang="zh-CN" altLang="en-GB" sz="2400" b="0">
                <a:latin typeface="Times" panose="02020603050405020304" pitchFamily="18" charset="0"/>
              </a:endParaRPr>
            </a:p>
          </p:txBody>
        </p:sp>
        <p:sp>
          <p:nvSpPr>
            <p:cNvPr id="32" name="Freeform 133"/>
            <p:cNvSpPr>
              <a:spLocks/>
            </p:cNvSpPr>
            <p:nvPr/>
          </p:nvSpPr>
          <p:spPr bwMode="auto">
            <a:xfrm>
              <a:off x="4071" y="2914"/>
              <a:ext cx="173" cy="115"/>
            </a:xfrm>
            <a:custGeom>
              <a:avLst/>
              <a:gdLst>
                <a:gd name="T0" fmla="*/ 0 w 173"/>
                <a:gd name="T1" fmla="*/ 57 h 115"/>
                <a:gd name="T2" fmla="*/ 0 w 173"/>
                <a:gd name="T3" fmla="*/ 0 h 115"/>
                <a:gd name="T4" fmla="*/ 173 w 173"/>
                <a:gd name="T5" fmla="*/ 76 h 115"/>
                <a:gd name="T6" fmla="*/ 0 w 173"/>
                <a:gd name="T7" fmla="*/ 115 h 115"/>
                <a:gd name="T8" fmla="*/ 0 w 173"/>
                <a:gd name="T9" fmla="*/ 57 h 115"/>
              </a:gdLst>
              <a:ahLst/>
              <a:cxnLst>
                <a:cxn ang="0">
                  <a:pos x="T0" y="T1"/>
                </a:cxn>
                <a:cxn ang="0">
                  <a:pos x="T2" y="T3"/>
                </a:cxn>
                <a:cxn ang="0">
                  <a:pos x="T4" y="T5"/>
                </a:cxn>
                <a:cxn ang="0">
                  <a:pos x="T6" y="T7"/>
                </a:cxn>
                <a:cxn ang="0">
                  <a:pos x="T8" y="T9"/>
                </a:cxn>
              </a:cxnLst>
              <a:rect l="0" t="0" r="r" b="b"/>
              <a:pathLst>
                <a:path w="173" h="115">
                  <a:moveTo>
                    <a:pt x="0" y="57"/>
                  </a:moveTo>
                  <a:lnTo>
                    <a:pt x="0" y="0"/>
                  </a:lnTo>
                  <a:lnTo>
                    <a:pt x="173" y="76"/>
                  </a:lnTo>
                  <a:lnTo>
                    <a:pt x="0" y="115"/>
                  </a:lnTo>
                  <a:lnTo>
                    <a:pt x="0" y="57"/>
                  </a:lnTo>
                  <a:close/>
                </a:path>
              </a:pathLst>
            </a:custGeom>
            <a:solidFill>
              <a:srgbClr val="000000"/>
            </a:solidFill>
            <a:ln w="44450">
              <a:solidFill>
                <a:srgbClr val="000000"/>
              </a:solidFill>
              <a:prstDash val="solid"/>
              <a:round/>
              <a:headEnd/>
              <a:tailEnd/>
            </a:ln>
          </p:spPr>
          <p:txBody>
            <a:bodyPr/>
            <a:lstStyle/>
            <a:p>
              <a:endParaRPr lang="zh-CN" altLang="en-US"/>
            </a:p>
          </p:txBody>
        </p:sp>
        <p:sp>
          <p:nvSpPr>
            <p:cNvPr id="33" name="Freeform 134"/>
            <p:cNvSpPr>
              <a:spLocks/>
            </p:cNvSpPr>
            <p:nvPr/>
          </p:nvSpPr>
          <p:spPr bwMode="auto">
            <a:xfrm>
              <a:off x="3361" y="2376"/>
              <a:ext cx="710" cy="595"/>
            </a:xfrm>
            <a:custGeom>
              <a:avLst/>
              <a:gdLst>
                <a:gd name="T0" fmla="*/ 710 w 710"/>
                <a:gd name="T1" fmla="*/ 595 h 595"/>
                <a:gd name="T2" fmla="*/ 422 w 710"/>
                <a:gd name="T3" fmla="*/ 518 h 595"/>
                <a:gd name="T4" fmla="*/ 192 w 710"/>
                <a:gd name="T5" fmla="*/ 384 h 595"/>
                <a:gd name="T6" fmla="*/ 38 w 710"/>
                <a:gd name="T7" fmla="*/ 211 h 595"/>
                <a:gd name="T8" fmla="*/ 0 w 710"/>
                <a:gd name="T9" fmla="*/ 0 h 595"/>
              </a:gdLst>
              <a:ahLst/>
              <a:cxnLst>
                <a:cxn ang="0">
                  <a:pos x="T0" y="T1"/>
                </a:cxn>
                <a:cxn ang="0">
                  <a:pos x="T2" y="T3"/>
                </a:cxn>
                <a:cxn ang="0">
                  <a:pos x="T4" y="T5"/>
                </a:cxn>
                <a:cxn ang="0">
                  <a:pos x="T6" y="T7"/>
                </a:cxn>
                <a:cxn ang="0">
                  <a:pos x="T8" y="T9"/>
                </a:cxn>
              </a:cxnLst>
              <a:rect l="0" t="0" r="r" b="b"/>
              <a:pathLst>
                <a:path w="710" h="595">
                  <a:moveTo>
                    <a:pt x="710" y="595"/>
                  </a:moveTo>
                  <a:lnTo>
                    <a:pt x="422" y="518"/>
                  </a:lnTo>
                  <a:lnTo>
                    <a:pt x="192" y="384"/>
                  </a:lnTo>
                  <a:lnTo>
                    <a:pt x="38" y="211"/>
                  </a:lnTo>
                  <a:lnTo>
                    <a:pt x="0" y="0"/>
                  </a:lnTo>
                </a:path>
              </a:pathLst>
            </a:custGeom>
            <a:noFill/>
            <a:ln w="444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4" name="Freeform 135"/>
            <p:cNvSpPr>
              <a:spLocks/>
            </p:cNvSpPr>
            <p:nvPr/>
          </p:nvSpPr>
          <p:spPr bwMode="auto">
            <a:xfrm>
              <a:off x="3361" y="1858"/>
              <a:ext cx="115" cy="172"/>
            </a:xfrm>
            <a:custGeom>
              <a:avLst/>
              <a:gdLst>
                <a:gd name="T0" fmla="*/ 57 w 115"/>
                <a:gd name="T1" fmla="*/ 19 h 172"/>
                <a:gd name="T2" fmla="*/ 115 w 115"/>
                <a:gd name="T3" fmla="*/ 38 h 172"/>
                <a:gd name="T4" fmla="*/ 0 w 115"/>
                <a:gd name="T5" fmla="*/ 172 h 172"/>
                <a:gd name="T6" fmla="*/ 19 w 115"/>
                <a:gd name="T7" fmla="*/ 0 h 172"/>
                <a:gd name="T8" fmla="*/ 57 w 115"/>
                <a:gd name="T9" fmla="*/ 19 h 172"/>
              </a:gdLst>
              <a:ahLst/>
              <a:cxnLst>
                <a:cxn ang="0">
                  <a:pos x="T0" y="T1"/>
                </a:cxn>
                <a:cxn ang="0">
                  <a:pos x="T2" y="T3"/>
                </a:cxn>
                <a:cxn ang="0">
                  <a:pos x="T4" y="T5"/>
                </a:cxn>
                <a:cxn ang="0">
                  <a:pos x="T6" y="T7"/>
                </a:cxn>
                <a:cxn ang="0">
                  <a:pos x="T8" y="T9"/>
                </a:cxn>
              </a:cxnLst>
              <a:rect l="0" t="0" r="r" b="b"/>
              <a:pathLst>
                <a:path w="115" h="172">
                  <a:moveTo>
                    <a:pt x="57" y="19"/>
                  </a:moveTo>
                  <a:lnTo>
                    <a:pt x="115" y="38"/>
                  </a:lnTo>
                  <a:lnTo>
                    <a:pt x="0" y="172"/>
                  </a:lnTo>
                  <a:lnTo>
                    <a:pt x="19" y="0"/>
                  </a:lnTo>
                  <a:lnTo>
                    <a:pt x="57" y="19"/>
                  </a:lnTo>
                  <a:close/>
                </a:path>
              </a:pathLst>
            </a:custGeom>
            <a:solidFill>
              <a:srgbClr val="000000"/>
            </a:solidFill>
            <a:ln w="44450">
              <a:solidFill>
                <a:srgbClr val="000000"/>
              </a:solidFill>
              <a:prstDash val="solid"/>
              <a:round/>
              <a:headEnd/>
              <a:tailEnd/>
            </a:ln>
          </p:spPr>
          <p:txBody>
            <a:bodyPr/>
            <a:lstStyle/>
            <a:p>
              <a:endParaRPr lang="zh-CN" altLang="en-US"/>
            </a:p>
          </p:txBody>
        </p:sp>
        <p:sp>
          <p:nvSpPr>
            <p:cNvPr id="35" name="Freeform 136"/>
            <p:cNvSpPr>
              <a:spLocks/>
            </p:cNvSpPr>
            <p:nvPr/>
          </p:nvSpPr>
          <p:spPr bwMode="auto">
            <a:xfrm>
              <a:off x="3438" y="1608"/>
              <a:ext cx="825" cy="250"/>
            </a:xfrm>
            <a:custGeom>
              <a:avLst/>
              <a:gdLst>
                <a:gd name="T0" fmla="*/ 0 w 825"/>
                <a:gd name="T1" fmla="*/ 250 h 250"/>
                <a:gd name="T2" fmla="*/ 115 w 825"/>
                <a:gd name="T3" fmla="*/ 134 h 250"/>
                <a:gd name="T4" fmla="*/ 307 w 825"/>
                <a:gd name="T5" fmla="*/ 58 h 250"/>
                <a:gd name="T6" fmla="*/ 825 w 825"/>
                <a:gd name="T7" fmla="*/ 0 h 250"/>
              </a:gdLst>
              <a:ahLst/>
              <a:cxnLst>
                <a:cxn ang="0">
                  <a:pos x="T0" y="T1"/>
                </a:cxn>
                <a:cxn ang="0">
                  <a:pos x="T2" y="T3"/>
                </a:cxn>
                <a:cxn ang="0">
                  <a:pos x="T4" y="T5"/>
                </a:cxn>
                <a:cxn ang="0">
                  <a:pos x="T6" y="T7"/>
                </a:cxn>
              </a:cxnLst>
              <a:rect l="0" t="0" r="r" b="b"/>
              <a:pathLst>
                <a:path w="825" h="250">
                  <a:moveTo>
                    <a:pt x="0" y="250"/>
                  </a:moveTo>
                  <a:lnTo>
                    <a:pt x="115" y="134"/>
                  </a:lnTo>
                  <a:lnTo>
                    <a:pt x="307" y="58"/>
                  </a:lnTo>
                  <a:lnTo>
                    <a:pt x="825" y="0"/>
                  </a:lnTo>
                </a:path>
              </a:pathLst>
            </a:custGeom>
            <a:noFill/>
            <a:ln w="444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 name="AutoShape 137"/>
            <p:cNvSpPr>
              <a:spLocks noChangeArrowheads="1"/>
            </p:cNvSpPr>
            <p:nvPr/>
          </p:nvSpPr>
          <p:spPr bwMode="auto">
            <a:xfrm>
              <a:off x="4282" y="2856"/>
              <a:ext cx="154" cy="250"/>
            </a:xfrm>
            <a:prstGeom prst="roundRect">
              <a:avLst>
                <a:gd name="adj" fmla="val 50000"/>
              </a:avLst>
            </a:prstGeom>
            <a:solidFill>
              <a:srgbClr val="FFD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7" name="AutoShape 138"/>
            <p:cNvSpPr>
              <a:spLocks noChangeArrowheads="1"/>
            </p:cNvSpPr>
            <p:nvPr/>
          </p:nvSpPr>
          <p:spPr bwMode="auto">
            <a:xfrm>
              <a:off x="4282" y="2856"/>
              <a:ext cx="173" cy="269"/>
            </a:xfrm>
            <a:prstGeom prst="roundRect">
              <a:avLst>
                <a:gd name="adj" fmla="val 47111"/>
              </a:avLst>
            </a:prstGeom>
            <a:noFill/>
            <a:ln w="44450">
              <a:solidFill>
                <a:srgbClr val="FFDC9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 name="Rectangle 139"/>
            <p:cNvSpPr>
              <a:spLocks noChangeArrowheads="1"/>
            </p:cNvSpPr>
            <p:nvPr/>
          </p:nvSpPr>
          <p:spPr bwMode="auto">
            <a:xfrm>
              <a:off x="4282" y="2856"/>
              <a:ext cx="154" cy="1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 name="Rectangle 140"/>
            <p:cNvSpPr>
              <a:spLocks noChangeArrowheads="1"/>
            </p:cNvSpPr>
            <p:nvPr/>
          </p:nvSpPr>
          <p:spPr bwMode="auto">
            <a:xfrm>
              <a:off x="4282" y="2856"/>
              <a:ext cx="173" cy="154"/>
            </a:xfrm>
            <a:prstGeom prst="rect">
              <a:avLst/>
            </a:prstGeom>
            <a:noFill/>
            <a:ln w="4445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0" name="AutoShape 141"/>
            <p:cNvSpPr>
              <a:spLocks noChangeArrowheads="1"/>
            </p:cNvSpPr>
            <p:nvPr/>
          </p:nvSpPr>
          <p:spPr bwMode="auto">
            <a:xfrm>
              <a:off x="4282" y="2856"/>
              <a:ext cx="173" cy="269"/>
            </a:xfrm>
            <a:prstGeom prst="roundRect">
              <a:avLst>
                <a:gd name="adj" fmla="val 47111"/>
              </a:avLst>
            </a:prstGeom>
            <a:noFill/>
            <a:ln w="444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1" name="Line 142"/>
            <p:cNvSpPr>
              <a:spLocks noChangeShapeType="1"/>
            </p:cNvSpPr>
            <p:nvPr/>
          </p:nvSpPr>
          <p:spPr bwMode="auto">
            <a:xfrm>
              <a:off x="4282" y="2990"/>
              <a:ext cx="154" cy="1"/>
            </a:xfrm>
            <a:prstGeom prst="line">
              <a:avLst/>
            </a:prstGeom>
            <a:noFill/>
            <a:ln w="444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 name="AutoShape 143"/>
            <p:cNvSpPr>
              <a:spLocks noChangeArrowheads="1"/>
            </p:cNvSpPr>
            <p:nvPr/>
          </p:nvSpPr>
          <p:spPr bwMode="auto">
            <a:xfrm>
              <a:off x="4282" y="1474"/>
              <a:ext cx="154" cy="249"/>
            </a:xfrm>
            <a:prstGeom prst="roundRect">
              <a:avLst>
                <a:gd name="adj" fmla="val 50000"/>
              </a:avLst>
            </a:prstGeom>
            <a:solidFill>
              <a:srgbClr val="FFD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3" name="AutoShape 144"/>
            <p:cNvSpPr>
              <a:spLocks noChangeArrowheads="1"/>
            </p:cNvSpPr>
            <p:nvPr/>
          </p:nvSpPr>
          <p:spPr bwMode="auto">
            <a:xfrm>
              <a:off x="4282" y="1474"/>
              <a:ext cx="173" cy="268"/>
            </a:xfrm>
            <a:prstGeom prst="roundRect">
              <a:avLst>
                <a:gd name="adj" fmla="val 47111"/>
              </a:avLst>
            </a:prstGeom>
            <a:noFill/>
            <a:ln w="44450">
              <a:solidFill>
                <a:srgbClr val="FFDC9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4" name="Rectangle 145"/>
            <p:cNvSpPr>
              <a:spLocks noChangeArrowheads="1"/>
            </p:cNvSpPr>
            <p:nvPr/>
          </p:nvSpPr>
          <p:spPr bwMode="auto">
            <a:xfrm>
              <a:off x="4282" y="1474"/>
              <a:ext cx="154" cy="1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5" name="Rectangle 146"/>
            <p:cNvSpPr>
              <a:spLocks noChangeArrowheads="1"/>
            </p:cNvSpPr>
            <p:nvPr/>
          </p:nvSpPr>
          <p:spPr bwMode="auto">
            <a:xfrm>
              <a:off x="4282" y="1474"/>
              <a:ext cx="173" cy="153"/>
            </a:xfrm>
            <a:prstGeom prst="rect">
              <a:avLst/>
            </a:prstGeom>
            <a:noFill/>
            <a:ln w="4445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 name="AutoShape 147"/>
            <p:cNvSpPr>
              <a:spLocks noChangeArrowheads="1"/>
            </p:cNvSpPr>
            <p:nvPr/>
          </p:nvSpPr>
          <p:spPr bwMode="auto">
            <a:xfrm>
              <a:off x="4282" y="1474"/>
              <a:ext cx="173" cy="268"/>
            </a:xfrm>
            <a:prstGeom prst="roundRect">
              <a:avLst>
                <a:gd name="adj" fmla="val 47111"/>
              </a:avLst>
            </a:prstGeom>
            <a:noFill/>
            <a:ln w="444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7" name="Line 148"/>
            <p:cNvSpPr>
              <a:spLocks noChangeShapeType="1"/>
            </p:cNvSpPr>
            <p:nvPr/>
          </p:nvSpPr>
          <p:spPr bwMode="auto">
            <a:xfrm>
              <a:off x="4282" y="1608"/>
              <a:ext cx="154" cy="1"/>
            </a:xfrm>
            <a:prstGeom prst="line">
              <a:avLst/>
            </a:prstGeom>
            <a:noFill/>
            <a:ln w="444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2928654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死锁</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三</a:t>
            </a:r>
            <a:r>
              <a:rPr kumimoji="1" lang="en-US" altLang="zh-CN" sz="2800" b="1" dirty="0">
                <a:solidFill>
                  <a:schemeClr val="tx1"/>
                </a:solidFill>
                <a:latin typeface="Times New Roman" panose="02020603050405020304" pitchFamily="18" charset="0"/>
              </a:rPr>
              <a:t>)</a:t>
            </a:r>
            <a:endParaRPr lang="en-US" altLang="zh-CN"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复杂等待图示例</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事务</a:t>
            </a:r>
            <a:r>
              <a:rPr lang="en-US" altLang="zh-CN" sz="2400" dirty="0">
                <a:solidFill>
                  <a:schemeClr val="tx1"/>
                </a:solidFill>
                <a:latin typeface="Times New Roman" panose="02020603050405020304" pitchFamily="18" charset="0"/>
              </a:rPr>
              <a:t>T</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U</a:t>
            </a:r>
            <a:r>
              <a:rPr lang="zh-CN" altLang="en-US" sz="2400" dirty="0" smtClean="0">
                <a:solidFill>
                  <a:schemeClr val="tx1"/>
                </a:solidFill>
                <a:latin typeface="Times New Roman" panose="02020603050405020304" pitchFamily="18" charset="0"/>
              </a:rPr>
              <a:t>和</a:t>
            </a:r>
            <a:r>
              <a:rPr lang="en-US" altLang="zh-CN" sz="2400" dirty="0" smtClean="0">
                <a:solidFill>
                  <a:schemeClr val="tx1"/>
                </a:solidFill>
                <a:latin typeface="Times New Roman" panose="02020603050405020304" pitchFamily="18" charset="0"/>
              </a:rPr>
              <a:t>V</a:t>
            </a:r>
            <a:r>
              <a:rPr lang="zh-CN" altLang="en-US" sz="2400" dirty="0" smtClean="0">
                <a:solidFill>
                  <a:schemeClr val="tx1"/>
                </a:solidFill>
                <a:latin typeface="Times New Roman" panose="02020603050405020304" pitchFamily="18" charset="0"/>
              </a:rPr>
              <a:t>共享</a:t>
            </a:r>
            <a:r>
              <a:rPr lang="zh-CN" altLang="en-US" sz="2400" dirty="0">
                <a:solidFill>
                  <a:schemeClr val="tx1"/>
                </a:solidFill>
                <a:latin typeface="Times New Roman" panose="02020603050405020304" pitchFamily="18" charset="0"/>
              </a:rPr>
              <a:t>对象</a:t>
            </a:r>
            <a:r>
              <a:rPr lang="en-US" altLang="zh-CN" sz="2400" dirty="0">
                <a:solidFill>
                  <a:schemeClr val="tx1"/>
                </a:solidFill>
                <a:latin typeface="Times New Roman" panose="02020603050405020304" pitchFamily="18" charset="0"/>
              </a:rPr>
              <a:t>C</a:t>
            </a:r>
            <a:r>
              <a:rPr lang="zh-CN" altLang="en-US" sz="2400" dirty="0">
                <a:solidFill>
                  <a:schemeClr val="tx1"/>
                </a:solidFill>
                <a:latin typeface="Times New Roman" panose="02020603050405020304" pitchFamily="18" charset="0"/>
              </a:rPr>
              <a:t>上的读锁</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事务</a:t>
            </a:r>
            <a:r>
              <a:rPr lang="en-US" altLang="zh-CN" sz="2400" dirty="0">
                <a:solidFill>
                  <a:schemeClr val="tx1"/>
                </a:solidFill>
                <a:latin typeface="Times New Roman" panose="02020603050405020304" pitchFamily="18" charset="0"/>
              </a:rPr>
              <a:t>W</a:t>
            </a:r>
            <a:r>
              <a:rPr lang="zh-CN" altLang="en-US" sz="2400" dirty="0">
                <a:solidFill>
                  <a:schemeClr val="tx1"/>
                </a:solidFill>
                <a:latin typeface="Times New Roman" panose="02020603050405020304" pitchFamily="18" charset="0"/>
              </a:rPr>
              <a:t>拥有对象</a:t>
            </a:r>
            <a:r>
              <a:rPr lang="en-US" altLang="zh-CN" sz="2400" dirty="0">
                <a:solidFill>
                  <a:schemeClr val="tx1"/>
                </a:solidFill>
                <a:latin typeface="Times New Roman" panose="02020603050405020304" pitchFamily="18" charset="0"/>
              </a:rPr>
              <a:t>B</a:t>
            </a:r>
            <a:r>
              <a:rPr lang="zh-CN" altLang="en-US" sz="2400" dirty="0">
                <a:solidFill>
                  <a:schemeClr val="tx1"/>
                </a:solidFill>
                <a:latin typeface="Times New Roman" panose="02020603050405020304" pitchFamily="18" charset="0"/>
              </a:rPr>
              <a:t>上的写锁</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事务</a:t>
            </a:r>
            <a:r>
              <a:rPr lang="en-US" altLang="zh-CN" sz="2400" dirty="0">
                <a:solidFill>
                  <a:schemeClr val="tx1"/>
                </a:solidFill>
                <a:latin typeface="Times New Roman" panose="02020603050405020304" pitchFamily="18" charset="0"/>
              </a:rPr>
              <a:t>T</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W</a:t>
            </a:r>
            <a:r>
              <a:rPr lang="zh-CN" altLang="en-US" sz="2400" dirty="0">
                <a:solidFill>
                  <a:schemeClr val="tx1"/>
                </a:solidFill>
                <a:latin typeface="Times New Roman" panose="02020603050405020304" pitchFamily="18" charset="0"/>
              </a:rPr>
              <a:t>请求对象</a:t>
            </a:r>
            <a:r>
              <a:rPr lang="en-US" altLang="zh-CN" sz="2400" dirty="0">
                <a:solidFill>
                  <a:schemeClr val="tx1"/>
                </a:solidFill>
                <a:latin typeface="Times New Roman" panose="02020603050405020304" pitchFamily="18" charset="0"/>
              </a:rPr>
              <a:t>C</a:t>
            </a:r>
            <a:r>
              <a:rPr lang="zh-CN" altLang="en-US" sz="2400" dirty="0">
                <a:solidFill>
                  <a:schemeClr val="tx1"/>
                </a:solidFill>
                <a:latin typeface="Times New Roman" panose="02020603050405020304" pitchFamily="18" charset="0"/>
              </a:rPr>
              <a:t>上的</a:t>
            </a:r>
            <a:r>
              <a:rPr lang="zh-CN" altLang="en-US" sz="2400" dirty="0" smtClean="0">
                <a:solidFill>
                  <a:schemeClr val="tx1"/>
                </a:solidFill>
                <a:latin typeface="Times New Roman" panose="02020603050405020304" pitchFamily="18" charset="0"/>
              </a:rPr>
              <a:t>写锁</a:t>
            </a:r>
            <a:endParaRPr lang="en-US" altLang="zh-CN" sz="2400" dirty="0" smtClean="0">
              <a:solidFill>
                <a:schemeClr val="tx1"/>
              </a:solidFill>
              <a:latin typeface="Times New Roman" panose="02020603050405020304" pitchFamily="18" charset="0"/>
            </a:endParaRP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en-US" altLang="zh-CN" sz="2400" dirty="0" smtClean="0">
                <a:solidFill>
                  <a:schemeClr val="tx1"/>
                </a:solidFill>
                <a:latin typeface="Times New Roman" panose="02020603050405020304" pitchFamily="18" charset="0"/>
              </a:rPr>
              <a:t>V</a:t>
            </a:r>
            <a:r>
              <a:rPr lang="zh-CN" altLang="en-US" sz="2400" dirty="0" smtClean="0">
                <a:solidFill>
                  <a:schemeClr val="tx1"/>
                </a:solidFill>
                <a:latin typeface="Times New Roman" panose="02020603050405020304" pitchFamily="18" charset="0"/>
              </a:rPr>
              <a:t>对象</a:t>
            </a:r>
            <a:r>
              <a:rPr lang="en-US" altLang="zh-CN" sz="2400" dirty="0">
                <a:solidFill>
                  <a:schemeClr val="tx1"/>
                </a:solidFill>
                <a:latin typeface="Times New Roman" panose="02020603050405020304" pitchFamily="18" charset="0"/>
              </a:rPr>
              <a:t>C</a:t>
            </a:r>
            <a:r>
              <a:rPr lang="zh-CN" altLang="en-US" sz="2400" dirty="0">
                <a:solidFill>
                  <a:schemeClr val="tx1"/>
                </a:solidFill>
                <a:latin typeface="Times New Roman" panose="02020603050405020304" pitchFamily="18" charset="0"/>
              </a:rPr>
              <a:t>上的</a:t>
            </a:r>
            <a:r>
              <a:rPr lang="zh-CN" altLang="en-US" sz="2400" dirty="0" smtClean="0">
                <a:solidFill>
                  <a:schemeClr val="tx1"/>
                </a:solidFill>
                <a:latin typeface="Times New Roman" panose="02020603050405020304" pitchFamily="18" charset="0"/>
              </a:rPr>
              <a:t>写锁</a:t>
            </a:r>
            <a:endParaRPr lang="en-US" altLang="zh-CN" sz="2400" dirty="0">
              <a:solidFill>
                <a:schemeClr val="tx1"/>
              </a:solidFill>
              <a:latin typeface="Times New Roman" panose="02020603050405020304" pitchFamily="18" charset="0"/>
            </a:endParaRP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46</a:t>
            </a:fld>
            <a:endParaRPr lang="zh-CN" altLang="en-US"/>
          </a:p>
        </p:txBody>
      </p:sp>
      <p:grpSp>
        <p:nvGrpSpPr>
          <p:cNvPr id="5" name="Group 47"/>
          <p:cNvGrpSpPr>
            <a:grpSpLocks/>
          </p:cNvGrpSpPr>
          <p:nvPr/>
        </p:nvGrpSpPr>
        <p:grpSpPr bwMode="auto">
          <a:xfrm>
            <a:off x="942975" y="3957595"/>
            <a:ext cx="7661275" cy="2307169"/>
            <a:chOff x="277" y="1382"/>
            <a:chExt cx="5207" cy="1499"/>
          </a:xfrm>
        </p:grpSpPr>
        <p:sp>
          <p:nvSpPr>
            <p:cNvPr id="6" name="Arc 48"/>
            <p:cNvSpPr>
              <a:spLocks/>
            </p:cNvSpPr>
            <p:nvPr/>
          </p:nvSpPr>
          <p:spPr bwMode="auto">
            <a:xfrm>
              <a:off x="3373" y="2041"/>
              <a:ext cx="1042" cy="412"/>
            </a:xfrm>
            <a:custGeom>
              <a:avLst/>
              <a:gdLst>
                <a:gd name="G0" fmla="+- 390 0 0"/>
                <a:gd name="G1" fmla="+- 21600 0 0"/>
                <a:gd name="G2" fmla="+- 21600 0 0"/>
                <a:gd name="T0" fmla="*/ 0 w 21354"/>
                <a:gd name="T1" fmla="*/ 4 h 21600"/>
                <a:gd name="T2" fmla="*/ 21354 w 21354"/>
                <a:gd name="T3" fmla="*/ 16398 h 21600"/>
                <a:gd name="T4" fmla="*/ 390 w 21354"/>
                <a:gd name="T5" fmla="*/ 21600 h 21600"/>
              </a:gdLst>
              <a:ahLst/>
              <a:cxnLst>
                <a:cxn ang="0">
                  <a:pos x="T0" y="T1"/>
                </a:cxn>
                <a:cxn ang="0">
                  <a:pos x="T2" y="T3"/>
                </a:cxn>
                <a:cxn ang="0">
                  <a:pos x="T4" y="T5"/>
                </a:cxn>
              </a:cxnLst>
              <a:rect l="0" t="0" r="r" b="b"/>
              <a:pathLst>
                <a:path w="21354" h="21600" fill="none" extrusionOk="0">
                  <a:moveTo>
                    <a:pt x="-1" y="3"/>
                  </a:moveTo>
                  <a:cubicBezTo>
                    <a:pt x="129" y="1"/>
                    <a:pt x="259" y="-1"/>
                    <a:pt x="390" y="0"/>
                  </a:cubicBezTo>
                  <a:cubicBezTo>
                    <a:pt x="10315" y="0"/>
                    <a:pt x="18963" y="6764"/>
                    <a:pt x="21354" y="16397"/>
                  </a:cubicBezTo>
                </a:path>
                <a:path w="21354" h="21600" stroke="0" extrusionOk="0">
                  <a:moveTo>
                    <a:pt x="-1" y="3"/>
                  </a:moveTo>
                  <a:cubicBezTo>
                    <a:pt x="129" y="1"/>
                    <a:pt x="259" y="-1"/>
                    <a:pt x="390" y="0"/>
                  </a:cubicBezTo>
                  <a:cubicBezTo>
                    <a:pt x="10315" y="0"/>
                    <a:pt x="18963" y="6764"/>
                    <a:pt x="21354" y="16397"/>
                  </a:cubicBezTo>
                  <a:lnTo>
                    <a:pt x="390" y="21600"/>
                  </a:lnTo>
                  <a:close/>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 name="Arc 49"/>
            <p:cNvSpPr>
              <a:spLocks/>
            </p:cNvSpPr>
            <p:nvPr/>
          </p:nvSpPr>
          <p:spPr bwMode="auto">
            <a:xfrm>
              <a:off x="3325" y="2148"/>
              <a:ext cx="536" cy="544"/>
            </a:xfrm>
            <a:custGeom>
              <a:avLst/>
              <a:gdLst>
                <a:gd name="G0" fmla="+- 21600 0 0"/>
                <a:gd name="G1" fmla="+- 0 0 0"/>
                <a:gd name="G2" fmla="+- 21600 0 0"/>
                <a:gd name="T0" fmla="*/ 17838 w 21600"/>
                <a:gd name="T1" fmla="*/ 21269 h 21269"/>
                <a:gd name="T2" fmla="*/ 0 w 21600"/>
                <a:gd name="T3" fmla="*/ 0 h 21269"/>
                <a:gd name="T4" fmla="*/ 21600 w 21600"/>
                <a:gd name="T5" fmla="*/ 0 h 21269"/>
              </a:gdLst>
              <a:ahLst/>
              <a:cxnLst>
                <a:cxn ang="0">
                  <a:pos x="T0" y="T1"/>
                </a:cxn>
                <a:cxn ang="0">
                  <a:pos x="T2" y="T3"/>
                </a:cxn>
                <a:cxn ang="0">
                  <a:pos x="T4" y="T5"/>
                </a:cxn>
              </a:cxnLst>
              <a:rect l="0" t="0" r="r" b="b"/>
              <a:pathLst>
                <a:path w="21600" h="21269" fill="none" extrusionOk="0">
                  <a:moveTo>
                    <a:pt x="17837" y="21269"/>
                  </a:moveTo>
                  <a:cubicBezTo>
                    <a:pt x="7520" y="19444"/>
                    <a:pt x="0" y="10477"/>
                    <a:pt x="0" y="0"/>
                  </a:cubicBezTo>
                </a:path>
                <a:path w="21600" h="21269" stroke="0" extrusionOk="0">
                  <a:moveTo>
                    <a:pt x="17837" y="21269"/>
                  </a:moveTo>
                  <a:cubicBezTo>
                    <a:pt x="7520" y="19444"/>
                    <a:pt x="0" y="10477"/>
                    <a:pt x="0" y="0"/>
                  </a:cubicBezTo>
                  <a:lnTo>
                    <a:pt x="21600" y="0"/>
                  </a:lnTo>
                  <a:close/>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 name="Rectangle 50"/>
            <p:cNvSpPr>
              <a:spLocks noChangeArrowheads="1"/>
            </p:cNvSpPr>
            <p:nvPr/>
          </p:nvSpPr>
          <p:spPr bwMode="auto">
            <a:xfrm>
              <a:off x="3107" y="2000"/>
              <a:ext cx="10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C</a:t>
              </a:r>
              <a:endParaRPr lang="en-GB" altLang="zh-CN" sz="2400" b="0">
                <a:latin typeface="Times" panose="02020603050405020304" pitchFamily="18" charset="0"/>
              </a:endParaRPr>
            </a:p>
          </p:txBody>
        </p:sp>
        <p:sp>
          <p:nvSpPr>
            <p:cNvPr id="9" name="Rectangle 51"/>
            <p:cNvSpPr>
              <a:spLocks noChangeArrowheads="1"/>
            </p:cNvSpPr>
            <p:nvPr/>
          </p:nvSpPr>
          <p:spPr bwMode="auto">
            <a:xfrm>
              <a:off x="4149" y="1382"/>
              <a:ext cx="247" cy="2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 name="Rectangle 52"/>
            <p:cNvSpPr>
              <a:spLocks noChangeArrowheads="1"/>
            </p:cNvSpPr>
            <p:nvPr/>
          </p:nvSpPr>
          <p:spPr bwMode="auto">
            <a:xfrm>
              <a:off x="4149" y="1382"/>
              <a:ext cx="264" cy="24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 name="Rectangle 53"/>
            <p:cNvSpPr>
              <a:spLocks noChangeArrowheads="1"/>
            </p:cNvSpPr>
            <p:nvPr/>
          </p:nvSpPr>
          <p:spPr bwMode="auto">
            <a:xfrm>
              <a:off x="4223" y="1428"/>
              <a:ext cx="8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2" name="Rectangle 54"/>
            <p:cNvSpPr>
              <a:spLocks noChangeArrowheads="1"/>
            </p:cNvSpPr>
            <p:nvPr/>
          </p:nvSpPr>
          <p:spPr bwMode="auto">
            <a:xfrm>
              <a:off x="4363" y="2436"/>
              <a:ext cx="264" cy="2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 name="Rectangle 55"/>
            <p:cNvSpPr>
              <a:spLocks noChangeArrowheads="1"/>
            </p:cNvSpPr>
            <p:nvPr/>
          </p:nvSpPr>
          <p:spPr bwMode="auto">
            <a:xfrm>
              <a:off x="4363" y="2436"/>
              <a:ext cx="280" cy="24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 name="Rectangle 56"/>
            <p:cNvSpPr>
              <a:spLocks noChangeArrowheads="1"/>
            </p:cNvSpPr>
            <p:nvPr/>
          </p:nvSpPr>
          <p:spPr bwMode="auto">
            <a:xfrm>
              <a:off x="4453" y="2483"/>
              <a:ext cx="105"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U</a:t>
              </a:r>
              <a:endParaRPr lang="en-GB" altLang="zh-CN" sz="2400" b="0">
                <a:latin typeface="Times" panose="02020603050405020304" pitchFamily="18" charset="0"/>
              </a:endParaRPr>
            </a:p>
          </p:txBody>
        </p:sp>
        <p:sp>
          <p:nvSpPr>
            <p:cNvPr id="15" name="Rectangle 57"/>
            <p:cNvSpPr>
              <a:spLocks noChangeArrowheads="1"/>
            </p:cNvSpPr>
            <p:nvPr/>
          </p:nvSpPr>
          <p:spPr bwMode="auto">
            <a:xfrm>
              <a:off x="3869" y="2601"/>
              <a:ext cx="247" cy="2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 name="Rectangle 58"/>
            <p:cNvSpPr>
              <a:spLocks noChangeArrowheads="1"/>
            </p:cNvSpPr>
            <p:nvPr/>
          </p:nvSpPr>
          <p:spPr bwMode="auto">
            <a:xfrm>
              <a:off x="3869" y="2601"/>
              <a:ext cx="264" cy="24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 name="Rectangle 59"/>
            <p:cNvSpPr>
              <a:spLocks noChangeArrowheads="1"/>
            </p:cNvSpPr>
            <p:nvPr/>
          </p:nvSpPr>
          <p:spPr bwMode="auto">
            <a:xfrm>
              <a:off x="3943" y="2631"/>
              <a:ext cx="9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V</a:t>
              </a:r>
              <a:endParaRPr lang="en-GB" altLang="zh-CN" sz="2400" b="0">
                <a:latin typeface="Times" panose="02020603050405020304" pitchFamily="18" charset="0"/>
              </a:endParaRPr>
            </a:p>
          </p:txBody>
        </p:sp>
        <p:sp>
          <p:nvSpPr>
            <p:cNvPr id="18" name="Arc 60"/>
            <p:cNvSpPr>
              <a:spLocks/>
            </p:cNvSpPr>
            <p:nvPr/>
          </p:nvSpPr>
          <p:spPr bwMode="auto">
            <a:xfrm>
              <a:off x="4034" y="1442"/>
              <a:ext cx="115" cy="78"/>
            </a:xfrm>
            <a:custGeom>
              <a:avLst/>
              <a:gdLst>
                <a:gd name="G0" fmla="+- 21600 0 0"/>
                <a:gd name="G1" fmla="+- 7336 0 0"/>
                <a:gd name="G2" fmla="+- 21600 0 0"/>
                <a:gd name="T0" fmla="*/ 1285 w 21600"/>
                <a:gd name="T1" fmla="*/ 14672 h 14672"/>
                <a:gd name="T2" fmla="*/ 1285 w 21600"/>
                <a:gd name="T3" fmla="*/ 0 h 14672"/>
                <a:gd name="T4" fmla="*/ 21600 w 21600"/>
                <a:gd name="T5" fmla="*/ 7336 h 14672"/>
              </a:gdLst>
              <a:ahLst/>
              <a:cxnLst>
                <a:cxn ang="0">
                  <a:pos x="T0" y="T1"/>
                </a:cxn>
                <a:cxn ang="0">
                  <a:pos x="T2" y="T3"/>
                </a:cxn>
                <a:cxn ang="0">
                  <a:pos x="T4" y="T5"/>
                </a:cxn>
              </a:cxnLst>
              <a:rect l="0" t="0" r="r" b="b"/>
              <a:pathLst>
                <a:path w="21600" h="14672" fill="none" extrusionOk="0">
                  <a:moveTo>
                    <a:pt x="1284" y="14672"/>
                  </a:moveTo>
                  <a:cubicBezTo>
                    <a:pt x="434" y="12319"/>
                    <a:pt x="0" y="9837"/>
                    <a:pt x="0" y="7336"/>
                  </a:cubicBezTo>
                  <a:cubicBezTo>
                    <a:pt x="-1" y="4834"/>
                    <a:pt x="434" y="2352"/>
                    <a:pt x="1284" y="-1"/>
                  </a:cubicBezTo>
                </a:path>
                <a:path w="21600" h="14672" stroke="0" extrusionOk="0">
                  <a:moveTo>
                    <a:pt x="1284" y="14672"/>
                  </a:moveTo>
                  <a:cubicBezTo>
                    <a:pt x="434" y="12319"/>
                    <a:pt x="0" y="9837"/>
                    <a:pt x="0" y="7336"/>
                  </a:cubicBezTo>
                  <a:cubicBezTo>
                    <a:pt x="-1" y="4834"/>
                    <a:pt x="434" y="2352"/>
                    <a:pt x="1284" y="-1"/>
                  </a:cubicBezTo>
                  <a:lnTo>
                    <a:pt x="21600" y="7336"/>
                  </a:lnTo>
                  <a:close/>
                </a:path>
              </a:pathLst>
            </a:custGeom>
            <a:solidFill>
              <a:srgbClr val="000000"/>
            </a:solidFill>
            <a:ln w="38100">
              <a:solidFill>
                <a:srgbClr val="000000"/>
              </a:solidFill>
              <a:round/>
              <a:headEnd/>
              <a:tailEnd/>
            </a:ln>
          </p:spPr>
          <p:txBody>
            <a:bodyPr/>
            <a:lstStyle/>
            <a:p>
              <a:endParaRPr lang="zh-CN" altLang="en-US"/>
            </a:p>
          </p:txBody>
        </p:sp>
        <p:sp>
          <p:nvSpPr>
            <p:cNvPr id="19" name="Arc 61"/>
            <p:cNvSpPr>
              <a:spLocks/>
            </p:cNvSpPr>
            <p:nvPr/>
          </p:nvSpPr>
          <p:spPr bwMode="auto">
            <a:xfrm>
              <a:off x="3310" y="1483"/>
              <a:ext cx="848" cy="443"/>
            </a:xfrm>
            <a:custGeom>
              <a:avLst/>
              <a:gdLst>
                <a:gd name="G0" fmla="+- 21599 0 0"/>
                <a:gd name="G1" fmla="+- 21517 0 0"/>
                <a:gd name="G2" fmla="+- 21600 0 0"/>
                <a:gd name="T0" fmla="*/ 0 w 21599"/>
                <a:gd name="T1" fmla="*/ 21469 h 21517"/>
                <a:gd name="T2" fmla="*/ 19717 w 21599"/>
                <a:gd name="T3" fmla="*/ 0 h 21517"/>
                <a:gd name="T4" fmla="*/ 21599 w 21599"/>
                <a:gd name="T5" fmla="*/ 21517 h 21517"/>
              </a:gdLst>
              <a:ahLst/>
              <a:cxnLst>
                <a:cxn ang="0">
                  <a:pos x="T0" y="T1"/>
                </a:cxn>
                <a:cxn ang="0">
                  <a:pos x="T2" y="T3"/>
                </a:cxn>
                <a:cxn ang="0">
                  <a:pos x="T4" y="T5"/>
                </a:cxn>
              </a:cxnLst>
              <a:rect l="0" t="0" r="r" b="b"/>
              <a:pathLst>
                <a:path w="21599" h="21517" fill="none" extrusionOk="0">
                  <a:moveTo>
                    <a:pt x="-1" y="21468"/>
                  </a:moveTo>
                  <a:cubicBezTo>
                    <a:pt x="23" y="10287"/>
                    <a:pt x="8577" y="973"/>
                    <a:pt x="19716" y="-1"/>
                  </a:cubicBezTo>
                </a:path>
                <a:path w="21599" h="21517" stroke="0" extrusionOk="0">
                  <a:moveTo>
                    <a:pt x="-1" y="21468"/>
                  </a:moveTo>
                  <a:cubicBezTo>
                    <a:pt x="23" y="10287"/>
                    <a:pt x="8577" y="973"/>
                    <a:pt x="19716" y="-1"/>
                  </a:cubicBezTo>
                  <a:lnTo>
                    <a:pt x="21599" y="21517"/>
                  </a:lnTo>
                  <a:close/>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 name="Arc 62"/>
            <p:cNvSpPr>
              <a:spLocks/>
            </p:cNvSpPr>
            <p:nvPr/>
          </p:nvSpPr>
          <p:spPr bwMode="auto">
            <a:xfrm>
              <a:off x="3754" y="2647"/>
              <a:ext cx="115" cy="77"/>
            </a:xfrm>
            <a:custGeom>
              <a:avLst/>
              <a:gdLst>
                <a:gd name="G0" fmla="+- 21600 0 0"/>
                <a:gd name="G1" fmla="+- 9925 0 0"/>
                <a:gd name="G2" fmla="+- 21600 0 0"/>
                <a:gd name="T0" fmla="*/ 476 w 21600"/>
                <a:gd name="T1" fmla="*/ 14432 h 14432"/>
                <a:gd name="T2" fmla="*/ 2416 w 21600"/>
                <a:gd name="T3" fmla="*/ 0 h 14432"/>
                <a:gd name="T4" fmla="*/ 21600 w 21600"/>
                <a:gd name="T5" fmla="*/ 9925 h 14432"/>
              </a:gdLst>
              <a:ahLst/>
              <a:cxnLst>
                <a:cxn ang="0">
                  <a:pos x="T0" y="T1"/>
                </a:cxn>
                <a:cxn ang="0">
                  <a:pos x="T2" y="T3"/>
                </a:cxn>
                <a:cxn ang="0">
                  <a:pos x="T4" y="T5"/>
                </a:cxn>
              </a:cxnLst>
              <a:rect l="0" t="0" r="r" b="b"/>
              <a:pathLst>
                <a:path w="21600" h="14432" fill="none" extrusionOk="0">
                  <a:moveTo>
                    <a:pt x="475" y="14432"/>
                  </a:moveTo>
                  <a:cubicBezTo>
                    <a:pt x="159" y="12950"/>
                    <a:pt x="0" y="11439"/>
                    <a:pt x="0" y="9925"/>
                  </a:cubicBezTo>
                  <a:cubicBezTo>
                    <a:pt x="-1" y="6471"/>
                    <a:pt x="828" y="3067"/>
                    <a:pt x="2415" y="-1"/>
                  </a:cubicBezTo>
                </a:path>
                <a:path w="21600" h="14432" stroke="0" extrusionOk="0">
                  <a:moveTo>
                    <a:pt x="475" y="14432"/>
                  </a:moveTo>
                  <a:cubicBezTo>
                    <a:pt x="159" y="12950"/>
                    <a:pt x="0" y="11439"/>
                    <a:pt x="0" y="9925"/>
                  </a:cubicBezTo>
                  <a:cubicBezTo>
                    <a:pt x="-1" y="6471"/>
                    <a:pt x="828" y="3067"/>
                    <a:pt x="2415" y="-1"/>
                  </a:cubicBezTo>
                  <a:lnTo>
                    <a:pt x="21600" y="9925"/>
                  </a:lnTo>
                  <a:close/>
                </a:path>
              </a:pathLst>
            </a:custGeom>
            <a:solidFill>
              <a:srgbClr val="000000"/>
            </a:solidFill>
            <a:ln w="38100">
              <a:solidFill>
                <a:srgbClr val="000000"/>
              </a:solidFill>
              <a:round/>
              <a:headEnd/>
              <a:tailEnd/>
            </a:ln>
          </p:spPr>
          <p:txBody>
            <a:bodyPr/>
            <a:lstStyle/>
            <a:p>
              <a:endParaRPr lang="zh-CN" altLang="en-US"/>
            </a:p>
          </p:txBody>
        </p:sp>
        <p:sp>
          <p:nvSpPr>
            <p:cNvPr id="21" name="Arc 63"/>
            <p:cNvSpPr>
              <a:spLocks/>
            </p:cNvSpPr>
            <p:nvPr/>
          </p:nvSpPr>
          <p:spPr bwMode="auto">
            <a:xfrm>
              <a:off x="4384" y="2322"/>
              <a:ext cx="78" cy="115"/>
            </a:xfrm>
            <a:custGeom>
              <a:avLst/>
              <a:gdLst>
                <a:gd name="G0" fmla="+- 14638 0 0"/>
                <a:gd name="G1" fmla="+- 21570 0 0"/>
                <a:gd name="G2" fmla="+- 21600 0 0"/>
                <a:gd name="T0" fmla="*/ 0 w 14638"/>
                <a:gd name="T1" fmla="*/ 5687 h 21570"/>
                <a:gd name="T2" fmla="*/ 13508 w 14638"/>
                <a:gd name="T3" fmla="*/ 0 h 21570"/>
                <a:gd name="T4" fmla="*/ 14638 w 14638"/>
                <a:gd name="T5" fmla="*/ 21570 h 21570"/>
              </a:gdLst>
              <a:ahLst/>
              <a:cxnLst>
                <a:cxn ang="0">
                  <a:pos x="T0" y="T1"/>
                </a:cxn>
                <a:cxn ang="0">
                  <a:pos x="T2" y="T3"/>
                </a:cxn>
                <a:cxn ang="0">
                  <a:pos x="T4" y="T5"/>
                </a:cxn>
              </a:cxnLst>
              <a:rect l="0" t="0" r="r" b="b"/>
              <a:pathLst>
                <a:path w="14638" h="21570" fill="none" extrusionOk="0">
                  <a:moveTo>
                    <a:pt x="-1" y="5686"/>
                  </a:moveTo>
                  <a:cubicBezTo>
                    <a:pt x="3702" y="2274"/>
                    <a:pt x="8480" y="262"/>
                    <a:pt x="13507" y="-1"/>
                  </a:cubicBezTo>
                </a:path>
                <a:path w="14638" h="21570" stroke="0" extrusionOk="0">
                  <a:moveTo>
                    <a:pt x="-1" y="5686"/>
                  </a:moveTo>
                  <a:cubicBezTo>
                    <a:pt x="3702" y="2274"/>
                    <a:pt x="8480" y="262"/>
                    <a:pt x="13507" y="-1"/>
                  </a:cubicBezTo>
                  <a:lnTo>
                    <a:pt x="14638" y="21570"/>
                  </a:lnTo>
                  <a:close/>
                </a:path>
              </a:pathLst>
            </a:custGeom>
            <a:solidFill>
              <a:srgbClr val="000000"/>
            </a:solidFill>
            <a:ln w="38100">
              <a:solidFill>
                <a:srgbClr val="000000"/>
              </a:solidFill>
              <a:round/>
              <a:headEnd/>
              <a:tailEnd/>
            </a:ln>
          </p:spPr>
          <p:txBody>
            <a:bodyPr/>
            <a:lstStyle/>
            <a:p>
              <a:endParaRPr lang="zh-CN" altLang="en-US"/>
            </a:p>
          </p:txBody>
        </p:sp>
        <p:sp>
          <p:nvSpPr>
            <p:cNvPr id="22" name="Rectangle 64"/>
            <p:cNvSpPr>
              <a:spLocks noChangeArrowheads="1"/>
            </p:cNvSpPr>
            <p:nvPr/>
          </p:nvSpPr>
          <p:spPr bwMode="auto">
            <a:xfrm>
              <a:off x="3231" y="1456"/>
              <a:ext cx="29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700" b="0" dirty="0">
                  <a:solidFill>
                    <a:srgbClr val="000000"/>
                  </a:solidFill>
                  <a:latin typeface="Arial" panose="020B0604020202020204" pitchFamily="34" charset="0"/>
                </a:rPr>
                <a:t>持有</a:t>
              </a:r>
              <a:endParaRPr lang="zh-CN" altLang="en-GB" sz="2400" b="0" dirty="0">
                <a:latin typeface="Times" panose="02020603050405020304" pitchFamily="18" charset="0"/>
              </a:endParaRPr>
            </a:p>
          </p:txBody>
        </p:sp>
        <p:sp>
          <p:nvSpPr>
            <p:cNvPr id="23" name="Rectangle 65"/>
            <p:cNvSpPr>
              <a:spLocks noChangeArrowheads="1"/>
            </p:cNvSpPr>
            <p:nvPr/>
          </p:nvSpPr>
          <p:spPr bwMode="auto">
            <a:xfrm>
              <a:off x="3645" y="1895"/>
              <a:ext cx="29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700" b="0">
                  <a:solidFill>
                    <a:srgbClr val="000000"/>
                  </a:solidFill>
                  <a:latin typeface="Arial" panose="020B0604020202020204" pitchFamily="34" charset="0"/>
                </a:rPr>
                <a:t>持有</a:t>
              </a:r>
              <a:endParaRPr lang="zh-CN" altLang="en-GB" sz="2400" b="0">
                <a:latin typeface="Times" panose="02020603050405020304" pitchFamily="18" charset="0"/>
              </a:endParaRPr>
            </a:p>
          </p:txBody>
        </p:sp>
        <p:sp>
          <p:nvSpPr>
            <p:cNvPr id="24" name="Rectangle 66"/>
            <p:cNvSpPr>
              <a:spLocks noChangeArrowheads="1"/>
            </p:cNvSpPr>
            <p:nvPr/>
          </p:nvSpPr>
          <p:spPr bwMode="auto">
            <a:xfrm>
              <a:off x="3481" y="2362"/>
              <a:ext cx="29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700" b="0">
                  <a:solidFill>
                    <a:srgbClr val="000000"/>
                  </a:solidFill>
                  <a:latin typeface="Arial" panose="020B0604020202020204" pitchFamily="34" charset="0"/>
                </a:rPr>
                <a:t>持有</a:t>
              </a:r>
              <a:endParaRPr lang="zh-CN" altLang="en-GB" sz="2400" b="0">
                <a:latin typeface="Times" panose="02020603050405020304" pitchFamily="18" charset="0"/>
              </a:endParaRPr>
            </a:p>
          </p:txBody>
        </p:sp>
        <p:sp>
          <p:nvSpPr>
            <p:cNvPr id="25" name="Rectangle 67"/>
            <p:cNvSpPr>
              <a:spLocks noChangeArrowheads="1"/>
            </p:cNvSpPr>
            <p:nvPr/>
          </p:nvSpPr>
          <p:spPr bwMode="auto">
            <a:xfrm>
              <a:off x="277" y="1893"/>
              <a:ext cx="247" cy="2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 name="Rectangle 68"/>
            <p:cNvSpPr>
              <a:spLocks noChangeArrowheads="1"/>
            </p:cNvSpPr>
            <p:nvPr/>
          </p:nvSpPr>
          <p:spPr bwMode="auto">
            <a:xfrm>
              <a:off x="277" y="1893"/>
              <a:ext cx="264" cy="26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7" name="Rectangle 69"/>
            <p:cNvSpPr>
              <a:spLocks noChangeArrowheads="1"/>
            </p:cNvSpPr>
            <p:nvPr/>
          </p:nvSpPr>
          <p:spPr bwMode="auto">
            <a:xfrm>
              <a:off x="351" y="1939"/>
              <a:ext cx="90"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28" name="Rectangle 70"/>
            <p:cNvSpPr>
              <a:spLocks noChangeArrowheads="1"/>
            </p:cNvSpPr>
            <p:nvPr/>
          </p:nvSpPr>
          <p:spPr bwMode="auto">
            <a:xfrm>
              <a:off x="1068" y="2107"/>
              <a:ext cx="264" cy="2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 name="Rectangle 71"/>
            <p:cNvSpPr>
              <a:spLocks noChangeArrowheads="1"/>
            </p:cNvSpPr>
            <p:nvPr/>
          </p:nvSpPr>
          <p:spPr bwMode="auto">
            <a:xfrm>
              <a:off x="1068" y="2107"/>
              <a:ext cx="280" cy="24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0" name="Rectangle 72"/>
            <p:cNvSpPr>
              <a:spLocks noChangeArrowheads="1"/>
            </p:cNvSpPr>
            <p:nvPr/>
          </p:nvSpPr>
          <p:spPr bwMode="auto">
            <a:xfrm>
              <a:off x="1159" y="2154"/>
              <a:ext cx="105"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U</a:t>
              </a:r>
              <a:endParaRPr lang="en-GB" altLang="zh-CN" sz="2400" b="0">
                <a:latin typeface="Times" panose="02020603050405020304" pitchFamily="18" charset="0"/>
              </a:endParaRPr>
            </a:p>
          </p:txBody>
        </p:sp>
        <p:sp>
          <p:nvSpPr>
            <p:cNvPr id="31" name="Rectangle 73"/>
            <p:cNvSpPr>
              <a:spLocks noChangeArrowheads="1"/>
            </p:cNvSpPr>
            <p:nvPr/>
          </p:nvSpPr>
          <p:spPr bwMode="auto">
            <a:xfrm>
              <a:off x="1612" y="1448"/>
              <a:ext cx="247" cy="2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2" name="Rectangle 74"/>
            <p:cNvSpPr>
              <a:spLocks noChangeArrowheads="1"/>
            </p:cNvSpPr>
            <p:nvPr/>
          </p:nvSpPr>
          <p:spPr bwMode="auto">
            <a:xfrm>
              <a:off x="1612" y="1448"/>
              <a:ext cx="263" cy="26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3" name="Rectangle 75"/>
            <p:cNvSpPr>
              <a:spLocks noChangeArrowheads="1"/>
            </p:cNvSpPr>
            <p:nvPr/>
          </p:nvSpPr>
          <p:spPr bwMode="auto">
            <a:xfrm>
              <a:off x="1685" y="1494"/>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V</a:t>
              </a:r>
              <a:endParaRPr lang="en-GB" altLang="zh-CN" sz="2400" b="0">
                <a:latin typeface="Times" panose="02020603050405020304" pitchFamily="18" charset="0"/>
              </a:endParaRPr>
            </a:p>
          </p:txBody>
        </p:sp>
        <p:sp>
          <p:nvSpPr>
            <p:cNvPr id="34" name="Arc 76"/>
            <p:cNvSpPr>
              <a:spLocks/>
            </p:cNvSpPr>
            <p:nvPr/>
          </p:nvSpPr>
          <p:spPr bwMode="auto">
            <a:xfrm>
              <a:off x="1513" y="1524"/>
              <a:ext cx="115" cy="78"/>
            </a:xfrm>
            <a:custGeom>
              <a:avLst/>
              <a:gdLst>
                <a:gd name="G0" fmla="+- 21600 0 0"/>
                <a:gd name="G1" fmla="+- 7473 0 0"/>
                <a:gd name="G2" fmla="+- 21600 0 0"/>
                <a:gd name="T0" fmla="*/ 1215 w 21600"/>
                <a:gd name="T1" fmla="*/ 14614 h 14614"/>
                <a:gd name="T2" fmla="*/ 1335 w 21600"/>
                <a:gd name="T3" fmla="*/ 0 h 14614"/>
                <a:gd name="T4" fmla="*/ 21600 w 21600"/>
                <a:gd name="T5" fmla="*/ 7473 h 14614"/>
              </a:gdLst>
              <a:ahLst/>
              <a:cxnLst>
                <a:cxn ang="0">
                  <a:pos x="T0" y="T1"/>
                </a:cxn>
                <a:cxn ang="0">
                  <a:pos x="T2" y="T3"/>
                </a:cxn>
                <a:cxn ang="0">
                  <a:pos x="T4" y="T5"/>
                </a:cxn>
              </a:cxnLst>
              <a:rect l="0" t="0" r="r" b="b"/>
              <a:pathLst>
                <a:path w="21600" h="14614" fill="none" extrusionOk="0">
                  <a:moveTo>
                    <a:pt x="1214" y="14614"/>
                  </a:moveTo>
                  <a:cubicBezTo>
                    <a:pt x="410" y="12319"/>
                    <a:pt x="0" y="9904"/>
                    <a:pt x="0" y="7473"/>
                  </a:cubicBezTo>
                  <a:cubicBezTo>
                    <a:pt x="-1" y="4922"/>
                    <a:pt x="451" y="2392"/>
                    <a:pt x="1334" y="-1"/>
                  </a:cubicBezTo>
                </a:path>
                <a:path w="21600" h="14614" stroke="0" extrusionOk="0">
                  <a:moveTo>
                    <a:pt x="1214" y="14614"/>
                  </a:moveTo>
                  <a:cubicBezTo>
                    <a:pt x="410" y="12319"/>
                    <a:pt x="0" y="9904"/>
                    <a:pt x="0" y="7473"/>
                  </a:cubicBezTo>
                  <a:cubicBezTo>
                    <a:pt x="-1" y="4922"/>
                    <a:pt x="451" y="2392"/>
                    <a:pt x="1334" y="-1"/>
                  </a:cubicBezTo>
                  <a:lnTo>
                    <a:pt x="21600" y="7473"/>
                  </a:lnTo>
                  <a:close/>
                </a:path>
              </a:pathLst>
            </a:custGeom>
            <a:solidFill>
              <a:srgbClr val="000000"/>
            </a:solidFill>
            <a:ln w="38100">
              <a:solidFill>
                <a:srgbClr val="000000"/>
              </a:solidFill>
              <a:round/>
              <a:headEnd/>
              <a:tailEnd/>
            </a:ln>
          </p:spPr>
          <p:txBody>
            <a:bodyPr/>
            <a:lstStyle/>
            <a:p>
              <a:endParaRPr lang="zh-CN" altLang="en-US"/>
            </a:p>
          </p:txBody>
        </p:sp>
        <p:sp>
          <p:nvSpPr>
            <p:cNvPr id="35" name="Arc 77"/>
            <p:cNvSpPr>
              <a:spLocks/>
            </p:cNvSpPr>
            <p:nvPr/>
          </p:nvSpPr>
          <p:spPr bwMode="auto">
            <a:xfrm>
              <a:off x="392" y="1563"/>
              <a:ext cx="1228" cy="338"/>
            </a:xfrm>
            <a:custGeom>
              <a:avLst/>
              <a:gdLst>
                <a:gd name="G0" fmla="+- 21600 0 0"/>
                <a:gd name="G1" fmla="+- 21569 0 0"/>
                <a:gd name="G2" fmla="+- 21600 0 0"/>
                <a:gd name="T0" fmla="*/ 0 w 21600"/>
                <a:gd name="T1" fmla="*/ 21569 h 21569"/>
                <a:gd name="T2" fmla="*/ 20455 w 21600"/>
                <a:gd name="T3" fmla="*/ 0 h 21569"/>
                <a:gd name="T4" fmla="*/ 21600 w 21600"/>
                <a:gd name="T5" fmla="*/ 21569 h 21569"/>
              </a:gdLst>
              <a:ahLst/>
              <a:cxnLst>
                <a:cxn ang="0">
                  <a:pos x="T0" y="T1"/>
                </a:cxn>
                <a:cxn ang="0">
                  <a:pos x="T2" y="T3"/>
                </a:cxn>
                <a:cxn ang="0">
                  <a:pos x="T4" y="T5"/>
                </a:cxn>
              </a:cxnLst>
              <a:rect l="0" t="0" r="r" b="b"/>
              <a:pathLst>
                <a:path w="21600" h="21569" fill="none" extrusionOk="0">
                  <a:moveTo>
                    <a:pt x="0" y="21568"/>
                  </a:moveTo>
                  <a:cubicBezTo>
                    <a:pt x="0" y="10084"/>
                    <a:pt x="8986" y="608"/>
                    <a:pt x="20454" y="-1"/>
                  </a:cubicBezTo>
                </a:path>
                <a:path w="21600" h="21569" stroke="0" extrusionOk="0">
                  <a:moveTo>
                    <a:pt x="0" y="21568"/>
                  </a:moveTo>
                  <a:cubicBezTo>
                    <a:pt x="0" y="10084"/>
                    <a:pt x="8986" y="608"/>
                    <a:pt x="20454" y="-1"/>
                  </a:cubicBezTo>
                  <a:lnTo>
                    <a:pt x="21600" y="21569"/>
                  </a:lnTo>
                  <a:close/>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 name="Rectangle 78"/>
            <p:cNvSpPr>
              <a:spLocks noChangeArrowheads="1"/>
            </p:cNvSpPr>
            <p:nvPr/>
          </p:nvSpPr>
          <p:spPr bwMode="auto">
            <a:xfrm>
              <a:off x="1941" y="2601"/>
              <a:ext cx="247" cy="2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7" name="Rectangle 79"/>
            <p:cNvSpPr>
              <a:spLocks noChangeArrowheads="1"/>
            </p:cNvSpPr>
            <p:nvPr/>
          </p:nvSpPr>
          <p:spPr bwMode="auto">
            <a:xfrm>
              <a:off x="1941" y="2601"/>
              <a:ext cx="264" cy="24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 name="Rectangle 80"/>
            <p:cNvSpPr>
              <a:spLocks noChangeArrowheads="1"/>
            </p:cNvSpPr>
            <p:nvPr/>
          </p:nvSpPr>
          <p:spPr bwMode="auto">
            <a:xfrm>
              <a:off x="1982" y="2647"/>
              <a:ext cx="13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W</a:t>
              </a:r>
              <a:endParaRPr lang="en-GB" altLang="zh-CN" sz="2400" b="0">
                <a:latin typeface="Times" panose="02020603050405020304" pitchFamily="18" charset="0"/>
              </a:endParaRPr>
            </a:p>
          </p:txBody>
        </p:sp>
        <p:sp>
          <p:nvSpPr>
            <p:cNvPr id="39" name="Rectangle 81"/>
            <p:cNvSpPr>
              <a:spLocks noChangeArrowheads="1"/>
            </p:cNvSpPr>
            <p:nvPr/>
          </p:nvSpPr>
          <p:spPr bwMode="auto">
            <a:xfrm>
              <a:off x="4841" y="1481"/>
              <a:ext cx="247" cy="2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0" name="Rectangle 82"/>
            <p:cNvSpPr>
              <a:spLocks noChangeArrowheads="1"/>
            </p:cNvSpPr>
            <p:nvPr/>
          </p:nvSpPr>
          <p:spPr bwMode="auto">
            <a:xfrm>
              <a:off x="4841" y="1481"/>
              <a:ext cx="264" cy="26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1" name="Rectangle 83"/>
            <p:cNvSpPr>
              <a:spLocks noChangeArrowheads="1"/>
            </p:cNvSpPr>
            <p:nvPr/>
          </p:nvSpPr>
          <p:spPr bwMode="auto">
            <a:xfrm>
              <a:off x="4898" y="1544"/>
              <a:ext cx="13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W</a:t>
              </a:r>
              <a:endParaRPr lang="en-GB" altLang="zh-CN" sz="2400" b="0">
                <a:latin typeface="Times" panose="02020603050405020304" pitchFamily="18" charset="0"/>
              </a:endParaRPr>
            </a:p>
          </p:txBody>
        </p:sp>
        <p:sp>
          <p:nvSpPr>
            <p:cNvPr id="42" name="Rectangle 84"/>
            <p:cNvSpPr>
              <a:spLocks noChangeArrowheads="1"/>
            </p:cNvSpPr>
            <p:nvPr/>
          </p:nvSpPr>
          <p:spPr bwMode="auto">
            <a:xfrm>
              <a:off x="5218" y="2313"/>
              <a:ext cx="9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700" b="0">
                  <a:solidFill>
                    <a:srgbClr val="000000"/>
                  </a:solidFill>
                  <a:latin typeface="Arial" panose="020B0604020202020204" pitchFamily="34" charset="0"/>
                </a:rPr>
                <a:t>B</a:t>
              </a:r>
              <a:endParaRPr lang="en-GB" altLang="zh-CN" sz="2400" b="0">
                <a:latin typeface="Times" panose="02020603050405020304" pitchFamily="18" charset="0"/>
              </a:endParaRPr>
            </a:p>
          </p:txBody>
        </p:sp>
        <p:sp>
          <p:nvSpPr>
            <p:cNvPr id="43" name="Arc 85"/>
            <p:cNvSpPr>
              <a:spLocks/>
            </p:cNvSpPr>
            <p:nvPr/>
          </p:nvSpPr>
          <p:spPr bwMode="auto">
            <a:xfrm>
              <a:off x="5080" y="1579"/>
              <a:ext cx="124" cy="81"/>
            </a:xfrm>
            <a:custGeom>
              <a:avLst/>
              <a:gdLst>
                <a:gd name="G0" fmla="+- 0 0 0"/>
                <a:gd name="G1" fmla="+- 1582 0 0"/>
                <a:gd name="G2" fmla="+- 21600 0 0"/>
                <a:gd name="T0" fmla="*/ 21541 w 21600"/>
                <a:gd name="T1" fmla="*/ 0 h 14120"/>
                <a:gd name="T2" fmla="*/ 17588 w 21600"/>
                <a:gd name="T3" fmla="*/ 14120 h 14120"/>
                <a:gd name="T4" fmla="*/ 0 w 21600"/>
                <a:gd name="T5" fmla="*/ 1582 h 14120"/>
              </a:gdLst>
              <a:ahLst/>
              <a:cxnLst>
                <a:cxn ang="0">
                  <a:pos x="T0" y="T1"/>
                </a:cxn>
                <a:cxn ang="0">
                  <a:pos x="T2" y="T3"/>
                </a:cxn>
                <a:cxn ang="0">
                  <a:pos x="T4" y="T5"/>
                </a:cxn>
              </a:cxnLst>
              <a:rect l="0" t="0" r="r" b="b"/>
              <a:pathLst>
                <a:path w="21600" h="14120" fill="none" extrusionOk="0">
                  <a:moveTo>
                    <a:pt x="21541" y="-1"/>
                  </a:moveTo>
                  <a:cubicBezTo>
                    <a:pt x="21580" y="526"/>
                    <a:pt x="21600" y="1054"/>
                    <a:pt x="21600" y="1582"/>
                  </a:cubicBezTo>
                  <a:cubicBezTo>
                    <a:pt x="21600" y="6077"/>
                    <a:pt x="20197" y="10460"/>
                    <a:pt x="17588" y="14120"/>
                  </a:cubicBezTo>
                </a:path>
                <a:path w="21600" h="14120" stroke="0" extrusionOk="0">
                  <a:moveTo>
                    <a:pt x="21541" y="-1"/>
                  </a:moveTo>
                  <a:cubicBezTo>
                    <a:pt x="21580" y="526"/>
                    <a:pt x="21600" y="1054"/>
                    <a:pt x="21600" y="1582"/>
                  </a:cubicBezTo>
                  <a:cubicBezTo>
                    <a:pt x="21600" y="6077"/>
                    <a:pt x="20197" y="10460"/>
                    <a:pt x="17588" y="14120"/>
                  </a:cubicBezTo>
                  <a:lnTo>
                    <a:pt x="0" y="1582"/>
                  </a:lnTo>
                  <a:close/>
                </a:path>
              </a:pathLst>
            </a:custGeom>
            <a:solidFill>
              <a:srgbClr val="000000"/>
            </a:solidFill>
            <a:ln w="38100">
              <a:solidFill>
                <a:srgbClr val="000000"/>
              </a:solidFill>
              <a:round/>
              <a:headEnd/>
              <a:tailEnd/>
            </a:ln>
          </p:spPr>
          <p:txBody>
            <a:bodyPr/>
            <a:lstStyle/>
            <a:p>
              <a:endParaRPr lang="zh-CN" altLang="en-US"/>
            </a:p>
          </p:txBody>
        </p:sp>
        <p:sp>
          <p:nvSpPr>
            <p:cNvPr id="44" name="Arc 86"/>
            <p:cNvSpPr>
              <a:spLocks/>
            </p:cNvSpPr>
            <p:nvPr/>
          </p:nvSpPr>
          <p:spPr bwMode="auto">
            <a:xfrm>
              <a:off x="5080" y="1618"/>
              <a:ext cx="338" cy="613"/>
            </a:xfrm>
            <a:custGeom>
              <a:avLst/>
              <a:gdLst>
                <a:gd name="G0" fmla="+- 0 0 0"/>
                <a:gd name="G1" fmla="+- 20871 0 0"/>
                <a:gd name="G2" fmla="+- 21600 0 0"/>
                <a:gd name="T0" fmla="*/ 5560 w 21599"/>
                <a:gd name="T1" fmla="*/ 0 h 20871"/>
                <a:gd name="T2" fmla="*/ 21599 w 21599"/>
                <a:gd name="T3" fmla="*/ 20837 h 20871"/>
                <a:gd name="T4" fmla="*/ 0 w 21599"/>
                <a:gd name="T5" fmla="*/ 20871 h 20871"/>
              </a:gdLst>
              <a:ahLst/>
              <a:cxnLst>
                <a:cxn ang="0">
                  <a:pos x="T0" y="T1"/>
                </a:cxn>
                <a:cxn ang="0">
                  <a:pos x="T2" y="T3"/>
                </a:cxn>
                <a:cxn ang="0">
                  <a:pos x="T4" y="T5"/>
                </a:cxn>
              </a:cxnLst>
              <a:rect l="0" t="0" r="r" b="b"/>
              <a:pathLst>
                <a:path w="21599" h="20871" fill="none" extrusionOk="0">
                  <a:moveTo>
                    <a:pt x="5560" y="-2"/>
                  </a:moveTo>
                  <a:cubicBezTo>
                    <a:pt x="15006" y="2515"/>
                    <a:pt x="21584" y="11061"/>
                    <a:pt x="21599" y="20836"/>
                  </a:cubicBezTo>
                </a:path>
                <a:path w="21599" h="20871" stroke="0" extrusionOk="0">
                  <a:moveTo>
                    <a:pt x="5560" y="-2"/>
                  </a:moveTo>
                  <a:cubicBezTo>
                    <a:pt x="15006" y="2515"/>
                    <a:pt x="21584" y="11061"/>
                    <a:pt x="21599" y="20836"/>
                  </a:cubicBezTo>
                  <a:lnTo>
                    <a:pt x="0" y="20871"/>
                  </a:lnTo>
                  <a:close/>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5" name="Rectangle 87"/>
            <p:cNvSpPr>
              <a:spLocks noChangeArrowheads="1"/>
            </p:cNvSpPr>
            <p:nvPr/>
          </p:nvSpPr>
          <p:spPr bwMode="auto">
            <a:xfrm>
              <a:off x="5042" y="1920"/>
              <a:ext cx="29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700" b="0" dirty="0">
                  <a:solidFill>
                    <a:srgbClr val="000000"/>
                  </a:solidFill>
                  <a:latin typeface="Arial" panose="020B0604020202020204" pitchFamily="34" charset="0"/>
                </a:rPr>
                <a:t>持有</a:t>
              </a:r>
              <a:endParaRPr lang="zh-CN" altLang="en-GB" sz="2400" b="0" dirty="0">
                <a:latin typeface="Times" panose="02020603050405020304" pitchFamily="18" charset="0"/>
              </a:endParaRPr>
            </a:p>
          </p:txBody>
        </p:sp>
        <p:sp>
          <p:nvSpPr>
            <p:cNvPr id="46" name="Arc 88"/>
            <p:cNvSpPr>
              <a:spLocks/>
            </p:cNvSpPr>
            <p:nvPr/>
          </p:nvSpPr>
          <p:spPr bwMode="auto">
            <a:xfrm>
              <a:off x="5315" y="2461"/>
              <a:ext cx="95" cy="121"/>
            </a:xfrm>
            <a:custGeom>
              <a:avLst/>
              <a:gdLst>
                <a:gd name="G0" fmla="+- 16693 0 0"/>
                <a:gd name="G1" fmla="+- 0 0 0"/>
                <a:gd name="G2" fmla="+- 21600 0 0"/>
                <a:gd name="T0" fmla="*/ 12798 w 16693"/>
                <a:gd name="T1" fmla="*/ 21245 h 21245"/>
                <a:gd name="T2" fmla="*/ 0 w 16693"/>
                <a:gd name="T3" fmla="*/ 13706 h 21245"/>
                <a:gd name="T4" fmla="*/ 16693 w 16693"/>
                <a:gd name="T5" fmla="*/ 0 h 21245"/>
              </a:gdLst>
              <a:ahLst/>
              <a:cxnLst>
                <a:cxn ang="0">
                  <a:pos x="T0" y="T1"/>
                </a:cxn>
                <a:cxn ang="0">
                  <a:pos x="T2" y="T3"/>
                </a:cxn>
                <a:cxn ang="0">
                  <a:pos x="T4" y="T5"/>
                </a:cxn>
              </a:cxnLst>
              <a:rect l="0" t="0" r="r" b="b"/>
              <a:pathLst>
                <a:path w="16693" h="21245" fill="none" extrusionOk="0">
                  <a:moveTo>
                    <a:pt x="12797" y="21245"/>
                  </a:moveTo>
                  <a:cubicBezTo>
                    <a:pt x="7774" y="20324"/>
                    <a:pt x="3239" y="17653"/>
                    <a:pt x="-1" y="13706"/>
                  </a:cubicBezTo>
                </a:path>
                <a:path w="16693" h="21245" stroke="0" extrusionOk="0">
                  <a:moveTo>
                    <a:pt x="12797" y="21245"/>
                  </a:moveTo>
                  <a:cubicBezTo>
                    <a:pt x="7774" y="20324"/>
                    <a:pt x="3239" y="17653"/>
                    <a:pt x="-1" y="13706"/>
                  </a:cubicBezTo>
                  <a:lnTo>
                    <a:pt x="16693" y="0"/>
                  </a:lnTo>
                  <a:close/>
                </a:path>
              </a:pathLst>
            </a:custGeom>
            <a:solidFill>
              <a:srgbClr val="000000"/>
            </a:solidFill>
            <a:ln w="38100">
              <a:solidFill>
                <a:srgbClr val="000000"/>
              </a:solidFill>
              <a:round/>
              <a:headEnd/>
              <a:tailEnd/>
            </a:ln>
          </p:spPr>
          <p:txBody>
            <a:bodyPr/>
            <a:lstStyle/>
            <a:p>
              <a:endParaRPr lang="zh-CN" altLang="en-US"/>
            </a:p>
          </p:txBody>
        </p:sp>
        <p:sp>
          <p:nvSpPr>
            <p:cNvPr id="47" name="Arc 89"/>
            <p:cNvSpPr>
              <a:spLocks/>
            </p:cNvSpPr>
            <p:nvPr/>
          </p:nvSpPr>
          <p:spPr bwMode="auto">
            <a:xfrm>
              <a:off x="4116" y="2461"/>
              <a:ext cx="1226" cy="321"/>
            </a:xfrm>
            <a:custGeom>
              <a:avLst/>
              <a:gdLst>
                <a:gd name="G0" fmla="+- 0 0 0"/>
                <a:gd name="G1" fmla="+- 0 0 0"/>
                <a:gd name="G2" fmla="+- 21600 0 0"/>
                <a:gd name="T0" fmla="*/ 20864 w 20864"/>
                <a:gd name="T1" fmla="*/ 5588 h 21600"/>
                <a:gd name="T2" fmla="*/ 0 w 20864"/>
                <a:gd name="T3" fmla="*/ 21600 h 21600"/>
                <a:gd name="T4" fmla="*/ 0 w 20864"/>
                <a:gd name="T5" fmla="*/ 0 h 21600"/>
              </a:gdLst>
              <a:ahLst/>
              <a:cxnLst>
                <a:cxn ang="0">
                  <a:pos x="T0" y="T1"/>
                </a:cxn>
                <a:cxn ang="0">
                  <a:pos x="T2" y="T3"/>
                </a:cxn>
                <a:cxn ang="0">
                  <a:pos x="T4" y="T5"/>
                </a:cxn>
              </a:cxnLst>
              <a:rect l="0" t="0" r="r" b="b"/>
              <a:pathLst>
                <a:path w="20864" h="21600" fill="none" extrusionOk="0">
                  <a:moveTo>
                    <a:pt x="20864" y="5588"/>
                  </a:moveTo>
                  <a:cubicBezTo>
                    <a:pt x="18335" y="15032"/>
                    <a:pt x="9777" y="21599"/>
                    <a:pt x="0" y="21600"/>
                  </a:cubicBezTo>
                </a:path>
                <a:path w="20864" h="21600" stroke="0" extrusionOk="0">
                  <a:moveTo>
                    <a:pt x="20864" y="5588"/>
                  </a:moveTo>
                  <a:cubicBezTo>
                    <a:pt x="18335" y="15032"/>
                    <a:pt x="9777" y="21599"/>
                    <a:pt x="0" y="21600"/>
                  </a:cubicBezTo>
                  <a:lnTo>
                    <a:pt x="0" y="0"/>
                  </a:lnTo>
                  <a:close/>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8" name="Rectangle 90"/>
            <p:cNvSpPr>
              <a:spLocks noChangeArrowheads="1"/>
            </p:cNvSpPr>
            <p:nvPr/>
          </p:nvSpPr>
          <p:spPr bwMode="auto">
            <a:xfrm>
              <a:off x="4955" y="2713"/>
              <a:ext cx="29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700" b="0" dirty="0">
                  <a:solidFill>
                    <a:srgbClr val="000000"/>
                  </a:solidFill>
                  <a:latin typeface="Arial" panose="020B0604020202020204" pitchFamily="34" charset="0"/>
                </a:rPr>
                <a:t>等待</a:t>
              </a:r>
              <a:endParaRPr lang="zh-CN" altLang="en-GB" sz="2400" b="0" dirty="0">
                <a:latin typeface="Times" panose="02020603050405020304" pitchFamily="18" charset="0"/>
              </a:endParaRPr>
            </a:p>
          </p:txBody>
        </p:sp>
        <p:sp>
          <p:nvSpPr>
            <p:cNvPr id="49" name="Arc 91"/>
            <p:cNvSpPr>
              <a:spLocks/>
            </p:cNvSpPr>
            <p:nvPr/>
          </p:nvSpPr>
          <p:spPr bwMode="auto">
            <a:xfrm>
              <a:off x="380" y="2124"/>
              <a:ext cx="77" cy="116"/>
            </a:xfrm>
            <a:custGeom>
              <a:avLst/>
              <a:gdLst>
                <a:gd name="G0" fmla="+- 2468 0 0"/>
                <a:gd name="G1" fmla="+- 0 0 0"/>
                <a:gd name="G2" fmla="+- 21600 0 0"/>
                <a:gd name="T0" fmla="*/ 14493 w 14493"/>
                <a:gd name="T1" fmla="*/ 17942 h 21600"/>
                <a:gd name="T2" fmla="*/ 0 w 14493"/>
                <a:gd name="T3" fmla="*/ 21458 h 21600"/>
                <a:gd name="T4" fmla="*/ 2468 w 14493"/>
                <a:gd name="T5" fmla="*/ 0 h 21600"/>
              </a:gdLst>
              <a:ahLst/>
              <a:cxnLst>
                <a:cxn ang="0">
                  <a:pos x="T0" y="T1"/>
                </a:cxn>
                <a:cxn ang="0">
                  <a:pos x="T2" y="T3"/>
                </a:cxn>
                <a:cxn ang="0">
                  <a:pos x="T4" y="T5"/>
                </a:cxn>
              </a:cxnLst>
              <a:rect l="0" t="0" r="r" b="b"/>
              <a:pathLst>
                <a:path w="14493" h="21600" fill="none" extrusionOk="0">
                  <a:moveTo>
                    <a:pt x="14493" y="17942"/>
                  </a:moveTo>
                  <a:cubicBezTo>
                    <a:pt x="10936" y="20327"/>
                    <a:pt x="6750" y="21599"/>
                    <a:pt x="2468" y="21600"/>
                  </a:cubicBezTo>
                  <a:cubicBezTo>
                    <a:pt x="1643" y="21600"/>
                    <a:pt x="819" y="21552"/>
                    <a:pt x="-1" y="21458"/>
                  </a:cubicBezTo>
                </a:path>
                <a:path w="14493" h="21600" stroke="0" extrusionOk="0">
                  <a:moveTo>
                    <a:pt x="14493" y="17942"/>
                  </a:moveTo>
                  <a:cubicBezTo>
                    <a:pt x="10936" y="20327"/>
                    <a:pt x="6750" y="21599"/>
                    <a:pt x="2468" y="21600"/>
                  </a:cubicBezTo>
                  <a:cubicBezTo>
                    <a:pt x="1643" y="21600"/>
                    <a:pt x="819" y="21552"/>
                    <a:pt x="-1" y="21458"/>
                  </a:cubicBezTo>
                  <a:lnTo>
                    <a:pt x="2468" y="0"/>
                  </a:lnTo>
                  <a:close/>
                </a:path>
              </a:pathLst>
            </a:custGeom>
            <a:solidFill>
              <a:srgbClr val="000000"/>
            </a:solidFill>
            <a:ln w="38100">
              <a:solidFill>
                <a:srgbClr val="000000"/>
              </a:solidFill>
              <a:round/>
              <a:headEnd/>
              <a:tailEnd/>
            </a:ln>
          </p:spPr>
          <p:txBody>
            <a:bodyPr/>
            <a:lstStyle/>
            <a:p>
              <a:endParaRPr lang="zh-CN" altLang="en-US"/>
            </a:p>
          </p:txBody>
        </p:sp>
        <p:sp>
          <p:nvSpPr>
            <p:cNvPr id="50" name="Arc 92"/>
            <p:cNvSpPr>
              <a:spLocks/>
            </p:cNvSpPr>
            <p:nvPr/>
          </p:nvSpPr>
          <p:spPr bwMode="auto">
            <a:xfrm>
              <a:off x="403" y="2123"/>
              <a:ext cx="1530" cy="659"/>
            </a:xfrm>
            <a:custGeom>
              <a:avLst/>
              <a:gdLst>
                <a:gd name="G0" fmla="+- 21440 0 0"/>
                <a:gd name="G1" fmla="+- 0 0 0"/>
                <a:gd name="G2" fmla="+- 21600 0 0"/>
                <a:gd name="T0" fmla="*/ 21440 w 21440"/>
                <a:gd name="T1" fmla="*/ 21600 h 21600"/>
                <a:gd name="T2" fmla="*/ 0 w 21440"/>
                <a:gd name="T3" fmla="*/ 2623 h 21600"/>
                <a:gd name="T4" fmla="*/ 21440 w 21440"/>
                <a:gd name="T5" fmla="*/ 0 h 21600"/>
              </a:gdLst>
              <a:ahLst/>
              <a:cxnLst>
                <a:cxn ang="0">
                  <a:pos x="T0" y="T1"/>
                </a:cxn>
                <a:cxn ang="0">
                  <a:pos x="T2" y="T3"/>
                </a:cxn>
                <a:cxn ang="0">
                  <a:pos x="T4" y="T5"/>
                </a:cxn>
              </a:cxnLst>
              <a:rect l="0" t="0" r="r" b="b"/>
              <a:pathLst>
                <a:path w="21440" h="21600" fill="none" extrusionOk="0">
                  <a:moveTo>
                    <a:pt x="21440" y="21600"/>
                  </a:moveTo>
                  <a:cubicBezTo>
                    <a:pt x="10525" y="21600"/>
                    <a:pt x="1325" y="13457"/>
                    <a:pt x="-1" y="2623"/>
                  </a:cubicBezTo>
                </a:path>
                <a:path w="21440" h="21600" stroke="0" extrusionOk="0">
                  <a:moveTo>
                    <a:pt x="21440" y="21600"/>
                  </a:moveTo>
                  <a:cubicBezTo>
                    <a:pt x="10525" y="21600"/>
                    <a:pt x="1325" y="13457"/>
                    <a:pt x="-1" y="2623"/>
                  </a:cubicBezTo>
                  <a:lnTo>
                    <a:pt x="21440" y="0"/>
                  </a:lnTo>
                  <a:close/>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1" name="Arc 93"/>
            <p:cNvSpPr>
              <a:spLocks/>
            </p:cNvSpPr>
            <p:nvPr/>
          </p:nvSpPr>
          <p:spPr bwMode="auto">
            <a:xfrm>
              <a:off x="1843" y="1547"/>
              <a:ext cx="109" cy="100"/>
            </a:xfrm>
            <a:custGeom>
              <a:avLst/>
              <a:gdLst>
                <a:gd name="G0" fmla="+- 0 0 0"/>
                <a:gd name="G1" fmla="+- 0 0 0"/>
                <a:gd name="G2" fmla="+- 21600 0 0"/>
                <a:gd name="T0" fmla="*/ 20354 w 20354"/>
                <a:gd name="T1" fmla="*/ 7228 h 18754"/>
                <a:gd name="T2" fmla="*/ 10716 w 20354"/>
                <a:gd name="T3" fmla="*/ 18754 h 18754"/>
                <a:gd name="T4" fmla="*/ 0 w 20354"/>
                <a:gd name="T5" fmla="*/ 0 h 18754"/>
              </a:gdLst>
              <a:ahLst/>
              <a:cxnLst>
                <a:cxn ang="0">
                  <a:pos x="T0" y="T1"/>
                </a:cxn>
                <a:cxn ang="0">
                  <a:pos x="T2" y="T3"/>
                </a:cxn>
                <a:cxn ang="0">
                  <a:pos x="T4" y="T5"/>
                </a:cxn>
              </a:cxnLst>
              <a:rect l="0" t="0" r="r" b="b"/>
              <a:pathLst>
                <a:path w="20354" h="18754" fill="none" extrusionOk="0">
                  <a:moveTo>
                    <a:pt x="20354" y="7228"/>
                  </a:moveTo>
                  <a:cubicBezTo>
                    <a:pt x="18624" y="12099"/>
                    <a:pt x="15204" y="16189"/>
                    <a:pt x="10716" y="18754"/>
                  </a:cubicBezTo>
                </a:path>
                <a:path w="20354" h="18754" stroke="0" extrusionOk="0">
                  <a:moveTo>
                    <a:pt x="20354" y="7228"/>
                  </a:moveTo>
                  <a:cubicBezTo>
                    <a:pt x="18624" y="12099"/>
                    <a:pt x="15204" y="16189"/>
                    <a:pt x="10716" y="18754"/>
                  </a:cubicBezTo>
                  <a:lnTo>
                    <a:pt x="0" y="0"/>
                  </a:lnTo>
                  <a:close/>
                </a:path>
              </a:pathLst>
            </a:custGeom>
            <a:solidFill>
              <a:srgbClr val="000000"/>
            </a:solidFill>
            <a:ln w="38100">
              <a:solidFill>
                <a:srgbClr val="000000"/>
              </a:solidFill>
              <a:round/>
              <a:headEnd/>
              <a:tailEnd/>
            </a:ln>
          </p:spPr>
          <p:txBody>
            <a:bodyPr/>
            <a:lstStyle/>
            <a:p>
              <a:endParaRPr lang="zh-CN" altLang="en-US"/>
            </a:p>
          </p:txBody>
        </p:sp>
        <p:sp>
          <p:nvSpPr>
            <p:cNvPr id="52" name="Arc 94"/>
            <p:cNvSpPr>
              <a:spLocks/>
            </p:cNvSpPr>
            <p:nvPr/>
          </p:nvSpPr>
          <p:spPr bwMode="auto">
            <a:xfrm>
              <a:off x="1851" y="1602"/>
              <a:ext cx="239" cy="999"/>
            </a:xfrm>
            <a:custGeom>
              <a:avLst/>
              <a:gdLst>
                <a:gd name="G0" fmla="+- 0 0 0"/>
                <a:gd name="G1" fmla="+- 20463 0 0"/>
                <a:gd name="G2" fmla="+- 21600 0 0"/>
                <a:gd name="T0" fmla="*/ 6914 w 21600"/>
                <a:gd name="T1" fmla="*/ 0 h 20463"/>
                <a:gd name="T2" fmla="*/ 21600 w 21600"/>
                <a:gd name="T3" fmla="*/ 20463 h 20463"/>
                <a:gd name="T4" fmla="*/ 0 w 21600"/>
                <a:gd name="T5" fmla="*/ 20463 h 20463"/>
              </a:gdLst>
              <a:ahLst/>
              <a:cxnLst>
                <a:cxn ang="0">
                  <a:pos x="T0" y="T1"/>
                </a:cxn>
                <a:cxn ang="0">
                  <a:pos x="T2" y="T3"/>
                </a:cxn>
                <a:cxn ang="0">
                  <a:pos x="T4" y="T5"/>
                </a:cxn>
              </a:cxnLst>
              <a:rect l="0" t="0" r="r" b="b"/>
              <a:pathLst>
                <a:path w="21600" h="20463" fill="none" extrusionOk="0">
                  <a:moveTo>
                    <a:pt x="6914" y="-1"/>
                  </a:moveTo>
                  <a:cubicBezTo>
                    <a:pt x="15691" y="2965"/>
                    <a:pt x="21600" y="11198"/>
                    <a:pt x="21600" y="20463"/>
                  </a:cubicBezTo>
                </a:path>
                <a:path w="21600" h="20463" stroke="0" extrusionOk="0">
                  <a:moveTo>
                    <a:pt x="6914" y="-1"/>
                  </a:moveTo>
                  <a:cubicBezTo>
                    <a:pt x="15691" y="2965"/>
                    <a:pt x="21600" y="11198"/>
                    <a:pt x="21600" y="20463"/>
                  </a:cubicBezTo>
                  <a:lnTo>
                    <a:pt x="0" y="20463"/>
                  </a:lnTo>
                  <a:close/>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3" name="Arc 95"/>
            <p:cNvSpPr>
              <a:spLocks/>
            </p:cNvSpPr>
            <p:nvPr/>
          </p:nvSpPr>
          <p:spPr bwMode="auto">
            <a:xfrm>
              <a:off x="1834" y="2502"/>
              <a:ext cx="116" cy="99"/>
            </a:xfrm>
            <a:custGeom>
              <a:avLst/>
              <a:gdLst>
                <a:gd name="G0" fmla="+- 20316 0 0"/>
                <a:gd name="G1" fmla="+- 18659 0 0"/>
                <a:gd name="G2" fmla="+- 21600 0 0"/>
                <a:gd name="T0" fmla="*/ 0 w 20316"/>
                <a:gd name="T1" fmla="*/ 11324 h 18659"/>
                <a:gd name="T2" fmla="*/ 9435 w 20316"/>
                <a:gd name="T3" fmla="*/ 0 h 18659"/>
                <a:gd name="T4" fmla="*/ 20316 w 20316"/>
                <a:gd name="T5" fmla="*/ 18659 h 18659"/>
              </a:gdLst>
              <a:ahLst/>
              <a:cxnLst>
                <a:cxn ang="0">
                  <a:pos x="T0" y="T1"/>
                </a:cxn>
                <a:cxn ang="0">
                  <a:pos x="T2" y="T3"/>
                </a:cxn>
                <a:cxn ang="0">
                  <a:pos x="T4" y="T5"/>
                </a:cxn>
              </a:cxnLst>
              <a:rect l="0" t="0" r="r" b="b"/>
              <a:pathLst>
                <a:path w="20316" h="18659" fill="none" extrusionOk="0">
                  <a:moveTo>
                    <a:pt x="-1" y="11323"/>
                  </a:moveTo>
                  <a:cubicBezTo>
                    <a:pt x="1719" y="6559"/>
                    <a:pt x="5059" y="2551"/>
                    <a:pt x="9434" y="-1"/>
                  </a:cubicBezTo>
                </a:path>
                <a:path w="20316" h="18659" stroke="0" extrusionOk="0">
                  <a:moveTo>
                    <a:pt x="-1" y="11323"/>
                  </a:moveTo>
                  <a:cubicBezTo>
                    <a:pt x="1719" y="6559"/>
                    <a:pt x="5059" y="2551"/>
                    <a:pt x="9434" y="-1"/>
                  </a:cubicBezTo>
                  <a:lnTo>
                    <a:pt x="20316" y="18659"/>
                  </a:lnTo>
                  <a:close/>
                </a:path>
              </a:pathLst>
            </a:custGeom>
            <a:solidFill>
              <a:srgbClr val="000000"/>
            </a:solidFill>
            <a:ln w="38100">
              <a:solidFill>
                <a:srgbClr val="000000"/>
              </a:solidFill>
              <a:round/>
              <a:headEnd/>
              <a:tailEnd/>
            </a:ln>
          </p:spPr>
          <p:txBody>
            <a:bodyPr/>
            <a:lstStyle/>
            <a:p>
              <a:endParaRPr lang="zh-CN" altLang="en-US"/>
            </a:p>
          </p:txBody>
        </p:sp>
        <p:sp>
          <p:nvSpPr>
            <p:cNvPr id="54" name="Arc 96"/>
            <p:cNvSpPr>
              <a:spLocks/>
            </p:cNvSpPr>
            <p:nvPr/>
          </p:nvSpPr>
          <p:spPr bwMode="auto">
            <a:xfrm>
              <a:off x="1727" y="1695"/>
              <a:ext cx="223" cy="851"/>
            </a:xfrm>
            <a:custGeom>
              <a:avLst/>
              <a:gdLst>
                <a:gd name="G0" fmla="+- 21600 0 0"/>
                <a:gd name="G1" fmla="+- 0 0 0"/>
                <a:gd name="G2" fmla="+- 21600 0 0"/>
                <a:gd name="T0" fmla="*/ 14188 w 21600"/>
                <a:gd name="T1" fmla="*/ 20288 h 20288"/>
                <a:gd name="T2" fmla="*/ 0 w 21600"/>
                <a:gd name="T3" fmla="*/ 0 h 20288"/>
                <a:gd name="T4" fmla="*/ 21600 w 21600"/>
                <a:gd name="T5" fmla="*/ 0 h 20288"/>
              </a:gdLst>
              <a:ahLst/>
              <a:cxnLst>
                <a:cxn ang="0">
                  <a:pos x="T0" y="T1"/>
                </a:cxn>
                <a:cxn ang="0">
                  <a:pos x="T2" y="T3"/>
                </a:cxn>
                <a:cxn ang="0">
                  <a:pos x="T4" y="T5"/>
                </a:cxn>
              </a:cxnLst>
              <a:rect l="0" t="0" r="r" b="b"/>
              <a:pathLst>
                <a:path w="21600" h="20288" fill="none" extrusionOk="0">
                  <a:moveTo>
                    <a:pt x="14187" y="20288"/>
                  </a:moveTo>
                  <a:cubicBezTo>
                    <a:pt x="5667" y="17175"/>
                    <a:pt x="0" y="9071"/>
                    <a:pt x="0" y="0"/>
                  </a:cubicBezTo>
                </a:path>
                <a:path w="21600" h="20288" stroke="0" extrusionOk="0">
                  <a:moveTo>
                    <a:pt x="14187" y="20288"/>
                  </a:moveTo>
                  <a:cubicBezTo>
                    <a:pt x="5667" y="17175"/>
                    <a:pt x="0" y="9071"/>
                    <a:pt x="0" y="0"/>
                  </a:cubicBezTo>
                  <a:lnTo>
                    <a:pt x="21600" y="0"/>
                  </a:lnTo>
                  <a:close/>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5" name="Freeform 97"/>
            <p:cNvSpPr>
              <a:spLocks/>
            </p:cNvSpPr>
            <p:nvPr/>
          </p:nvSpPr>
          <p:spPr bwMode="auto">
            <a:xfrm>
              <a:off x="887" y="2140"/>
              <a:ext cx="148" cy="82"/>
            </a:xfrm>
            <a:custGeom>
              <a:avLst/>
              <a:gdLst>
                <a:gd name="T0" fmla="*/ 16 w 148"/>
                <a:gd name="T1" fmla="*/ 33 h 82"/>
                <a:gd name="T2" fmla="*/ 33 w 148"/>
                <a:gd name="T3" fmla="*/ 0 h 82"/>
                <a:gd name="T4" fmla="*/ 148 w 148"/>
                <a:gd name="T5" fmla="*/ 82 h 82"/>
                <a:gd name="T6" fmla="*/ 0 w 148"/>
                <a:gd name="T7" fmla="*/ 66 h 82"/>
                <a:gd name="T8" fmla="*/ 16 w 148"/>
                <a:gd name="T9" fmla="*/ 33 h 82"/>
              </a:gdLst>
              <a:ahLst/>
              <a:cxnLst>
                <a:cxn ang="0">
                  <a:pos x="T0" y="T1"/>
                </a:cxn>
                <a:cxn ang="0">
                  <a:pos x="T2" y="T3"/>
                </a:cxn>
                <a:cxn ang="0">
                  <a:pos x="T4" y="T5"/>
                </a:cxn>
                <a:cxn ang="0">
                  <a:pos x="T6" y="T7"/>
                </a:cxn>
                <a:cxn ang="0">
                  <a:pos x="T8" y="T9"/>
                </a:cxn>
              </a:cxnLst>
              <a:rect l="0" t="0" r="r" b="b"/>
              <a:pathLst>
                <a:path w="148" h="82">
                  <a:moveTo>
                    <a:pt x="16" y="33"/>
                  </a:moveTo>
                  <a:lnTo>
                    <a:pt x="33" y="0"/>
                  </a:lnTo>
                  <a:lnTo>
                    <a:pt x="148" y="82"/>
                  </a:lnTo>
                  <a:lnTo>
                    <a:pt x="0" y="66"/>
                  </a:lnTo>
                  <a:lnTo>
                    <a:pt x="16" y="33"/>
                  </a:lnTo>
                  <a:close/>
                </a:path>
              </a:pathLst>
            </a:custGeom>
            <a:solidFill>
              <a:srgbClr val="000000"/>
            </a:solidFill>
            <a:ln w="38100">
              <a:solidFill>
                <a:srgbClr val="000000"/>
              </a:solidFill>
              <a:prstDash val="solid"/>
              <a:round/>
              <a:headEnd/>
              <a:tailEnd/>
            </a:ln>
          </p:spPr>
          <p:txBody>
            <a:bodyPr/>
            <a:lstStyle/>
            <a:p>
              <a:endParaRPr lang="zh-CN" altLang="en-US"/>
            </a:p>
          </p:txBody>
        </p:sp>
        <p:sp>
          <p:nvSpPr>
            <p:cNvPr id="56" name="Line 98"/>
            <p:cNvSpPr>
              <a:spLocks noChangeShapeType="1"/>
            </p:cNvSpPr>
            <p:nvPr/>
          </p:nvSpPr>
          <p:spPr bwMode="auto">
            <a:xfrm>
              <a:off x="541" y="2057"/>
              <a:ext cx="346" cy="11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7" name="Freeform 99"/>
            <p:cNvSpPr>
              <a:spLocks/>
            </p:cNvSpPr>
            <p:nvPr/>
          </p:nvSpPr>
          <p:spPr bwMode="auto">
            <a:xfrm>
              <a:off x="1364" y="2370"/>
              <a:ext cx="132" cy="99"/>
            </a:xfrm>
            <a:custGeom>
              <a:avLst/>
              <a:gdLst>
                <a:gd name="T0" fmla="*/ 116 w 132"/>
                <a:gd name="T1" fmla="*/ 66 h 99"/>
                <a:gd name="T2" fmla="*/ 99 w 132"/>
                <a:gd name="T3" fmla="*/ 99 h 99"/>
                <a:gd name="T4" fmla="*/ 0 w 132"/>
                <a:gd name="T5" fmla="*/ 0 h 99"/>
                <a:gd name="T6" fmla="*/ 132 w 132"/>
                <a:gd name="T7" fmla="*/ 33 h 99"/>
                <a:gd name="T8" fmla="*/ 116 w 132"/>
                <a:gd name="T9" fmla="*/ 66 h 99"/>
              </a:gdLst>
              <a:ahLst/>
              <a:cxnLst>
                <a:cxn ang="0">
                  <a:pos x="T0" y="T1"/>
                </a:cxn>
                <a:cxn ang="0">
                  <a:pos x="T2" y="T3"/>
                </a:cxn>
                <a:cxn ang="0">
                  <a:pos x="T4" y="T5"/>
                </a:cxn>
                <a:cxn ang="0">
                  <a:pos x="T6" y="T7"/>
                </a:cxn>
                <a:cxn ang="0">
                  <a:pos x="T8" y="T9"/>
                </a:cxn>
              </a:cxnLst>
              <a:rect l="0" t="0" r="r" b="b"/>
              <a:pathLst>
                <a:path w="132" h="99">
                  <a:moveTo>
                    <a:pt x="116" y="66"/>
                  </a:moveTo>
                  <a:lnTo>
                    <a:pt x="99" y="99"/>
                  </a:lnTo>
                  <a:lnTo>
                    <a:pt x="0" y="0"/>
                  </a:lnTo>
                  <a:lnTo>
                    <a:pt x="132" y="33"/>
                  </a:lnTo>
                  <a:lnTo>
                    <a:pt x="116" y="66"/>
                  </a:lnTo>
                  <a:close/>
                </a:path>
              </a:pathLst>
            </a:custGeom>
            <a:solidFill>
              <a:srgbClr val="000000"/>
            </a:solidFill>
            <a:ln w="38100">
              <a:solidFill>
                <a:srgbClr val="000000"/>
              </a:solidFill>
              <a:prstDash val="solid"/>
              <a:round/>
              <a:headEnd/>
              <a:tailEnd/>
            </a:ln>
          </p:spPr>
          <p:txBody>
            <a:bodyPr/>
            <a:lstStyle/>
            <a:p>
              <a:endParaRPr lang="zh-CN" altLang="en-US"/>
            </a:p>
          </p:txBody>
        </p:sp>
        <p:sp>
          <p:nvSpPr>
            <p:cNvPr id="58" name="Line 100"/>
            <p:cNvSpPr>
              <a:spLocks noChangeShapeType="1"/>
            </p:cNvSpPr>
            <p:nvPr/>
          </p:nvSpPr>
          <p:spPr bwMode="auto">
            <a:xfrm flipH="1" flipV="1">
              <a:off x="1496" y="2436"/>
              <a:ext cx="445" cy="26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AutoShape 101"/>
            <p:cNvSpPr>
              <a:spLocks noChangeArrowheads="1"/>
            </p:cNvSpPr>
            <p:nvPr/>
          </p:nvSpPr>
          <p:spPr bwMode="auto">
            <a:xfrm>
              <a:off x="3243" y="1926"/>
              <a:ext cx="148" cy="214"/>
            </a:xfrm>
            <a:prstGeom prst="roundRect">
              <a:avLst>
                <a:gd name="adj" fmla="val 47296"/>
              </a:avLst>
            </a:prstGeom>
            <a:solidFill>
              <a:srgbClr val="FFD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0" name="AutoShape 102"/>
            <p:cNvSpPr>
              <a:spLocks noChangeArrowheads="1"/>
            </p:cNvSpPr>
            <p:nvPr/>
          </p:nvSpPr>
          <p:spPr bwMode="auto">
            <a:xfrm>
              <a:off x="3243" y="1926"/>
              <a:ext cx="165" cy="230"/>
            </a:xfrm>
            <a:prstGeom prst="roundRect">
              <a:avLst>
                <a:gd name="adj" fmla="val 42426"/>
              </a:avLst>
            </a:prstGeom>
            <a:noFill/>
            <a:ln w="38100">
              <a:solidFill>
                <a:srgbClr val="FFDC9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1" name="Rectangle 103"/>
            <p:cNvSpPr>
              <a:spLocks noChangeArrowheads="1"/>
            </p:cNvSpPr>
            <p:nvPr/>
          </p:nvSpPr>
          <p:spPr bwMode="auto">
            <a:xfrm>
              <a:off x="3243" y="1926"/>
              <a:ext cx="148" cy="1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2" name="Rectangle 104"/>
            <p:cNvSpPr>
              <a:spLocks noChangeArrowheads="1"/>
            </p:cNvSpPr>
            <p:nvPr/>
          </p:nvSpPr>
          <p:spPr bwMode="auto">
            <a:xfrm>
              <a:off x="3243" y="1926"/>
              <a:ext cx="165" cy="131"/>
            </a:xfrm>
            <a:prstGeom prst="rect">
              <a:avLst/>
            </a:prstGeom>
            <a:noFill/>
            <a:ln w="3810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 name="AutoShape 105"/>
            <p:cNvSpPr>
              <a:spLocks noChangeArrowheads="1"/>
            </p:cNvSpPr>
            <p:nvPr/>
          </p:nvSpPr>
          <p:spPr bwMode="auto">
            <a:xfrm>
              <a:off x="3243" y="1926"/>
              <a:ext cx="165" cy="230"/>
            </a:xfrm>
            <a:prstGeom prst="roundRect">
              <a:avLst>
                <a:gd name="adj" fmla="val 42426"/>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 name="Line 106"/>
            <p:cNvSpPr>
              <a:spLocks noChangeShapeType="1"/>
            </p:cNvSpPr>
            <p:nvPr/>
          </p:nvSpPr>
          <p:spPr bwMode="auto">
            <a:xfrm>
              <a:off x="3243" y="2041"/>
              <a:ext cx="148"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5" name="AutoShape 107"/>
            <p:cNvSpPr>
              <a:spLocks noChangeArrowheads="1"/>
            </p:cNvSpPr>
            <p:nvPr/>
          </p:nvSpPr>
          <p:spPr bwMode="auto">
            <a:xfrm>
              <a:off x="5335" y="2239"/>
              <a:ext cx="132" cy="214"/>
            </a:xfrm>
            <a:prstGeom prst="roundRect">
              <a:avLst>
                <a:gd name="adj" fmla="val 50000"/>
              </a:avLst>
            </a:prstGeom>
            <a:solidFill>
              <a:srgbClr val="FFD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6" name="AutoShape 108"/>
            <p:cNvSpPr>
              <a:spLocks noChangeArrowheads="1"/>
            </p:cNvSpPr>
            <p:nvPr/>
          </p:nvSpPr>
          <p:spPr bwMode="auto">
            <a:xfrm>
              <a:off x="5335" y="2239"/>
              <a:ext cx="149" cy="230"/>
            </a:xfrm>
            <a:prstGeom prst="roundRect">
              <a:avLst>
                <a:gd name="adj" fmla="val 46981"/>
              </a:avLst>
            </a:prstGeom>
            <a:noFill/>
            <a:ln w="38100">
              <a:solidFill>
                <a:srgbClr val="FFDC9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7" name="Rectangle 109"/>
            <p:cNvSpPr>
              <a:spLocks noChangeArrowheads="1"/>
            </p:cNvSpPr>
            <p:nvPr/>
          </p:nvSpPr>
          <p:spPr bwMode="auto">
            <a:xfrm>
              <a:off x="5335" y="2239"/>
              <a:ext cx="132" cy="1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8" name="Rectangle 110"/>
            <p:cNvSpPr>
              <a:spLocks noChangeArrowheads="1"/>
            </p:cNvSpPr>
            <p:nvPr/>
          </p:nvSpPr>
          <p:spPr bwMode="auto">
            <a:xfrm>
              <a:off x="5335" y="2239"/>
              <a:ext cx="149" cy="131"/>
            </a:xfrm>
            <a:prstGeom prst="rect">
              <a:avLst/>
            </a:prstGeom>
            <a:noFill/>
            <a:ln w="3810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9" name="AutoShape 111"/>
            <p:cNvSpPr>
              <a:spLocks noChangeArrowheads="1"/>
            </p:cNvSpPr>
            <p:nvPr/>
          </p:nvSpPr>
          <p:spPr bwMode="auto">
            <a:xfrm>
              <a:off x="5335" y="2239"/>
              <a:ext cx="149" cy="230"/>
            </a:xfrm>
            <a:prstGeom prst="roundRect">
              <a:avLst>
                <a:gd name="adj" fmla="val 46981"/>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0" name="Line 112"/>
            <p:cNvSpPr>
              <a:spLocks noChangeShapeType="1"/>
            </p:cNvSpPr>
            <p:nvPr/>
          </p:nvSpPr>
          <p:spPr bwMode="auto">
            <a:xfrm>
              <a:off x="5335" y="2354"/>
              <a:ext cx="132"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23421984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normAutofit fontScale="85000" lnSpcReduction="20000"/>
          </a:bodyPr>
          <a:lstStyle/>
          <a:p>
            <a:pPr>
              <a:lnSpc>
                <a:spcPct val="110000"/>
              </a:lnSpc>
            </a:pPr>
            <a:r>
              <a:rPr kumimoji="1" lang="zh-CN" altLang="en-US" sz="2800" b="1" dirty="0">
                <a:solidFill>
                  <a:schemeClr val="tx1"/>
                </a:solidFill>
                <a:latin typeface="Times New Roman" panose="02020603050405020304" pitchFamily="18" charset="0"/>
              </a:rPr>
              <a:t>预防死锁</a:t>
            </a:r>
            <a:endParaRPr lang="zh-CN" altLang="en-US" sz="2800" dirty="0">
              <a:solidFill>
                <a:schemeClr val="tx1"/>
              </a:solidFill>
              <a:latin typeface="Times New Roman" panose="02020603050405020304" pitchFamily="18" charset="0"/>
            </a:endParaRPr>
          </a:p>
          <a:p>
            <a:pPr lvl="1">
              <a:lnSpc>
                <a:spcPct val="110000"/>
              </a:lnSpc>
            </a:pPr>
            <a:r>
              <a:rPr lang="zh-CN" altLang="en-US" sz="2400" dirty="0">
                <a:solidFill>
                  <a:schemeClr val="tx1"/>
                </a:solidFill>
                <a:latin typeface="Times New Roman" panose="02020603050405020304" pitchFamily="18" charset="0"/>
              </a:rPr>
              <a:t>每个事务在开始运行时锁住它要访问的所有对象</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一个简单的原子操作</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不必要的资源访问限制</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无法预计将要访问的对象</a:t>
            </a:r>
          </a:p>
          <a:p>
            <a:pPr lvl="1">
              <a:lnSpc>
                <a:spcPct val="110000"/>
              </a:lnSpc>
            </a:pPr>
            <a:r>
              <a:rPr lang="zh-CN" altLang="en-US" sz="2400" dirty="0">
                <a:solidFill>
                  <a:schemeClr val="tx1"/>
                </a:solidFill>
                <a:latin typeface="Times New Roman" panose="02020603050405020304" pitchFamily="18" charset="0"/>
              </a:rPr>
              <a:t>预定次序加锁</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过早加锁</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减少并发度</a:t>
            </a:r>
          </a:p>
          <a:p>
            <a:pPr>
              <a:lnSpc>
                <a:spcPct val="110000"/>
              </a:lnSpc>
            </a:pPr>
            <a:r>
              <a:rPr kumimoji="1" lang="zh-CN" altLang="en-US" sz="2800" b="1" dirty="0">
                <a:solidFill>
                  <a:schemeClr val="tx1"/>
                </a:solidFill>
                <a:latin typeface="Times New Roman" panose="02020603050405020304" pitchFamily="18" charset="0"/>
              </a:rPr>
              <a:t>更新锁</a:t>
            </a:r>
            <a:endParaRPr lang="zh-CN" altLang="en-US" sz="2800" dirty="0">
              <a:solidFill>
                <a:schemeClr val="tx1"/>
              </a:solidFill>
              <a:latin typeface="Times New Roman" panose="02020603050405020304" pitchFamily="18" charset="0"/>
            </a:endParaRPr>
          </a:p>
          <a:p>
            <a:pPr lvl="1">
              <a:lnSpc>
                <a:spcPct val="110000"/>
              </a:lnSpc>
            </a:pPr>
            <a:r>
              <a:rPr lang="zh-CN" altLang="en-US" sz="2400" dirty="0">
                <a:solidFill>
                  <a:schemeClr val="tx1"/>
                </a:solidFill>
                <a:latin typeface="Times New Roman" panose="02020603050405020304" pitchFamily="18" charset="0"/>
              </a:rPr>
              <a:t>避免死锁</a:t>
            </a:r>
          </a:p>
          <a:p>
            <a:pPr lvl="1">
              <a:lnSpc>
                <a:spcPct val="110000"/>
              </a:lnSpc>
            </a:pPr>
            <a:r>
              <a:rPr lang="zh-CN" altLang="en-US" sz="2400" dirty="0">
                <a:solidFill>
                  <a:schemeClr val="tx1"/>
                </a:solidFill>
                <a:latin typeface="Times New Roman" panose="02020603050405020304" pitchFamily="18" charset="0"/>
              </a:rPr>
              <a:t>在数据项上加更新锁的事务可以读该数据项，但该锁与加在同一数据项上的更新相冲突</a:t>
            </a:r>
            <a:r>
              <a:rPr lang="zh-CN" altLang="en-US" sz="2400" dirty="0" smtClean="0">
                <a:solidFill>
                  <a:schemeClr val="tx1"/>
                </a:solidFill>
                <a:latin typeface="Times New Roman" panose="02020603050405020304" pitchFamily="18" charset="0"/>
              </a:rPr>
              <a:t>。</a:t>
            </a:r>
            <a:endParaRPr lang="zh-CN" altLang="en-US" sz="2400" dirty="0">
              <a:solidFill>
                <a:schemeClr val="tx1"/>
              </a:solidFill>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47</a:t>
            </a:fld>
            <a:endParaRPr lang="zh-CN" altLang="en-US"/>
          </a:p>
        </p:txBody>
      </p:sp>
    </p:spTree>
    <p:extLst>
      <p:ext uri="{BB962C8B-B14F-4D97-AF65-F5344CB8AC3E}">
        <p14:creationId xmlns:p14="http://schemas.microsoft.com/office/powerpoint/2010/main" val="6284459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pPr>
              <a:lnSpc>
                <a:spcPct val="90000"/>
              </a:lnSpc>
            </a:pPr>
            <a:r>
              <a:rPr kumimoji="1" lang="zh-CN" altLang="en-US" sz="2800" b="1" dirty="0">
                <a:solidFill>
                  <a:schemeClr val="tx1"/>
                </a:solidFill>
                <a:latin typeface="Times New Roman" panose="02020603050405020304" pitchFamily="18" charset="0"/>
              </a:rPr>
              <a:t>死锁检测</a:t>
            </a:r>
            <a:endParaRPr lang="zh-CN" altLang="en-US" sz="28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维护等待图</a:t>
            </a:r>
          </a:p>
          <a:p>
            <a:pPr lvl="1">
              <a:lnSpc>
                <a:spcPct val="90000"/>
              </a:lnSpc>
            </a:pPr>
            <a:r>
              <a:rPr lang="zh-CN" altLang="en-US" sz="2400" dirty="0">
                <a:solidFill>
                  <a:schemeClr val="tx1"/>
                </a:solidFill>
                <a:latin typeface="Times New Roman" panose="02020603050405020304" pitchFamily="18" charset="0"/>
              </a:rPr>
              <a:t>检测等待图中是否存在环路</a:t>
            </a:r>
          </a:p>
          <a:p>
            <a:pPr lvl="1">
              <a:lnSpc>
                <a:spcPct val="90000"/>
              </a:lnSpc>
            </a:pPr>
            <a:r>
              <a:rPr lang="zh-CN" altLang="en-US" sz="2400" dirty="0">
                <a:solidFill>
                  <a:schemeClr val="tx1"/>
                </a:solidFill>
                <a:latin typeface="Times New Roman" panose="02020603050405020304" pitchFamily="18" charset="0"/>
              </a:rPr>
              <a:t>若存在环路，则选择放弃一个事务</a:t>
            </a:r>
          </a:p>
          <a:p>
            <a:pPr>
              <a:lnSpc>
                <a:spcPct val="90000"/>
              </a:lnSpc>
            </a:pPr>
            <a:r>
              <a:rPr kumimoji="1" lang="zh-CN" altLang="en-US" sz="2800" b="1" dirty="0">
                <a:solidFill>
                  <a:schemeClr val="tx1"/>
                </a:solidFill>
                <a:latin typeface="Times New Roman" panose="02020603050405020304" pitchFamily="18" charset="0"/>
              </a:rPr>
              <a:t>锁超时</a:t>
            </a:r>
            <a:r>
              <a:rPr lang="zh-CN" altLang="en-US" sz="2800" dirty="0">
                <a:solidFill>
                  <a:schemeClr val="tx1"/>
                </a:solidFill>
                <a:latin typeface="Times New Roman" panose="02020603050405020304" pitchFamily="18" charset="0"/>
              </a:rPr>
              <a:t>：解除死锁最常用的方法之一</a:t>
            </a:r>
          </a:p>
          <a:p>
            <a:pPr lvl="1">
              <a:lnSpc>
                <a:spcPct val="90000"/>
              </a:lnSpc>
            </a:pPr>
            <a:r>
              <a:rPr lang="zh-CN" altLang="en-US" sz="2400" dirty="0">
                <a:solidFill>
                  <a:schemeClr val="tx1"/>
                </a:solidFill>
                <a:latin typeface="Times New Roman" panose="02020603050405020304" pitchFamily="18" charset="0"/>
              </a:rPr>
              <a:t>每个锁都有一个时间期限</a:t>
            </a:r>
          </a:p>
          <a:p>
            <a:pPr lvl="1">
              <a:lnSpc>
                <a:spcPct val="90000"/>
              </a:lnSpc>
            </a:pPr>
            <a:r>
              <a:rPr lang="zh-CN" altLang="en-US" sz="2400" dirty="0">
                <a:solidFill>
                  <a:schemeClr val="tx1"/>
                </a:solidFill>
                <a:latin typeface="Times New Roman" panose="02020603050405020304" pitchFamily="18" charset="0"/>
              </a:rPr>
              <a:t>超过时间期限的锁成为可剥夺锁</a:t>
            </a:r>
          </a:p>
          <a:p>
            <a:pPr lvl="1">
              <a:lnSpc>
                <a:spcPct val="90000"/>
              </a:lnSpc>
            </a:pPr>
            <a:r>
              <a:rPr lang="zh-CN" altLang="en-US" sz="2400" dirty="0">
                <a:solidFill>
                  <a:schemeClr val="tx1"/>
                </a:solidFill>
                <a:latin typeface="Times New Roman" panose="02020603050405020304" pitchFamily="18" charset="0"/>
              </a:rPr>
              <a:t>若存在等待可剥夺锁保护的对象，则对象解锁</a:t>
            </a:r>
          </a:p>
          <a:p>
            <a:pPr>
              <a:lnSpc>
                <a:spcPct val="90000"/>
              </a:lnSpc>
            </a:pPr>
            <a:r>
              <a:rPr kumimoji="1" lang="zh-CN" altLang="en-US" sz="2800" b="1" dirty="0">
                <a:solidFill>
                  <a:schemeClr val="tx1"/>
                </a:solidFill>
                <a:latin typeface="Times New Roman" panose="02020603050405020304" pitchFamily="18" charset="0"/>
              </a:rPr>
              <a:t>使用超时解除死锁示例</a:t>
            </a:r>
            <a:endParaRPr lang="zh-CN" altLang="en-US" sz="2800" dirty="0">
              <a:solidFill>
                <a:schemeClr val="tx1"/>
              </a:solidFill>
              <a:latin typeface="Times New Roman" panose="02020603050405020304" pitchFamily="18" charset="0"/>
            </a:endParaRP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48</a:t>
            </a:fld>
            <a:endParaRPr lang="zh-CN" altLang="en-US"/>
          </a:p>
        </p:txBody>
      </p:sp>
    </p:spTree>
    <p:extLst>
      <p:ext uri="{BB962C8B-B14F-4D97-AF65-F5344CB8AC3E}">
        <p14:creationId xmlns:p14="http://schemas.microsoft.com/office/powerpoint/2010/main" val="22628433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49</a:t>
            </a:fld>
            <a:endParaRPr lang="zh-CN" altLang="en-US"/>
          </a:p>
        </p:txBody>
      </p:sp>
      <p:grpSp>
        <p:nvGrpSpPr>
          <p:cNvPr id="5" name="Group 113"/>
          <p:cNvGrpSpPr>
            <a:grpSpLocks/>
          </p:cNvGrpSpPr>
          <p:nvPr/>
        </p:nvGrpSpPr>
        <p:grpSpPr bwMode="auto">
          <a:xfrm>
            <a:off x="564332" y="1717864"/>
            <a:ext cx="7910513" cy="3933825"/>
            <a:chOff x="384" y="1299"/>
            <a:chExt cx="4983" cy="2478"/>
          </a:xfrm>
        </p:grpSpPr>
        <p:sp>
          <p:nvSpPr>
            <p:cNvPr id="6" name="Rectangle 6"/>
            <p:cNvSpPr>
              <a:spLocks noChangeArrowheads="1"/>
            </p:cNvSpPr>
            <p:nvPr/>
          </p:nvSpPr>
          <p:spPr bwMode="auto">
            <a:xfrm>
              <a:off x="1232" y="1353"/>
              <a:ext cx="4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panose="02020603050405020304" pitchFamily="18" charset="0"/>
                </a:rPr>
                <a:t>事务 </a:t>
              </a:r>
              <a:r>
                <a:rPr lang="en-GB" altLang="zh-CN">
                  <a:solidFill>
                    <a:srgbClr val="000000"/>
                  </a:solidFill>
                  <a:latin typeface="Times" panose="02020603050405020304" pitchFamily="18" charset="0"/>
                </a:rPr>
                <a:t>T</a:t>
              </a:r>
              <a:endParaRPr lang="en-GB" altLang="zh-CN" sz="2400" b="0">
                <a:latin typeface="Times" panose="02020603050405020304" pitchFamily="18" charset="0"/>
              </a:endParaRPr>
            </a:p>
          </p:txBody>
        </p:sp>
        <p:sp>
          <p:nvSpPr>
            <p:cNvPr id="7" name="Rectangle 7"/>
            <p:cNvSpPr>
              <a:spLocks noChangeArrowheads="1"/>
            </p:cNvSpPr>
            <p:nvPr/>
          </p:nvSpPr>
          <p:spPr bwMode="auto">
            <a:xfrm>
              <a:off x="3612" y="1353"/>
              <a:ext cx="43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panose="02020603050405020304" pitchFamily="18" charset="0"/>
                </a:rPr>
                <a:t>事务 </a:t>
              </a:r>
              <a:r>
                <a:rPr lang="en-GB" altLang="zh-CN">
                  <a:solidFill>
                    <a:srgbClr val="000000"/>
                  </a:solidFill>
                  <a:latin typeface="Times" panose="02020603050405020304" pitchFamily="18" charset="0"/>
                </a:rPr>
                <a:t>U</a:t>
              </a:r>
              <a:endParaRPr lang="en-GB" altLang="zh-CN" sz="2400" b="0">
                <a:latin typeface="Times" panose="02020603050405020304" pitchFamily="18" charset="0"/>
              </a:endParaRPr>
            </a:p>
          </p:txBody>
        </p:sp>
        <p:sp>
          <p:nvSpPr>
            <p:cNvPr id="8" name="Rectangle 8"/>
            <p:cNvSpPr>
              <a:spLocks noChangeArrowheads="1"/>
            </p:cNvSpPr>
            <p:nvPr/>
          </p:nvSpPr>
          <p:spPr bwMode="auto">
            <a:xfrm>
              <a:off x="3817" y="1411"/>
              <a:ext cx="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9" name="Line 10"/>
            <p:cNvSpPr>
              <a:spLocks noChangeShapeType="1"/>
            </p:cNvSpPr>
            <p:nvPr/>
          </p:nvSpPr>
          <p:spPr bwMode="auto">
            <a:xfrm>
              <a:off x="384" y="1299"/>
              <a:ext cx="2400"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 name="Line 11"/>
            <p:cNvSpPr>
              <a:spLocks noChangeShapeType="1"/>
            </p:cNvSpPr>
            <p:nvPr/>
          </p:nvSpPr>
          <p:spPr bwMode="auto">
            <a:xfrm>
              <a:off x="2798" y="1299"/>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 name="Line 12"/>
            <p:cNvSpPr>
              <a:spLocks noChangeShapeType="1"/>
            </p:cNvSpPr>
            <p:nvPr/>
          </p:nvSpPr>
          <p:spPr bwMode="auto">
            <a:xfrm>
              <a:off x="2812" y="1299"/>
              <a:ext cx="2386"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Line 13"/>
            <p:cNvSpPr>
              <a:spLocks noChangeShapeType="1"/>
            </p:cNvSpPr>
            <p:nvPr/>
          </p:nvSpPr>
          <p:spPr bwMode="auto">
            <a:xfrm>
              <a:off x="2798" y="1314"/>
              <a:ext cx="1" cy="242"/>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Rectangle 14"/>
            <p:cNvSpPr>
              <a:spLocks noChangeArrowheads="1"/>
            </p:cNvSpPr>
            <p:nvPr/>
          </p:nvSpPr>
          <p:spPr bwMode="auto">
            <a:xfrm>
              <a:off x="764" y="1589"/>
              <a:ext cx="29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panose="02020603050405020304" pitchFamily="18" charset="0"/>
                </a:rPr>
                <a:t>操作</a:t>
              </a:r>
              <a:endParaRPr lang="zh-CN" altLang="en-GB" sz="2400" b="0">
                <a:latin typeface="Times" panose="02020603050405020304" pitchFamily="18" charset="0"/>
              </a:endParaRPr>
            </a:p>
          </p:txBody>
        </p:sp>
        <p:sp>
          <p:nvSpPr>
            <p:cNvPr id="14" name="Rectangle 15"/>
            <p:cNvSpPr>
              <a:spLocks noChangeArrowheads="1"/>
            </p:cNvSpPr>
            <p:nvPr/>
          </p:nvSpPr>
          <p:spPr bwMode="auto">
            <a:xfrm>
              <a:off x="2137" y="1589"/>
              <a:ext cx="1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panose="02020603050405020304" pitchFamily="18" charset="0"/>
                </a:rPr>
                <a:t>锁</a:t>
              </a:r>
              <a:endParaRPr lang="zh-CN" altLang="en-GB" sz="2400" b="0">
                <a:latin typeface="Times" panose="02020603050405020304" pitchFamily="18" charset="0"/>
              </a:endParaRPr>
            </a:p>
          </p:txBody>
        </p:sp>
        <p:sp>
          <p:nvSpPr>
            <p:cNvPr id="15" name="Rectangle 16"/>
            <p:cNvSpPr>
              <a:spLocks noChangeArrowheads="1"/>
            </p:cNvSpPr>
            <p:nvPr/>
          </p:nvSpPr>
          <p:spPr bwMode="auto">
            <a:xfrm>
              <a:off x="3169" y="1589"/>
              <a:ext cx="29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panose="02020603050405020304" pitchFamily="18" charset="0"/>
                </a:rPr>
                <a:t>操作</a:t>
              </a:r>
              <a:endParaRPr lang="zh-CN" altLang="en-GB" sz="2400" b="0">
                <a:latin typeface="Times" panose="02020603050405020304" pitchFamily="18" charset="0"/>
              </a:endParaRPr>
            </a:p>
          </p:txBody>
        </p:sp>
        <p:sp>
          <p:nvSpPr>
            <p:cNvPr id="16" name="Rectangle 17"/>
            <p:cNvSpPr>
              <a:spLocks noChangeArrowheads="1"/>
            </p:cNvSpPr>
            <p:nvPr/>
          </p:nvSpPr>
          <p:spPr bwMode="auto">
            <a:xfrm>
              <a:off x="4503" y="1589"/>
              <a:ext cx="1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panose="02020603050405020304" pitchFamily="18" charset="0"/>
                </a:rPr>
                <a:t>锁</a:t>
              </a:r>
              <a:endParaRPr lang="zh-CN" altLang="en-GB" sz="2400" b="0">
                <a:latin typeface="Times" panose="02020603050405020304" pitchFamily="18" charset="0"/>
              </a:endParaRPr>
            </a:p>
          </p:txBody>
        </p:sp>
        <p:sp>
          <p:nvSpPr>
            <p:cNvPr id="17" name="Rectangle 18"/>
            <p:cNvSpPr>
              <a:spLocks noChangeArrowheads="1"/>
            </p:cNvSpPr>
            <p:nvPr/>
          </p:nvSpPr>
          <p:spPr bwMode="auto">
            <a:xfrm>
              <a:off x="4678" y="1637"/>
              <a:ext cx="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18" name="Rectangle 19"/>
            <p:cNvSpPr>
              <a:spLocks noChangeArrowheads="1"/>
            </p:cNvSpPr>
            <p:nvPr/>
          </p:nvSpPr>
          <p:spPr bwMode="auto">
            <a:xfrm>
              <a:off x="4719" y="1637"/>
              <a:ext cx="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19" name="Line 20"/>
            <p:cNvSpPr>
              <a:spLocks noChangeShapeType="1"/>
            </p:cNvSpPr>
            <p:nvPr/>
          </p:nvSpPr>
          <p:spPr bwMode="auto">
            <a:xfrm>
              <a:off x="384" y="1571"/>
              <a:ext cx="147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21"/>
            <p:cNvSpPr>
              <a:spLocks noChangeShapeType="1"/>
            </p:cNvSpPr>
            <p:nvPr/>
          </p:nvSpPr>
          <p:spPr bwMode="auto">
            <a:xfrm>
              <a:off x="1869" y="1571"/>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Line 22"/>
            <p:cNvSpPr>
              <a:spLocks noChangeShapeType="1"/>
            </p:cNvSpPr>
            <p:nvPr/>
          </p:nvSpPr>
          <p:spPr bwMode="auto">
            <a:xfrm>
              <a:off x="1883" y="1571"/>
              <a:ext cx="90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Line 23"/>
            <p:cNvSpPr>
              <a:spLocks noChangeShapeType="1"/>
            </p:cNvSpPr>
            <p:nvPr/>
          </p:nvSpPr>
          <p:spPr bwMode="auto">
            <a:xfrm>
              <a:off x="2798" y="1571"/>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Line 24"/>
            <p:cNvSpPr>
              <a:spLocks noChangeShapeType="1"/>
            </p:cNvSpPr>
            <p:nvPr/>
          </p:nvSpPr>
          <p:spPr bwMode="auto">
            <a:xfrm>
              <a:off x="2812" y="1571"/>
              <a:ext cx="1457"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Line 25"/>
            <p:cNvSpPr>
              <a:spLocks noChangeShapeType="1"/>
            </p:cNvSpPr>
            <p:nvPr/>
          </p:nvSpPr>
          <p:spPr bwMode="auto">
            <a:xfrm>
              <a:off x="4283" y="1571"/>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5" name="Line 26"/>
            <p:cNvSpPr>
              <a:spLocks noChangeShapeType="1"/>
            </p:cNvSpPr>
            <p:nvPr/>
          </p:nvSpPr>
          <p:spPr bwMode="auto">
            <a:xfrm>
              <a:off x="4297" y="1571"/>
              <a:ext cx="90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Rectangle 27"/>
            <p:cNvSpPr>
              <a:spLocks noChangeArrowheads="1"/>
            </p:cNvSpPr>
            <p:nvPr/>
          </p:nvSpPr>
          <p:spPr bwMode="auto">
            <a:xfrm>
              <a:off x="1869" y="1586"/>
              <a:ext cx="14" cy="2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7" name="Line 28"/>
            <p:cNvSpPr>
              <a:spLocks noChangeShapeType="1"/>
            </p:cNvSpPr>
            <p:nvPr/>
          </p:nvSpPr>
          <p:spPr bwMode="auto">
            <a:xfrm>
              <a:off x="2798" y="1586"/>
              <a:ext cx="1" cy="196"/>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8" name="Rectangle 29"/>
            <p:cNvSpPr>
              <a:spLocks noChangeArrowheads="1"/>
            </p:cNvSpPr>
            <p:nvPr/>
          </p:nvSpPr>
          <p:spPr bwMode="auto">
            <a:xfrm>
              <a:off x="4283" y="1586"/>
              <a:ext cx="14" cy="2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 name="Rectangle 30"/>
            <p:cNvSpPr>
              <a:spLocks noChangeArrowheads="1"/>
            </p:cNvSpPr>
            <p:nvPr/>
          </p:nvSpPr>
          <p:spPr bwMode="auto">
            <a:xfrm>
              <a:off x="516" y="1885"/>
              <a:ext cx="8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panose="02020603050405020304" pitchFamily="18" charset="0"/>
                </a:rPr>
                <a:t>a.deposit(100);</a:t>
              </a:r>
              <a:endParaRPr lang="en-GB" altLang="zh-CN" sz="2400" b="0">
                <a:latin typeface="Times" panose="02020603050405020304" pitchFamily="18" charset="0"/>
              </a:endParaRPr>
            </a:p>
          </p:txBody>
        </p:sp>
        <p:sp>
          <p:nvSpPr>
            <p:cNvPr id="30" name="Rectangle 31"/>
            <p:cNvSpPr>
              <a:spLocks noChangeArrowheads="1"/>
            </p:cNvSpPr>
            <p:nvPr/>
          </p:nvSpPr>
          <p:spPr bwMode="auto">
            <a:xfrm>
              <a:off x="1889" y="1887"/>
              <a:ext cx="6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给</a:t>
              </a:r>
              <a:r>
                <a:rPr lang="en-GB" altLang="zh-CN" b="0">
                  <a:solidFill>
                    <a:srgbClr val="000000"/>
                  </a:solidFill>
                  <a:latin typeface="Times" panose="02020603050405020304" pitchFamily="18" charset="0"/>
                </a:rPr>
                <a:t>A</a:t>
              </a:r>
              <a:r>
                <a:rPr lang="zh-CN" altLang="en-GB" b="0">
                  <a:solidFill>
                    <a:srgbClr val="000000"/>
                  </a:solidFill>
                  <a:latin typeface="Times" panose="02020603050405020304" pitchFamily="18" charset="0"/>
                </a:rPr>
                <a:t>加写锁</a:t>
              </a:r>
              <a:endParaRPr lang="zh-CN" altLang="en-GB" sz="2400" b="0">
                <a:latin typeface="Times" panose="02020603050405020304" pitchFamily="18" charset="0"/>
              </a:endParaRPr>
            </a:p>
          </p:txBody>
        </p:sp>
        <p:sp>
          <p:nvSpPr>
            <p:cNvPr id="31" name="Rectangle 32"/>
            <p:cNvSpPr>
              <a:spLocks noChangeArrowheads="1"/>
            </p:cNvSpPr>
            <p:nvPr/>
          </p:nvSpPr>
          <p:spPr bwMode="auto">
            <a:xfrm>
              <a:off x="2513" y="1864"/>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32" name="Line 33"/>
            <p:cNvSpPr>
              <a:spLocks noChangeShapeType="1"/>
            </p:cNvSpPr>
            <p:nvPr/>
          </p:nvSpPr>
          <p:spPr bwMode="auto">
            <a:xfrm>
              <a:off x="384" y="1797"/>
              <a:ext cx="147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3" name="Line 34"/>
            <p:cNvSpPr>
              <a:spLocks noChangeShapeType="1"/>
            </p:cNvSpPr>
            <p:nvPr/>
          </p:nvSpPr>
          <p:spPr bwMode="auto">
            <a:xfrm>
              <a:off x="1869" y="1797"/>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4" name="Line 35"/>
            <p:cNvSpPr>
              <a:spLocks noChangeShapeType="1"/>
            </p:cNvSpPr>
            <p:nvPr/>
          </p:nvSpPr>
          <p:spPr bwMode="auto">
            <a:xfrm>
              <a:off x="1883" y="1797"/>
              <a:ext cx="90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5" name="Line 36"/>
            <p:cNvSpPr>
              <a:spLocks noChangeShapeType="1"/>
            </p:cNvSpPr>
            <p:nvPr/>
          </p:nvSpPr>
          <p:spPr bwMode="auto">
            <a:xfrm>
              <a:off x="2798" y="1797"/>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 name="Line 37"/>
            <p:cNvSpPr>
              <a:spLocks noChangeShapeType="1"/>
            </p:cNvSpPr>
            <p:nvPr/>
          </p:nvSpPr>
          <p:spPr bwMode="auto">
            <a:xfrm>
              <a:off x="2812" y="1797"/>
              <a:ext cx="1457"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7" name="Line 38"/>
            <p:cNvSpPr>
              <a:spLocks noChangeShapeType="1"/>
            </p:cNvSpPr>
            <p:nvPr/>
          </p:nvSpPr>
          <p:spPr bwMode="auto">
            <a:xfrm>
              <a:off x="4283" y="1797"/>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 name="Line 39"/>
            <p:cNvSpPr>
              <a:spLocks noChangeShapeType="1"/>
            </p:cNvSpPr>
            <p:nvPr/>
          </p:nvSpPr>
          <p:spPr bwMode="auto">
            <a:xfrm>
              <a:off x="4297" y="1797"/>
              <a:ext cx="90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Rectangle 40"/>
            <p:cNvSpPr>
              <a:spLocks noChangeArrowheads="1"/>
            </p:cNvSpPr>
            <p:nvPr/>
          </p:nvSpPr>
          <p:spPr bwMode="auto">
            <a:xfrm>
              <a:off x="1869" y="1812"/>
              <a:ext cx="14" cy="2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0" name="Line 41"/>
            <p:cNvSpPr>
              <a:spLocks noChangeShapeType="1"/>
            </p:cNvSpPr>
            <p:nvPr/>
          </p:nvSpPr>
          <p:spPr bwMode="auto">
            <a:xfrm>
              <a:off x="2798" y="1812"/>
              <a:ext cx="1" cy="24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 name="Rectangle 42"/>
            <p:cNvSpPr>
              <a:spLocks noChangeArrowheads="1"/>
            </p:cNvSpPr>
            <p:nvPr/>
          </p:nvSpPr>
          <p:spPr bwMode="auto">
            <a:xfrm>
              <a:off x="4283" y="1812"/>
              <a:ext cx="14" cy="2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2" name="Rectangle 43"/>
            <p:cNvSpPr>
              <a:spLocks noChangeArrowheads="1"/>
            </p:cNvSpPr>
            <p:nvPr/>
          </p:nvSpPr>
          <p:spPr bwMode="auto">
            <a:xfrm>
              <a:off x="2929" y="2075"/>
              <a:ext cx="8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panose="02020603050405020304" pitchFamily="18" charset="0"/>
                </a:rPr>
                <a:t>b.deposit(200)</a:t>
              </a:r>
              <a:endParaRPr lang="en-GB" altLang="zh-CN" sz="2400" b="0">
                <a:latin typeface="Times" panose="02020603050405020304" pitchFamily="18" charset="0"/>
              </a:endParaRPr>
            </a:p>
          </p:txBody>
        </p:sp>
        <p:sp>
          <p:nvSpPr>
            <p:cNvPr id="43" name="Rectangle 44"/>
            <p:cNvSpPr>
              <a:spLocks noChangeArrowheads="1"/>
            </p:cNvSpPr>
            <p:nvPr/>
          </p:nvSpPr>
          <p:spPr bwMode="auto">
            <a:xfrm>
              <a:off x="4303" y="2048"/>
              <a:ext cx="7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给</a:t>
              </a:r>
              <a:r>
                <a:rPr lang="en-GB" altLang="zh-CN" b="0">
                  <a:solidFill>
                    <a:srgbClr val="000000"/>
                  </a:solidFill>
                  <a:latin typeface="Times" panose="02020603050405020304" pitchFamily="18" charset="0"/>
                </a:rPr>
                <a:t>B</a:t>
              </a:r>
              <a:r>
                <a:rPr lang="zh-CN" altLang="en-GB" b="0">
                  <a:solidFill>
                    <a:srgbClr val="000000"/>
                  </a:solidFill>
                  <a:latin typeface="Times" panose="02020603050405020304" pitchFamily="18" charset="0"/>
                </a:rPr>
                <a:t>加写锁 </a:t>
              </a:r>
              <a:endParaRPr lang="zh-CN" altLang="en-GB" sz="2400" b="0">
                <a:latin typeface="Times" panose="02020603050405020304" pitchFamily="18" charset="0"/>
              </a:endParaRPr>
            </a:p>
          </p:txBody>
        </p:sp>
        <p:sp>
          <p:nvSpPr>
            <p:cNvPr id="44" name="Rectangle 45"/>
            <p:cNvSpPr>
              <a:spLocks noChangeArrowheads="1"/>
            </p:cNvSpPr>
            <p:nvPr/>
          </p:nvSpPr>
          <p:spPr bwMode="auto">
            <a:xfrm>
              <a:off x="4927" y="2120"/>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45" name="Rectangle 46"/>
            <p:cNvSpPr>
              <a:spLocks noChangeArrowheads="1"/>
            </p:cNvSpPr>
            <p:nvPr/>
          </p:nvSpPr>
          <p:spPr bwMode="auto">
            <a:xfrm>
              <a:off x="1869" y="2068"/>
              <a:ext cx="14" cy="2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6" name="Line 47"/>
            <p:cNvSpPr>
              <a:spLocks noChangeShapeType="1"/>
            </p:cNvSpPr>
            <p:nvPr/>
          </p:nvSpPr>
          <p:spPr bwMode="auto">
            <a:xfrm>
              <a:off x="2798" y="2068"/>
              <a:ext cx="1" cy="24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 name="Rectangle 48"/>
            <p:cNvSpPr>
              <a:spLocks noChangeArrowheads="1"/>
            </p:cNvSpPr>
            <p:nvPr/>
          </p:nvSpPr>
          <p:spPr bwMode="auto">
            <a:xfrm>
              <a:off x="4283" y="2068"/>
              <a:ext cx="14" cy="2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8" name="Rectangle 49"/>
            <p:cNvSpPr>
              <a:spLocks noChangeArrowheads="1"/>
            </p:cNvSpPr>
            <p:nvPr/>
          </p:nvSpPr>
          <p:spPr bwMode="auto">
            <a:xfrm>
              <a:off x="516" y="2295"/>
              <a:ext cx="9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panose="02020603050405020304" pitchFamily="18" charset="0"/>
                </a:rPr>
                <a:t>b.withdraw(100)</a:t>
              </a:r>
              <a:endParaRPr lang="en-GB" altLang="zh-CN" sz="2400" b="0">
                <a:latin typeface="Times" panose="02020603050405020304" pitchFamily="18" charset="0"/>
              </a:endParaRPr>
            </a:p>
          </p:txBody>
        </p:sp>
        <p:sp>
          <p:nvSpPr>
            <p:cNvPr id="49" name="Rectangle 50"/>
            <p:cNvSpPr>
              <a:spLocks noChangeArrowheads="1"/>
            </p:cNvSpPr>
            <p:nvPr/>
          </p:nvSpPr>
          <p:spPr bwMode="auto">
            <a:xfrm>
              <a:off x="1869" y="2325"/>
              <a:ext cx="14" cy="2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0" name="Line 51"/>
            <p:cNvSpPr>
              <a:spLocks noChangeShapeType="1"/>
            </p:cNvSpPr>
            <p:nvPr/>
          </p:nvSpPr>
          <p:spPr bwMode="auto">
            <a:xfrm>
              <a:off x="2798" y="2325"/>
              <a:ext cx="1" cy="24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1" name="Rectangle 52"/>
            <p:cNvSpPr>
              <a:spLocks noChangeArrowheads="1"/>
            </p:cNvSpPr>
            <p:nvPr/>
          </p:nvSpPr>
          <p:spPr bwMode="auto">
            <a:xfrm>
              <a:off x="4283" y="2325"/>
              <a:ext cx="14" cy="2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2" name="Rectangle 53"/>
            <p:cNvSpPr>
              <a:spLocks noChangeArrowheads="1"/>
            </p:cNvSpPr>
            <p:nvPr/>
          </p:nvSpPr>
          <p:spPr bwMode="auto">
            <a:xfrm>
              <a:off x="1817" y="2324"/>
              <a:ext cx="8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等待事务</a:t>
              </a:r>
              <a:r>
                <a:rPr lang="en-GB" altLang="zh-CN" b="0">
                  <a:solidFill>
                    <a:srgbClr val="000000"/>
                  </a:solidFill>
                  <a:latin typeface="Times" panose="02020603050405020304" pitchFamily="18" charset="0"/>
                </a:rPr>
                <a:t>U</a:t>
              </a:r>
              <a:r>
                <a:rPr lang="zh-CN" altLang="en-GB" b="0">
                  <a:solidFill>
                    <a:srgbClr val="000000"/>
                  </a:solidFill>
                  <a:latin typeface="Times" panose="02020603050405020304" pitchFamily="18" charset="0"/>
                </a:rPr>
                <a:t>在</a:t>
              </a:r>
              <a:endParaRPr lang="zh-CN" altLang="en-GB" sz="2400" b="0">
                <a:latin typeface="Times" panose="02020603050405020304" pitchFamily="18" charset="0"/>
              </a:endParaRPr>
            </a:p>
          </p:txBody>
        </p:sp>
        <p:sp>
          <p:nvSpPr>
            <p:cNvPr id="53" name="Rectangle 54"/>
            <p:cNvSpPr>
              <a:spLocks noChangeArrowheads="1"/>
            </p:cNvSpPr>
            <p:nvPr/>
          </p:nvSpPr>
          <p:spPr bwMode="auto">
            <a:xfrm>
              <a:off x="2430" y="2634"/>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54" name="Rectangle 55"/>
            <p:cNvSpPr>
              <a:spLocks noChangeArrowheads="1"/>
            </p:cNvSpPr>
            <p:nvPr/>
          </p:nvSpPr>
          <p:spPr bwMode="auto">
            <a:xfrm>
              <a:off x="2527" y="2670"/>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55" name="Rectangle 56"/>
            <p:cNvSpPr>
              <a:spLocks noChangeArrowheads="1"/>
            </p:cNvSpPr>
            <p:nvPr/>
          </p:nvSpPr>
          <p:spPr bwMode="auto">
            <a:xfrm>
              <a:off x="2929" y="2318"/>
              <a:ext cx="10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panose="02020603050405020304" pitchFamily="18" charset="0"/>
                </a:rPr>
                <a:t>a.withdraw(200);</a:t>
              </a:r>
              <a:endParaRPr lang="en-GB" altLang="zh-CN" sz="2400" b="0">
                <a:latin typeface="Times" panose="02020603050405020304" pitchFamily="18" charset="0"/>
              </a:endParaRPr>
            </a:p>
          </p:txBody>
        </p:sp>
        <p:sp>
          <p:nvSpPr>
            <p:cNvPr id="56" name="Rectangle 57"/>
            <p:cNvSpPr>
              <a:spLocks noChangeArrowheads="1"/>
            </p:cNvSpPr>
            <p:nvPr/>
          </p:nvSpPr>
          <p:spPr bwMode="auto">
            <a:xfrm>
              <a:off x="4303" y="2321"/>
              <a:ext cx="680"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latin typeface="Times" panose="02020603050405020304" pitchFamily="18" charset="0"/>
                </a:rPr>
                <a:t>等待事务</a:t>
              </a:r>
              <a:r>
                <a:rPr lang="en-GB" altLang="zh-CN" b="0">
                  <a:latin typeface="Times" panose="02020603050405020304" pitchFamily="18" charset="0"/>
                </a:rPr>
                <a:t>T</a:t>
              </a:r>
            </a:p>
            <a:p>
              <a:pPr eaLnBrk="0" hangingPunct="0"/>
              <a:r>
                <a:rPr lang="zh-CN" altLang="en-GB" b="0">
                  <a:latin typeface="Times" panose="02020603050405020304" pitchFamily="18" charset="0"/>
                </a:rPr>
                <a:t>在</a:t>
              </a:r>
              <a:r>
                <a:rPr lang="en-GB" altLang="zh-CN" b="0">
                  <a:latin typeface="Times" panose="02020603050405020304" pitchFamily="18" charset="0"/>
                </a:rPr>
                <a:t>A</a:t>
              </a:r>
              <a:r>
                <a:rPr lang="zh-CN" altLang="en-GB" b="0">
                  <a:latin typeface="Times" panose="02020603050405020304" pitchFamily="18" charset="0"/>
                </a:rPr>
                <a:t>上的锁</a:t>
              </a:r>
            </a:p>
          </p:txBody>
        </p:sp>
        <p:sp>
          <p:nvSpPr>
            <p:cNvPr id="57" name="Rectangle 58"/>
            <p:cNvSpPr>
              <a:spLocks noChangeArrowheads="1"/>
            </p:cNvSpPr>
            <p:nvPr/>
          </p:nvSpPr>
          <p:spPr bwMode="auto">
            <a:xfrm>
              <a:off x="1869" y="2581"/>
              <a:ext cx="14" cy="2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8" name="Line 59"/>
            <p:cNvSpPr>
              <a:spLocks noChangeShapeType="1"/>
            </p:cNvSpPr>
            <p:nvPr/>
          </p:nvSpPr>
          <p:spPr bwMode="auto">
            <a:xfrm>
              <a:off x="2798" y="2581"/>
              <a:ext cx="1" cy="242"/>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Rectangle 60"/>
            <p:cNvSpPr>
              <a:spLocks noChangeArrowheads="1"/>
            </p:cNvSpPr>
            <p:nvPr/>
          </p:nvSpPr>
          <p:spPr bwMode="auto">
            <a:xfrm>
              <a:off x="4283" y="2581"/>
              <a:ext cx="14" cy="2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0" name="Rectangle 61"/>
            <p:cNvSpPr>
              <a:spLocks noChangeArrowheads="1"/>
            </p:cNvSpPr>
            <p:nvPr/>
          </p:nvSpPr>
          <p:spPr bwMode="auto">
            <a:xfrm>
              <a:off x="1825" y="2521"/>
              <a:ext cx="9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panose="02020603050405020304" pitchFamily="18" charset="0"/>
                </a:rPr>
                <a:t>B</a:t>
              </a:r>
              <a:r>
                <a:rPr lang="zh-CN" altLang="en-GB" b="0">
                  <a:solidFill>
                    <a:srgbClr val="000000"/>
                  </a:solidFill>
                  <a:latin typeface="Times" panose="02020603050405020304" pitchFamily="18" charset="0"/>
                </a:rPr>
                <a:t>上的锁</a:t>
              </a:r>
              <a:r>
                <a:rPr lang="en-GB" altLang="zh-CN" b="0">
                  <a:solidFill>
                    <a:srgbClr val="000000"/>
                  </a:solidFill>
                  <a:latin typeface="Times" panose="02020603050405020304" pitchFamily="18" charset="0"/>
                </a:rPr>
                <a:t>(</a:t>
              </a:r>
              <a:r>
                <a:rPr lang="zh-CN" altLang="en-GB" b="0">
                  <a:solidFill>
                    <a:srgbClr val="000000"/>
                  </a:solidFill>
                  <a:latin typeface="Times" panose="02020603050405020304" pitchFamily="18" charset="0"/>
                </a:rPr>
                <a:t>超时</a:t>
              </a:r>
              <a:r>
                <a:rPr lang="en-GB" altLang="zh-CN" b="0">
                  <a:solidFill>
                    <a:srgbClr val="000000"/>
                  </a:solidFill>
                  <a:latin typeface="Times" panose="02020603050405020304" pitchFamily="18" charset="0"/>
                </a:rPr>
                <a:t>) </a:t>
              </a:r>
              <a:endParaRPr lang="en-GB" altLang="zh-CN" sz="2400" b="0">
                <a:latin typeface="Times" panose="02020603050405020304" pitchFamily="18" charset="0"/>
              </a:endParaRPr>
            </a:p>
          </p:txBody>
        </p:sp>
        <p:sp>
          <p:nvSpPr>
            <p:cNvPr id="61" name="Rectangle 65"/>
            <p:cNvSpPr>
              <a:spLocks noChangeArrowheads="1"/>
            </p:cNvSpPr>
            <p:nvPr/>
          </p:nvSpPr>
          <p:spPr bwMode="auto">
            <a:xfrm>
              <a:off x="1869" y="2838"/>
              <a:ext cx="14" cy="2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2" name="Line 66"/>
            <p:cNvSpPr>
              <a:spLocks noChangeShapeType="1"/>
            </p:cNvSpPr>
            <p:nvPr/>
          </p:nvSpPr>
          <p:spPr bwMode="auto">
            <a:xfrm>
              <a:off x="2798" y="2838"/>
              <a:ext cx="1" cy="196"/>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3" name="Rectangle 67"/>
            <p:cNvSpPr>
              <a:spLocks noChangeArrowheads="1"/>
            </p:cNvSpPr>
            <p:nvPr/>
          </p:nvSpPr>
          <p:spPr bwMode="auto">
            <a:xfrm>
              <a:off x="4283" y="2838"/>
              <a:ext cx="14" cy="2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4" name="Rectangle 69"/>
            <p:cNvSpPr>
              <a:spLocks noChangeArrowheads="1"/>
            </p:cNvSpPr>
            <p:nvPr/>
          </p:nvSpPr>
          <p:spPr bwMode="auto">
            <a:xfrm>
              <a:off x="405" y="3312"/>
              <a:ext cx="3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i="1">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65" name="Rectangle 70"/>
            <p:cNvSpPr>
              <a:spLocks noChangeArrowheads="1"/>
            </p:cNvSpPr>
            <p:nvPr/>
          </p:nvSpPr>
          <p:spPr bwMode="auto">
            <a:xfrm>
              <a:off x="624" y="3312"/>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66" name="Rectangle 72"/>
            <p:cNvSpPr>
              <a:spLocks noChangeArrowheads="1"/>
            </p:cNvSpPr>
            <p:nvPr/>
          </p:nvSpPr>
          <p:spPr bwMode="auto">
            <a:xfrm>
              <a:off x="1823" y="2841"/>
              <a:ext cx="1089"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GB" altLang="zh-CN" b="0">
                  <a:latin typeface="Times" panose="02020603050405020304" pitchFamily="18" charset="0"/>
                </a:rPr>
                <a:t>T</a:t>
              </a:r>
              <a:r>
                <a:rPr lang="zh-CN" altLang="en-GB" b="0">
                  <a:latin typeface="Times" panose="02020603050405020304" pitchFamily="18" charset="0"/>
                </a:rPr>
                <a:t>在</a:t>
              </a:r>
              <a:r>
                <a:rPr lang="en-GB" altLang="zh-CN" b="0">
                  <a:latin typeface="Times" panose="02020603050405020304" pitchFamily="18" charset="0"/>
                </a:rPr>
                <a:t>A</a:t>
              </a:r>
              <a:r>
                <a:rPr lang="zh-CN" altLang="en-GB" b="0">
                  <a:latin typeface="Times" panose="02020603050405020304" pitchFamily="18" charset="0"/>
                </a:rPr>
                <a:t>上的锁</a:t>
              </a:r>
            </a:p>
            <a:p>
              <a:pPr eaLnBrk="0" hangingPunct="0"/>
              <a:r>
                <a:rPr lang="zh-CN" altLang="en-GB" b="0">
                  <a:latin typeface="Times" panose="02020603050405020304" pitchFamily="18" charset="0"/>
                </a:rPr>
                <a:t>变成可剥夺的</a:t>
              </a:r>
              <a:r>
                <a:rPr lang="en-GB" altLang="zh-CN" b="0">
                  <a:latin typeface="Times" panose="02020603050405020304" pitchFamily="18" charset="0"/>
                </a:rPr>
                <a:t>,</a:t>
              </a:r>
            </a:p>
            <a:p>
              <a:pPr eaLnBrk="0" hangingPunct="0"/>
              <a:r>
                <a:rPr lang="zh-CN" altLang="en-GB" b="0">
                  <a:latin typeface="Times" panose="02020603050405020304" pitchFamily="18" charset="0"/>
                </a:rPr>
                <a:t>释放</a:t>
              </a:r>
              <a:r>
                <a:rPr lang="en-GB" altLang="zh-CN" b="0">
                  <a:latin typeface="Times" panose="02020603050405020304" pitchFamily="18" charset="0"/>
                </a:rPr>
                <a:t>A</a:t>
              </a:r>
              <a:r>
                <a:rPr lang="zh-CN" altLang="en-GB" b="0">
                  <a:latin typeface="Times" panose="02020603050405020304" pitchFamily="18" charset="0"/>
                </a:rPr>
                <a:t>上的锁，</a:t>
              </a:r>
            </a:p>
            <a:p>
              <a:pPr eaLnBrk="0" hangingPunct="0"/>
              <a:r>
                <a:rPr lang="zh-CN" altLang="en-GB" b="0">
                  <a:latin typeface="Times" panose="02020603050405020304" pitchFamily="18" charset="0"/>
                </a:rPr>
                <a:t>放弃</a:t>
              </a:r>
              <a:r>
                <a:rPr lang="en-GB" altLang="zh-CN" b="0">
                  <a:latin typeface="Times" panose="02020603050405020304" pitchFamily="18" charset="0"/>
                </a:rPr>
                <a:t>T</a:t>
              </a:r>
            </a:p>
          </p:txBody>
        </p:sp>
        <p:sp>
          <p:nvSpPr>
            <p:cNvPr id="67" name="Rectangle 77"/>
            <p:cNvSpPr>
              <a:spLocks noChangeArrowheads="1"/>
            </p:cNvSpPr>
            <p:nvPr/>
          </p:nvSpPr>
          <p:spPr bwMode="auto">
            <a:xfrm>
              <a:off x="4283" y="3049"/>
              <a:ext cx="14" cy="6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8" name="Rectangle 78"/>
            <p:cNvSpPr>
              <a:spLocks noChangeArrowheads="1"/>
            </p:cNvSpPr>
            <p:nvPr/>
          </p:nvSpPr>
          <p:spPr bwMode="auto">
            <a:xfrm>
              <a:off x="2929" y="3348"/>
              <a:ext cx="10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panose="02020603050405020304" pitchFamily="18" charset="0"/>
                </a:rPr>
                <a:t>a.withdraw(200);</a:t>
              </a:r>
              <a:endParaRPr lang="en-GB" altLang="zh-CN" sz="2400" b="0">
                <a:latin typeface="Times" panose="02020603050405020304" pitchFamily="18" charset="0"/>
              </a:endParaRPr>
            </a:p>
          </p:txBody>
        </p:sp>
        <p:sp>
          <p:nvSpPr>
            <p:cNvPr id="69" name="Rectangle 79"/>
            <p:cNvSpPr>
              <a:spLocks noChangeArrowheads="1"/>
            </p:cNvSpPr>
            <p:nvPr/>
          </p:nvSpPr>
          <p:spPr bwMode="auto">
            <a:xfrm>
              <a:off x="4303" y="3351"/>
              <a:ext cx="106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给</a:t>
              </a:r>
              <a:r>
                <a:rPr lang="en-GB" altLang="zh-CN" b="0">
                  <a:solidFill>
                    <a:srgbClr val="000000"/>
                  </a:solidFill>
                  <a:latin typeface="Times" panose="02020603050405020304" pitchFamily="18" charset="0"/>
                </a:rPr>
                <a:t>A</a:t>
              </a:r>
              <a:r>
                <a:rPr lang="zh-CN" altLang="en-GB" b="0">
                  <a:solidFill>
                    <a:srgbClr val="000000"/>
                  </a:solidFill>
                  <a:latin typeface="Times" panose="02020603050405020304" pitchFamily="18" charset="0"/>
                </a:rPr>
                <a:t>加写锁</a:t>
              </a:r>
            </a:p>
            <a:p>
              <a:pPr eaLnBrk="0" hangingPunct="0"/>
              <a:r>
                <a:rPr lang="zh-CN" altLang="en-GB" b="0">
                  <a:solidFill>
                    <a:srgbClr val="000000"/>
                  </a:solidFill>
                  <a:latin typeface="Times" panose="02020603050405020304" pitchFamily="18" charset="0"/>
                </a:rPr>
                <a:t>释放</a:t>
              </a:r>
              <a:r>
                <a:rPr lang="en-GB" altLang="zh-CN" b="0">
                  <a:solidFill>
                    <a:srgbClr val="000000"/>
                  </a:solidFill>
                  <a:latin typeface="Times" panose="02020603050405020304" pitchFamily="18" charset="0"/>
                </a:rPr>
                <a:t>A</a:t>
              </a:r>
              <a:r>
                <a:rPr lang="zh-CN" altLang="en-GB" b="0">
                  <a:solidFill>
                    <a:srgbClr val="000000"/>
                  </a:solidFill>
                  <a:latin typeface="Times" panose="02020603050405020304" pitchFamily="18" charset="0"/>
                </a:rPr>
                <a:t>，</a:t>
              </a:r>
              <a:r>
                <a:rPr lang="en-GB" altLang="zh-CN" b="0">
                  <a:solidFill>
                    <a:srgbClr val="000000"/>
                  </a:solidFill>
                  <a:latin typeface="Times" panose="02020603050405020304" pitchFamily="18" charset="0"/>
                </a:rPr>
                <a:t>B</a:t>
              </a:r>
              <a:r>
                <a:rPr lang="zh-CN" altLang="en-GB" b="0">
                  <a:solidFill>
                    <a:srgbClr val="000000"/>
                  </a:solidFill>
                  <a:latin typeface="Times" panose="02020603050405020304" pitchFamily="18" charset="0"/>
                </a:rPr>
                <a:t>上的锁</a:t>
              </a:r>
              <a:endParaRPr lang="zh-CN" altLang="en-GB" sz="2400" b="0">
                <a:latin typeface="Times" panose="02020603050405020304" pitchFamily="18" charset="0"/>
              </a:endParaRPr>
            </a:p>
          </p:txBody>
        </p:sp>
        <p:sp>
          <p:nvSpPr>
            <p:cNvPr id="70" name="Line 88"/>
            <p:cNvSpPr>
              <a:spLocks noChangeShapeType="1"/>
            </p:cNvSpPr>
            <p:nvPr/>
          </p:nvSpPr>
          <p:spPr bwMode="auto">
            <a:xfrm>
              <a:off x="384" y="3745"/>
              <a:ext cx="147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 name="Rectangle 89"/>
            <p:cNvSpPr>
              <a:spLocks noChangeArrowheads="1"/>
            </p:cNvSpPr>
            <p:nvPr/>
          </p:nvSpPr>
          <p:spPr bwMode="auto">
            <a:xfrm>
              <a:off x="1869" y="3566"/>
              <a:ext cx="14" cy="2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2" name="Line 90"/>
            <p:cNvSpPr>
              <a:spLocks noChangeShapeType="1"/>
            </p:cNvSpPr>
            <p:nvPr/>
          </p:nvSpPr>
          <p:spPr bwMode="auto">
            <a:xfrm>
              <a:off x="1869" y="3745"/>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3" name="Line 91"/>
            <p:cNvSpPr>
              <a:spLocks noChangeShapeType="1"/>
            </p:cNvSpPr>
            <p:nvPr/>
          </p:nvSpPr>
          <p:spPr bwMode="auto">
            <a:xfrm>
              <a:off x="1883" y="3745"/>
              <a:ext cx="90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4" name="Line 93"/>
            <p:cNvSpPr>
              <a:spLocks noChangeShapeType="1"/>
            </p:cNvSpPr>
            <p:nvPr/>
          </p:nvSpPr>
          <p:spPr bwMode="auto">
            <a:xfrm>
              <a:off x="2798" y="3745"/>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5" name="Line 94"/>
            <p:cNvSpPr>
              <a:spLocks noChangeShapeType="1"/>
            </p:cNvSpPr>
            <p:nvPr/>
          </p:nvSpPr>
          <p:spPr bwMode="auto">
            <a:xfrm>
              <a:off x="2812" y="3745"/>
              <a:ext cx="1457"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6" name="Rectangle 95"/>
            <p:cNvSpPr>
              <a:spLocks noChangeArrowheads="1"/>
            </p:cNvSpPr>
            <p:nvPr/>
          </p:nvSpPr>
          <p:spPr bwMode="auto">
            <a:xfrm>
              <a:off x="4283" y="3566"/>
              <a:ext cx="14" cy="2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7" name="Line 96"/>
            <p:cNvSpPr>
              <a:spLocks noChangeShapeType="1"/>
            </p:cNvSpPr>
            <p:nvPr/>
          </p:nvSpPr>
          <p:spPr bwMode="auto">
            <a:xfrm>
              <a:off x="4283" y="3745"/>
              <a:ext cx="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8" name="Line 97"/>
            <p:cNvSpPr>
              <a:spLocks noChangeShapeType="1"/>
            </p:cNvSpPr>
            <p:nvPr/>
          </p:nvSpPr>
          <p:spPr bwMode="auto">
            <a:xfrm>
              <a:off x="4297" y="3745"/>
              <a:ext cx="901" cy="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79" name="Group 98"/>
            <p:cNvGrpSpPr>
              <a:grpSpLocks/>
            </p:cNvGrpSpPr>
            <p:nvPr/>
          </p:nvGrpSpPr>
          <p:grpSpPr bwMode="auto">
            <a:xfrm>
              <a:off x="553" y="2608"/>
              <a:ext cx="241" cy="53"/>
              <a:chOff x="792" y="2771"/>
              <a:chExt cx="241" cy="49"/>
            </a:xfrm>
          </p:grpSpPr>
          <p:sp>
            <p:nvSpPr>
              <p:cNvPr id="90" name="Oval 99"/>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1" name="Oval 100"/>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 name="Oval 101"/>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0" name="Group 102"/>
            <p:cNvGrpSpPr>
              <a:grpSpLocks/>
            </p:cNvGrpSpPr>
            <p:nvPr/>
          </p:nvGrpSpPr>
          <p:grpSpPr bwMode="auto">
            <a:xfrm>
              <a:off x="2950" y="2920"/>
              <a:ext cx="241" cy="54"/>
              <a:chOff x="792" y="2771"/>
              <a:chExt cx="241" cy="49"/>
            </a:xfrm>
          </p:grpSpPr>
          <p:sp>
            <p:nvSpPr>
              <p:cNvPr id="87" name="Oval 103"/>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8" name="Oval 104"/>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9" name="Oval 105"/>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1" name="Group 106"/>
            <p:cNvGrpSpPr>
              <a:grpSpLocks/>
            </p:cNvGrpSpPr>
            <p:nvPr/>
          </p:nvGrpSpPr>
          <p:grpSpPr bwMode="auto">
            <a:xfrm>
              <a:off x="2950" y="3208"/>
              <a:ext cx="241" cy="54"/>
              <a:chOff x="792" y="2771"/>
              <a:chExt cx="241" cy="49"/>
            </a:xfrm>
          </p:grpSpPr>
          <p:sp>
            <p:nvSpPr>
              <p:cNvPr id="84" name="Oval 107"/>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 name="Oval 108"/>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 name="Oval 109"/>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2" name="Line 111"/>
            <p:cNvSpPr>
              <a:spLocks noChangeShapeType="1"/>
            </p:cNvSpPr>
            <p:nvPr/>
          </p:nvSpPr>
          <p:spPr bwMode="auto">
            <a:xfrm>
              <a:off x="2797" y="3098"/>
              <a:ext cx="1" cy="24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3" name="Line 112"/>
            <p:cNvSpPr>
              <a:spLocks noChangeShapeType="1"/>
            </p:cNvSpPr>
            <p:nvPr/>
          </p:nvSpPr>
          <p:spPr bwMode="auto">
            <a:xfrm>
              <a:off x="2805" y="3427"/>
              <a:ext cx="1" cy="24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74221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13.1  </a:t>
            </a:r>
            <a:r>
              <a:rPr lang="zh-CN" altLang="en-US" dirty="0"/>
              <a:t>简介</a:t>
            </a:r>
          </a:p>
        </p:txBody>
      </p:sp>
      <p:sp>
        <p:nvSpPr>
          <p:cNvPr id="3" name="内容占位符 2"/>
          <p:cNvSpPr>
            <a:spLocks noGrp="1"/>
          </p:cNvSpPr>
          <p:nvPr>
            <p:ph idx="1"/>
          </p:nvPr>
        </p:nvSpPr>
        <p:spPr/>
        <p:txBody>
          <a:bodyPr>
            <a:normAutofit fontScale="92500"/>
          </a:bodyPr>
          <a:lstStyle/>
          <a:p>
            <a:r>
              <a:rPr kumimoji="1" lang="zh-CN" altLang="en-US" sz="2800" b="1" dirty="0">
                <a:solidFill>
                  <a:schemeClr val="tx1"/>
                </a:solidFill>
                <a:latin typeface="Times New Roman" panose="02020603050405020304" pitchFamily="18" charset="0"/>
              </a:rPr>
              <a:t>简单的同步机制</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无事务</a:t>
            </a:r>
            <a:r>
              <a:rPr kumimoji="1" lang="en-US" altLang="zh-CN" sz="2800" b="1" dirty="0">
                <a:solidFill>
                  <a:schemeClr val="tx1"/>
                </a:solidFill>
                <a:latin typeface="Times New Roman" panose="02020603050405020304" pitchFamily="18" charset="0"/>
              </a:rPr>
              <a:t>)</a:t>
            </a:r>
          </a:p>
          <a:p>
            <a:pPr lvl="1"/>
            <a:r>
              <a:rPr lang="zh-CN" altLang="en-US" sz="2400" dirty="0">
                <a:solidFill>
                  <a:schemeClr val="tx1"/>
                </a:solidFill>
                <a:latin typeface="Times New Roman" panose="02020603050405020304" pitchFamily="18" charset="0"/>
              </a:rPr>
              <a:t>服务器上的原子操作</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使用多线程可提高服务器的性能</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采用锁机制保证线程同步</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原子操作：免受其它线程中执行的并发操作干扰的操作</a:t>
            </a:r>
            <a:endParaRPr kumimoji="1" lang="zh-CN" altLang="en-US" sz="2400" b="1"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通过服务器操作的同步加强客户的协同</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互斥</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生产者－消费者</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Java</a:t>
            </a:r>
            <a:r>
              <a:rPr lang="zh-CN" altLang="en-US" sz="2400" dirty="0">
                <a:solidFill>
                  <a:schemeClr val="tx1"/>
                </a:solidFill>
                <a:latin typeface="Times New Roman" panose="02020603050405020304" pitchFamily="18" charset="0"/>
              </a:rPr>
              <a:t>中的</a:t>
            </a:r>
            <a:r>
              <a:rPr lang="en-US" altLang="zh-CN" sz="2400" dirty="0">
                <a:solidFill>
                  <a:schemeClr val="tx1"/>
                </a:solidFill>
                <a:latin typeface="Times New Roman" panose="02020603050405020304" pitchFamily="18" charset="0"/>
              </a:rPr>
              <a:t>wait</a:t>
            </a:r>
            <a:r>
              <a:rPr lang="zh-CN" altLang="en-US" sz="2400" dirty="0">
                <a:solidFill>
                  <a:schemeClr val="tx1"/>
                </a:solidFill>
                <a:latin typeface="Times New Roman" panose="02020603050405020304" pitchFamily="18" charset="0"/>
              </a:rPr>
              <a:t>和</a:t>
            </a:r>
            <a:r>
              <a:rPr lang="en-US" altLang="zh-CN" sz="2400" dirty="0">
                <a:solidFill>
                  <a:schemeClr val="tx1"/>
                </a:solidFill>
                <a:latin typeface="Times New Roman" panose="02020603050405020304" pitchFamily="18" charset="0"/>
              </a:rPr>
              <a:t>notify</a:t>
            </a:r>
            <a:r>
              <a:rPr lang="zh-CN" altLang="en-US" sz="2400" dirty="0">
                <a:solidFill>
                  <a:schemeClr val="tx1"/>
                </a:solidFill>
                <a:latin typeface="Times New Roman" panose="02020603050405020304" pitchFamily="18" charset="0"/>
              </a:rPr>
              <a:t>方法</a:t>
            </a:r>
          </a:p>
          <a:p>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5</a:t>
            </a:fld>
            <a:endParaRPr lang="zh-CN" altLang="en-US"/>
          </a:p>
        </p:txBody>
      </p:sp>
    </p:spTree>
    <p:extLst>
      <p:ext uri="{BB962C8B-B14F-4D97-AF65-F5344CB8AC3E}">
        <p14:creationId xmlns:p14="http://schemas.microsoft.com/office/powerpoint/2010/main" val="10133365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normAutofit fontScale="85000" lnSpcReduction="20000"/>
          </a:bodyPr>
          <a:lstStyle/>
          <a:p>
            <a:pPr>
              <a:lnSpc>
                <a:spcPct val="110000"/>
              </a:lnSpc>
            </a:pPr>
            <a:r>
              <a:rPr kumimoji="1" lang="zh-CN" altLang="en-US" sz="2800" b="1" dirty="0">
                <a:solidFill>
                  <a:schemeClr val="tx1"/>
                </a:solidFill>
                <a:latin typeface="Times New Roman" panose="02020603050405020304" pitchFamily="18" charset="0"/>
              </a:rPr>
              <a:t>在加锁机制中增加并发度</a:t>
            </a:r>
            <a:endParaRPr lang="zh-CN" altLang="en-US" sz="2800" dirty="0">
              <a:solidFill>
                <a:schemeClr val="tx1"/>
              </a:solidFill>
              <a:latin typeface="Times New Roman" panose="02020603050405020304" pitchFamily="18" charset="0"/>
            </a:endParaRPr>
          </a:p>
          <a:p>
            <a:pPr lvl="1">
              <a:lnSpc>
                <a:spcPct val="110000"/>
              </a:lnSpc>
            </a:pPr>
            <a:r>
              <a:rPr lang="zh-CN" altLang="en-US" sz="2400" dirty="0">
                <a:solidFill>
                  <a:schemeClr val="tx1"/>
                </a:solidFill>
                <a:latin typeface="Times New Roman" panose="02020603050405020304" pitchFamily="18" charset="0"/>
              </a:rPr>
              <a:t>双版本加锁</a:t>
            </a:r>
          </a:p>
          <a:p>
            <a:pPr lvl="1">
              <a:lnSpc>
                <a:spcPct val="110000"/>
              </a:lnSpc>
            </a:pPr>
            <a:r>
              <a:rPr lang="zh-CN" altLang="en-US" sz="2400" dirty="0">
                <a:solidFill>
                  <a:schemeClr val="tx1"/>
                </a:solidFill>
                <a:latin typeface="Times New Roman" panose="02020603050405020304" pitchFamily="18" charset="0"/>
              </a:rPr>
              <a:t>层次锁</a:t>
            </a:r>
          </a:p>
          <a:p>
            <a:pPr>
              <a:lnSpc>
                <a:spcPct val="110000"/>
              </a:lnSpc>
            </a:pPr>
            <a:r>
              <a:rPr kumimoji="1" lang="zh-CN" altLang="en-US" sz="2800" b="1" dirty="0">
                <a:solidFill>
                  <a:schemeClr val="tx1"/>
                </a:solidFill>
                <a:latin typeface="Times New Roman" panose="02020603050405020304" pitchFamily="18" charset="0"/>
              </a:rPr>
              <a:t>双版本加锁</a:t>
            </a:r>
            <a:endParaRPr lang="zh-CN" altLang="en-US" sz="2800" dirty="0">
              <a:solidFill>
                <a:schemeClr val="tx1"/>
              </a:solidFill>
              <a:latin typeface="Times New Roman" panose="02020603050405020304" pitchFamily="18" charset="0"/>
            </a:endParaRPr>
          </a:p>
          <a:p>
            <a:pPr lvl="1">
              <a:lnSpc>
                <a:spcPct val="110000"/>
              </a:lnSpc>
            </a:pPr>
            <a:r>
              <a:rPr lang="zh-CN" altLang="en-US" sz="2400" dirty="0">
                <a:solidFill>
                  <a:schemeClr val="tx1"/>
                </a:solidFill>
                <a:latin typeface="Times New Roman" panose="02020603050405020304" pitchFamily="18" charset="0"/>
              </a:rPr>
              <a:t>读</a:t>
            </a:r>
            <a:r>
              <a:rPr lang="en-US" altLang="zh-CN" sz="2400" dirty="0">
                <a:solidFill>
                  <a:schemeClr val="tx1"/>
                </a:solidFill>
                <a:latin typeface="Times New Roman" panose="02020603050405020304" pitchFamily="18" charset="0"/>
              </a:rPr>
              <a:t>/</a:t>
            </a:r>
            <a:r>
              <a:rPr lang="zh-CN" altLang="en-US" sz="2400" dirty="0">
                <a:solidFill>
                  <a:schemeClr val="tx1"/>
                </a:solidFill>
                <a:latin typeface="Times New Roman" panose="02020603050405020304" pitchFamily="18" charset="0"/>
              </a:rPr>
              <a:t>写操作</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写操作对象可为临时版本</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读操作对象为提交版本</a:t>
            </a:r>
          </a:p>
          <a:p>
            <a:pPr lvl="1">
              <a:lnSpc>
                <a:spcPct val="110000"/>
              </a:lnSpc>
            </a:pPr>
            <a:r>
              <a:rPr lang="zh-CN" altLang="en-US" sz="2400" dirty="0">
                <a:solidFill>
                  <a:schemeClr val="tx1"/>
                </a:solidFill>
                <a:latin typeface="Times New Roman" panose="02020603050405020304" pitchFamily="18" charset="0"/>
              </a:rPr>
              <a:t>读锁、写锁和提交锁</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读锁：在读操作前为对象设置读锁</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读锁：在写操作前为对象设置写锁</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提交锁：收到提交事务请求后，将写锁转换为提交锁　</a:t>
            </a:r>
          </a:p>
          <a:p>
            <a:pPr lvl="1">
              <a:lnSpc>
                <a:spcPct val="110000"/>
              </a:lnSpc>
            </a:pPr>
            <a:r>
              <a:rPr lang="zh-CN" altLang="en-US" sz="2400" dirty="0">
                <a:solidFill>
                  <a:schemeClr val="tx1"/>
                </a:solidFill>
                <a:latin typeface="Times New Roman" panose="02020603050405020304" pitchFamily="18" charset="0"/>
              </a:rPr>
              <a:t>锁的相容性</a:t>
            </a:r>
          </a:p>
          <a:p>
            <a:pPr>
              <a:lnSpc>
                <a:spcPct val="110000"/>
              </a:lnSpc>
            </a:pPr>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50</a:t>
            </a:fld>
            <a:endParaRPr lang="zh-CN" altLang="en-US"/>
          </a:p>
        </p:txBody>
      </p:sp>
    </p:spTree>
    <p:extLst>
      <p:ext uri="{BB962C8B-B14F-4D97-AF65-F5344CB8AC3E}">
        <p14:creationId xmlns:p14="http://schemas.microsoft.com/office/powerpoint/2010/main" val="40480123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pPr>
              <a:lnSpc>
                <a:spcPct val="100000"/>
              </a:lnSpc>
            </a:pPr>
            <a:r>
              <a:rPr kumimoji="1" lang="zh-CN" altLang="en-US" sz="2800" b="1" dirty="0">
                <a:solidFill>
                  <a:schemeClr val="tx1"/>
                </a:solidFill>
                <a:latin typeface="Times New Roman" panose="02020603050405020304" pitchFamily="18" charset="0"/>
              </a:rPr>
              <a:t>双版本加锁</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续</a:t>
            </a:r>
            <a:r>
              <a:rPr kumimoji="1" lang="en-US" altLang="zh-CN" sz="2800" b="1" dirty="0">
                <a:solidFill>
                  <a:schemeClr val="tx1"/>
                </a:solidFill>
                <a:latin typeface="Times New Roman" panose="02020603050405020304" pitchFamily="18" charset="0"/>
              </a:rPr>
              <a:t>)</a:t>
            </a:r>
            <a:endParaRPr lang="en-US" altLang="zh-CN" sz="2800" dirty="0">
              <a:solidFill>
                <a:schemeClr val="tx1"/>
              </a:solidFill>
              <a:latin typeface="Times New Roman" panose="02020603050405020304" pitchFamily="18" charset="0"/>
            </a:endParaRPr>
          </a:p>
          <a:p>
            <a:pPr lvl="1">
              <a:lnSpc>
                <a:spcPct val="100000"/>
              </a:lnSpc>
            </a:pPr>
            <a:r>
              <a:rPr lang="zh-CN" altLang="en-US" sz="2400" dirty="0">
                <a:solidFill>
                  <a:schemeClr val="tx1"/>
                </a:solidFill>
                <a:latin typeface="Times New Roman" panose="02020603050405020304" pitchFamily="18" charset="0"/>
              </a:rPr>
              <a:t>锁的相容性</a:t>
            </a:r>
          </a:p>
          <a:p>
            <a:pPr>
              <a:lnSpc>
                <a:spcPct val="100000"/>
              </a:lnSpc>
            </a:pPr>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51</a:t>
            </a:fld>
            <a:endParaRPr lang="zh-CN" altLang="en-US"/>
          </a:p>
        </p:txBody>
      </p:sp>
      <p:grpSp>
        <p:nvGrpSpPr>
          <p:cNvPr id="5" name="Group 77"/>
          <p:cNvGrpSpPr>
            <a:grpSpLocks/>
          </p:cNvGrpSpPr>
          <p:nvPr/>
        </p:nvGrpSpPr>
        <p:grpSpPr bwMode="auto">
          <a:xfrm>
            <a:off x="455785" y="2532169"/>
            <a:ext cx="8607425" cy="3336925"/>
            <a:chOff x="270" y="1782"/>
            <a:chExt cx="5422" cy="2102"/>
          </a:xfrm>
        </p:grpSpPr>
        <p:sp>
          <p:nvSpPr>
            <p:cNvPr id="6" name="Rectangle 5"/>
            <p:cNvSpPr>
              <a:spLocks noChangeArrowheads="1"/>
            </p:cNvSpPr>
            <p:nvPr/>
          </p:nvSpPr>
          <p:spPr bwMode="auto">
            <a:xfrm>
              <a:off x="997" y="1979"/>
              <a:ext cx="80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对某个对象</a:t>
              </a:r>
              <a:endParaRPr lang="zh-CN" altLang="en-GB" sz="2400" b="0">
                <a:latin typeface="Times" panose="02020603050405020304" pitchFamily="18" charset="0"/>
              </a:endParaRPr>
            </a:p>
          </p:txBody>
        </p:sp>
        <p:sp>
          <p:nvSpPr>
            <p:cNvPr id="7" name="Rectangle 6"/>
            <p:cNvSpPr>
              <a:spLocks noChangeArrowheads="1"/>
            </p:cNvSpPr>
            <p:nvPr/>
          </p:nvSpPr>
          <p:spPr bwMode="auto">
            <a:xfrm>
              <a:off x="3404" y="1851"/>
              <a:ext cx="80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要设置的锁</a:t>
              </a:r>
              <a:endParaRPr lang="zh-CN" altLang="en-GB" sz="2400" b="0">
                <a:latin typeface="Times" panose="02020603050405020304" pitchFamily="18" charset="0"/>
              </a:endParaRPr>
            </a:p>
          </p:txBody>
        </p:sp>
        <p:sp>
          <p:nvSpPr>
            <p:cNvPr id="8" name="Rectangle 7"/>
            <p:cNvSpPr>
              <a:spLocks noChangeArrowheads="1"/>
            </p:cNvSpPr>
            <p:nvPr/>
          </p:nvSpPr>
          <p:spPr bwMode="auto">
            <a:xfrm>
              <a:off x="3543" y="1811"/>
              <a:ext cx="8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9" name="Line 8"/>
            <p:cNvSpPr>
              <a:spLocks noChangeShapeType="1"/>
            </p:cNvSpPr>
            <p:nvPr/>
          </p:nvSpPr>
          <p:spPr bwMode="auto">
            <a:xfrm>
              <a:off x="270" y="1782"/>
              <a:ext cx="2343"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 name="Line 9"/>
            <p:cNvSpPr>
              <a:spLocks noChangeShapeType="1"/>
            </p:cNvSpPr>
            <p:nvPr/>
          </p:nvSpPr>
          <p:spPr bwMode="auto">
            <a:xfrm>
              <a:off x="2530" y="1782"/>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 name="Line 10"/>
            <p:cNvSpPr>
              <a:spLocks noChangeShapeType="1"/>
            </p:cNvSpPr>
            <p:nvPr/>
          </p:nvSpPr>
          <p:spPr bwMode="auto">
            <a:xfrm>
              <a:off x="2645" y="1782"/>
              <a:ext cx="304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Line 11"/>
            <p:cNvSpPr>
              <a:spLocks noChangeShapeType="1"/>
            </p:cNvSpPr>
            <p:nvPr/>
          </p:nvSpPr>
          <p:spPr bwMode="auto">
            <a:xfrm>
              <a:off x="2530" y="1802"/>
              <a:ext cx="1" cy="42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Rectangle 12"/>
            <p:cNvSpPr>
              <a:spLocks noChangeArrowheads="1"/>
            </p:cNvSpPr>
            <p:nvPr/>
          </p:nvSpPr>
          <p:spPr bwMode="auto">
            <a:xfrm>
              <a:off x="2652" y="2211"/>
              <a:ext cx="2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read</a:t>
              </a:r>
              <a:endParaRPr lang="en-GB" altLang="zh-CN" sz="2400" b="0">
                <a:latin typeface="Times" panose="02020603050405020304" pitchFamily="18" charset="0"/>
              </a:endParaRPr>
            </a:p>
          </p:txBody>
        </p:sp>
        <p:sp>
          <p:nvSpPr>
            <p:cNvPr id="14" name="Rectangle 13"/>
            <p:cNvSpPr>
              <a:spLocks noChangeArrowheads="1"/>
            </p:cNvSpPr>
            <p:nvPr/>
          </p:nvSpPr>
          <p:spPr bwMode="auto">
            <a:xfrm>
              <a:off x="3683" y="2211"/>
              <a:ext cx="3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write</a:t>
              </a:r>
              <a:endParaRPr lang="en-GB" altLang="zh-CN" sz="2400" b="0">
                <a:latin typeface="Times" panose="02020603050405020304" pitchFamily="18" charset="0"/>
              </a:endParaRPr>
            </a:p>
          </p:txBody>
        </p:sp>
        <p:sp>
          <p:nvSpPr>
            <p:cNvPr id="15" name="Rectangle 14"/>
            <p:cNvSpPr>
              <a:spLocks noChangeArrowheads="1"/>
            </p:cNvSpPr>
            <p:nvPr/>
          </p:nvSpPr>
          <p:spPr bwMode="auto">
            <a:xfrm>
              <a:off x="4699" y="2211"/>
              <a:ext cx="4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commit</a:t>
              </a:r>
              <a:endParaRPr lang="en-GB" altLang="zh-CN" sz="2400" b="0">
                <a:latin typeface="Times" panose="02020603050405020304" pitchFamily="18" charset="0"/>
              </a:endParaRPr>
            </a:p>
          </p:txBody>
        </p:sp>
        <p:sp>
          <p:nvSpPr>
            <p:cNvPr id="16" name="Rectangle 15"/>
            <p:cNvSpPr>
              <a:spLocks noChangeArrowheads="1"/>
            </p:cNvSpPr>
            <p:nvPr/>
          </p:nvSpPr>
          <p:spPr bwMode="auto">
            <a:xfrm>
              <a:off x="5168" y="2251"/>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17" name="Line 16"/>
            <p:cNvSpPr>
              <a:spLocks noChangeShapeType="1"/>
            </p:cNvSpPr>
            <p:nvPr/>
          </p:nvSpPr>
          <p:spPr bwMode="auto">
            <a:xfrm>
              <a:off x="2530" y="2242"/>
              <a:ext cx="1" cy="22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 name="Rectangle 17"/>
            <p:cNvSpPr>
              <a:spLocks noChangeArrowheads="1"/>
            </p:cNvSpPr>
            <p:nvPr/>
          </p:nvSpPr>
          <p:spPr bwMode="auto">
            <a:xfrm>
              <a:off x="3660" y="2242"/>
              <a:ext cx="16" cy="2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 name="Rectangle 18"/>
            <p:cNvSpPr>
              <a:spLocks noChangeArrowheads="1"/>
            </p:cNvSpPr>
            <p:nvPr/>
          </p:nvSpPr>
          <p:spPr bwMode="auto">
            <a:xfrm>
              <a:off x="4676" y="2242"/>
              <a:ext cx="16" cy="2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 name="Rectangle 19"/>
            <p:cNvSpPr>
              <a:spLocks noChangeArrowheads="1"/>
            </p:cNvSpPr>
            <p:nvPr/>
          </p:nvSpPr>
          <p:spPr bwMode="auto">
            <a:xfrm>
              <a:off x="293" y="2502"/>
              <a:ext cx="8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已设置的锁</a:t>
              </a:r>
              <a:endParaRPr lang="zh-CN" altLang="en-GB" sz="2400" b="0">
                <a:latin typeface="Times" panose="02020603050405020304" pitchFamily="18" charset="0"/>
              </a:endParaRPr>
            </a:p>
          </p:txBody>
        </p:sp>
        <p:sp>
          <p:nvSpPr>
            <p:cNvPr id="21" name="Rectangle 20"/>
            <p:cNvSpPr>
              <a:spLocks noChangeArrowheads="1"/>
            </p:cNvSpPr>
            <p:nvPr/>
          </p:nvSpPr>
          <p:spPr bwMode="auto">
            <a:xfrm>
              <a:off x="1761" y="2502"/>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none</a:t>
              </a:r>
              <a:endParaRPr lang="en-GB" altLang="zh-CN" sz="2400" b="0">
                <a:latin typeface="Times" panose="02020603050405020304" pitchFamily="18" charset="0"/>
              </a:endParaRPr>
            </a:p>
          </p:txBody>
        </p:sp>
        <p:sp>
          <p:nvSpPr>
            <p:cNvPr id="22" name="Rectangle 21"/>
            <p:cNvSpPr>
              <a:spLocks noChangeArrowheads="1"/>
            </p:cNvSpPr>
            <p:nvPr/>
          </p:nvSpPr>
          <p:spPr bwMode="auto">
            <a:xfrm>
              <a:off x="2652" y="2502"/>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23" name="Rectangle 22"/>
            <p:cNvSpPr>
              <a:spLocks noChangeArrowheads="1"/>
            </p:cNvSpPr>
            <p:nvPr/>
          </p:nvSpPr>
          <p:spPr bwMode="auto">
            <a:xfrm>
              <a:off x="3683" y="2502"/>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24" name="Rectangle 23"/>
            <p:cNvSpPr>
              <a:spLocks noChangeArrowheads="1"/>
            </p:cNvSpPr>
            <p:nvPr/>
          </p:nvSpPr>
          <p:spPr bwMode="auto">
            <a:xfrm>
              <a:off x="3902" y="2502"/>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25" name="Rectangle 24"/>
            <p:cNvSpPr>
              <a:spLocks noChangeArrowheads="1"/>
            </p:cNvSpPr>
            <p:nvPr/>
          </p:nvSpPr>
          <p:spPr bwMode="auto">
            <a:xfrm>
              <a:off x="3949" y="2502"/>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26" name="Rectangle 25"/>
            <p:cNvSpPr>
              <a:spLocks noChangeArrowheads="1"/>
            </p:cNvSpPr>
            <p:nvPr/>
          </p:nvSpPr>
          <p:spPr bwMode="auto">
            <a:xfrm>
              <a:off x="4699" y="2502"/>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27" name="Rectangle 26"/>
            <p:cNvSpPr>
              <a:spLocks noChangeArrowheads="1"/>
            </p:cNvSpPr>
            <p:nvPr/>
          </p:nvSpPr>
          <p:spPr bwMode="auto">
            <a:xfrm>
              <a:off x="4918" y="2502"/>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28" name="Rectangle 27"/>
            <p:cNvSpPr>
              <a:spLocks noChangeArrowheads="1"/>
            </p:cNvSpPr>
            <p:nvPr/>
          </p:nvSpPr>
          <p:spPr bwMode="auto">
            <a:xfrm>
              <a:off x="4965" y="2502"/>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29" name="Line 28"/>
            <p:cNvSpPr>
              <a:spLocks noChangeShapeType="1"/>
            </p:cNvSpPr>
            <p:nvPr/>
          </p:nvSpPr>
          <p:spPr bwMode="auto">
            <a:xfrm>
              <a:off x="285" y="2483"/>
              <a:ext cx="1313"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Line 29"/>
            <p:cNvSpPr>
              <a:spLocks noChangeShapeType="1"/>
            </p:cNvSpPr>
            <p:nvPr/>
          </p:nvSpPr>
          <p:spPr bwMode="auto">
            <a:xfrm>
              <a:off x="1613" y="2483"/>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1" name="Line 30"/>
            <p:cNvSpPr>
              <a:spLocks noChangeShapeType="1"/>
            </p:cNvSpPr>
            <p:nvPr/>
          </p:nvSpPr>
          <p:spPr bwMode="auto">
            <a:xfrm>
              <a:off x="1629" y="2483"/>
              <a:ext cx="98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2" name="Line 31"/>
            <p:cNvSpPr>
              <a:spLocks noChangeShapeType="1"/>
            </p:cNvSpPr>
            <p:nvPr/>
          </p:nvSpPr>
          <p:spPr bwMode="auto">
            <a:xfrm>
              <a:off x="2530" y="2483"/>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3" name="Line 32"/>
            <p:cNvSpPr>
              <a:spLocks noChangeShapeType="1"/>
            </p:cNvSpPr>
            <p:nvPr/>
          </p:nvSpPr>
          <p:spPr bwMode="auto">
            <a:xfrm>
              <a:off x="2645" y="2483"/>
              <a:ext cx="100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4" name="Line 33"/>
            <p:cNvSpPr>
              <a:spLocks noChangeShapeType="1"/>
            </p:cNvSpPr>
            <p:nvPr/>
          </p:nvSpPr>
          <p:spPr bwMode="auto">
            <a:xfrm>
              <a:off x="3660" y="2483"/>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5" name="Line 34"/>
            <p:cNvSpPr>
              <a:spLocks noChangeShapeType="1"/>
            </p:cNvSpPr>
            <p:nvPr/>
          </p:nvSpPr>
          <p:spPr bwMode="auto">
            <a:xfrm>
              <a:off x="3676" y="2483"/>
              <a:ext cx="98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 name="Line 35"/>
            <p:cNvSpPr>
              <a:spLocks noChangeShapeType="1"/>
            </p:cNvSpPr>
            <p:nvPr/>
          </p:nvSpPr>
          <p:spPr bwMode="auto">
            <a:xfrm>
              <a:off x="4676" y="2483"/>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7" name="Line 36"/>
            <p:cNvSpPr>
              <a:spLocks noChangeShapeType="1"/>
            </p:cNvSpPr>
            <p:nvPr/>
          </p:nvSpPr>
          <p:spPr bwMode="auto">
            <a:xfrm>
              <a:off x="4692" y="2483"/>
              <a:ext cx="100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 name="Rectangle 37"/>
            <p:cNvSpPr>
              <a:spLocks noChangeArrowheads="1"/>
            </p:cNvSpPr>
            <p:nvPr/>
          </p:nvSpPr>
          <p:spPr bwMode="auto">
            <a:xfrm>
              <a:off x="1613" y="2502"/>
              <a:ext cx="16" cy="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 name="Line 38"/>
            <p:cNvSpPr>
              <a:spLocks noChangeShapeType="1"/>
            </p:cNvSpPr>
            <p:nvPr/>
          </p:nvSpPr>
          <p:spPr bwMode="auto">
            <a:xfrm>
              <a:off x="2530" y="2502"/>
              <a:ext cx="1" cy="34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 name="Rectangle 39"/>
            <p:cNvSpPr>
              <a:spLocks noChangeArrowheads="1"/>
            </p:cNvSpPr>
            <p:nvPr/>
          </p:nvSpPr>
          <p:spPr bwMode="auto">
            <a:xfrm>
              <a:off x="3660" y="2502"/>
              <a:ext cx="16" cy="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 name="Rectangle 40"/>
            <p:cNvSpPr>
              <a:spLocks noChangeArrowheads="1"/>
            </p:cNvSpPr>
            <p:nvPr/>
          </p:nvSpPr>
          <p:spPr bwMode="auto">
            <a:xfrm>
              <a:off x="4676" y="2502"/>
              <a:ext cx="16" cy="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2" name="Rectangle 41"/>
            <p:cNvSpPr>
              <a:spLocks noChangeArrowheads="1"/>
            </p:cNvSpPr>
            <p:nvPr/>
          </p:nvSpPr>
          <p:spPr bwMode="auto">
            <a:xfrm>
              <a:off x="1761" y="2863"/>
              <a:ext cx="2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read</a:t>
              </a:r>
              <a:endParaRPr lang="en-GB" altLang="zh-CN" sz="2400" b="0">
                <a:latin typeface="Times" panose="02020603050405020304" pitchFamily="18" charset="0"/>
              </a:endParaRPr>
            </a:p>
          </p:txBody>
        </p:sp>
        <p:sp>
          <p:nvSpPr>
            <p:cNvPr id="43" name="Rectangle 42"/>
            <p:cNvSpPr>
              <a:spLocks noChangeArrowheads="1"/>
            </p:cNvSpPr>
            <p:nvPr/>
          </p:nvSpPr>
          <p:spPr bwMode="auto">
            <a:xfrm>
              <a:off x="2652" y="2863"/>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44" name="Rectangle 43"/>
            <p:cNvSpPr>
              <a:spLocks noChangeArrowheads="1"/>
            </p:cNvSpPr>
            <p:nvPr/>
          </p:nvSpPr>
          <p:spPr bwMode="auto">
            <a:xfrm>
              <a:off x="3683" y="2863"/>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45" name="Rectangle 44"/>
            <p:cNvSpPr>
              <a:spLocks noChangeArrowheads="1"/>
            </p:cNvSpPr>
            <p:nvPr/>
          </p:nvSpPr>
          <p:spPr bwMode="auto">
            <a:xfrm>
              <a:off x="4699" y="2863"/>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等待</a:t>
              </a:r>
              <a:endParaRPr lang="zh-CN" altLang="en-GB" sz="2400" b="0">
                <a:latin typeface="Times" panose="02020603050405020304" pitchFamily="18" charset="0"/>
              </a:endParaRPr>
            </a:p>
          </p:txBody>
        </p:sp>
        <p:sp>
          <p:nvSpPr>
            <p:cNvPr id="46" name="Rectangle 45"/>
            <p:cNvSpPr>
              <a:spLocks noChangeArrowheads="1"/>
            </p:cNvSpPr>
            <p:nvPr/>
          </p:nvSpPr>
          <p:spPr bwMode="auto">
            <a:xfrm>
              <a:off x="4980" y="2863"/>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47" name="Rectangle 46"/>
            <p:cNvSpPr>
              <a:spLocks noChangeArrowheads="1"/>
            </p:cNvSpPr>
            <p:nvPr/>
          </p:nvSpPr>
          <p:spPr bwMode="auto">
            <a:xfrm>
              <a:off x="5027" y="2863"/>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48" name="Rectangle 47"/>
            <p:cNvSpPr>
              <a:spLocks noChangeArrowheads="1"/>
            </p:cNvSpPr>
            <p:nvPr/>
          </p:nvSpPr>
          <p:spPr bwMode="auto">
            <a:xfrm>
              <a:off x="1613" y="2750"/>
              <a:ext cx="16" cy="3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9" name="Line 48"/>
            <p:cNvSpPr>
              <a:spLocks noChangeShapeType="1"/>
            </p:cNvSpPr>
            <p:nvPr/>
          </p:nvSpPr>
          <p:spPr bwMode="auto">
            <a:xfrm>
              <a:off x="2530" y="2863"/>
              <a:ext cx="1" cy="32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 name="Rectangle 49"/>
            <p:cNvSpPr>
              <a:spLocks noChangeArrowheads="1"/>
            </p:cNvSpPr>
            <p:nvPr/>
          </p:nvSpPr>
          <p:spPr bwMode="auto">
            <a:xfrm>
              <a:off x="3660" y="2863"/>
              <a:ext cx="16" cy="3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 name="Rectangle 50"/>
            <p:cNvSpPr>
              <a:spLocks noChangeArrowheads="1"/>
            </p:cNvSpPr>
            <p:nvPr/>
          </p:nvSpPr>
          <p:spPr bwMode="auto">
            <a:xfrm>
              <a:off x="4676" y="2863"/>
              <a:ext cx="16" cy="3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2" name="Rectangle 51"/>
            <p:cNvSpPr>
              <a:spLocks noChangeArrowheads="1"/>
            </p:cNvSpPr>
            <p:nvPr/>
          </p:nvSpPr>
          <p:spPr bwMode="auto">
            <a:xfrm>
              <a:off x="1761" y="3219"/>
              <a:ext cx="3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write</a:t>
              </a:r>
              <a:endParaRPr lang="en-GB" altLang="zh-CN" sz="2400" b="0">
                <a:latin typeface="Times" panose="02020603050405020304" pitchFamily="18" charset="0"/>
              </a:endParaRPr>
            </a:p>
          </p:txBody>
        </p:sp>
        <p:sp>
          <p:nvSpPr>
            <p:cNvPr id="53" name="Rectangle 52"/>
            <p:cNvSpPr>
              <a:spLocks noChangeArrowheads="1"/>
            </p:cNvSpPr>
            <p:nvPr/>
          </p:nvSpPr>
          <p:spPr bwMode="auto">
            <a:xfrm>
              <a:off x="2652" y="3219"/>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54" name="Rectangle 53"/>
            <p:cNvSpPr>
              <a:spLocks noChangeArrowheads="1"/>
            </p:cNvSpPr>
            <p:nvPr/>
          </p:nvSpPr>
          <p:spPr bwMode="auto">
            <a:xfrm>
              <a:off x="3683" y="3219"/>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等待</a:t>
              </a:r>
              <a:endParaRPr lang="zh-CN" altLang="en-GB" sz="2400" b="0">
                <a:latin typeface="Times" panose="02020603050405020304" pitchFamily="18" charset="0"/>
              </a:endParaRPr>
            </a:p>
          </p:txBody>
        </p:sp>
        <p:sp>
          <p:nvSpPr>
            <p:cNvPr id="55" name="Rectangle 54"/>
            <p:cNvSpPr>
              <a:spLocks noChangeArrowheads="1"/>
            </p:cNvSpPr>
            <p:nvPr/>
          </p:nvSpPr>
          <p:spPr bwMode="auto">
            <a:xfrm>
              <a:off x="4699" y="3272"/>
              <a:ext cx="1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56" name="Rectangle 55"/>
            <p:cNvSpPr>
              <a:spLocks noChangeArrowheads="1"/>
            </p:cNvSpPr>
            <p:nvPr/>
          </p:nvSpPr>
          <p:spPr bwMode="auto">
            <a:xfrm>
              <a:off x="4840" y="3272"/>
              <a:ext cx="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57" name="Rectangle 56"/>
            <p:cNvSpPr>
              <a:spLocks noChangeArrowheads="1"/>
            </p:cNvSpPr>
            <p:nvPr/>
          </p:nvSpPr>
          <p:spPr bwMode="auto">
            <a:xfrm>
              <a:off x="1613" y="3090"/>
              <a:ext cx="16" cy="3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8" name="Line 57"/>
            <p:cNvSpPr>
              <a:spLocks noChangeShapeType="1"/>
            </p:cNvSpPr>
            <p:nvPr/>
          </p:nvSpPr>
          <p:spPr bwMode="auto">
            <a:xfrm>
              <a:off x="2530" y="3203"/>
              <a:ext cx="1" cy="32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Rectangle 58"/>
            <p:cNvSpPr>
              <a:spLocks noChangeArrowheads="1"/>
            </p:cNvSpPr>
            <p:nvPr/>
          </p:nvSpPr>
          <p:spPr bwMode="auto">
            <a:xfrm>
              <a:off x="3660" y="3203"/>
              <a:ext cx="16" cy="3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0" name="Rectangle 59"/>
            <p:cNvSpPr>
              <a:spLocks noChangeArrowheads="1"/>
            </p:cNvSpPr>
            <p:nvPr/>
          </p:nvSpPr>
          <p:spPr bwMode="auto">
            <a:xfrm>
              <a:off x="4676" y="3203"/>
              <a:ext cx="16" cy="3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1" name="Rectangle 60"/>
            <p:cNvSpPr>
              <a:spLocks noChangeArrowheads="1"/>
            </p:cNvSpPr>
            <p:nvPr/>
          </p:nvSpPr>
          <p:spPr bwMode="auto">
            <a:xfrm>
              <a:off x="1761" y="3559"/>
              <a:ext cx="4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commit</a:t>
              </a:r>
              <a:endParaRPr lang="en-GB" altLang="zh-CN" sz="2400" b="0">
                <a:latin typeface="Times" panose="02020603050405020304" pitchFamily="18" charset="0"/>
              </a:endParaRPr>
            </a:p>
          </p:txBody>
        </p:sp>
        <p:sp>
          <p:nvSpPr>
            <p:cNvPr id="62" name="Rectangle 61"/>
            <p:cNvSpPr>
              <a:spLocks noChangeArrowheads="1"/>
            </p:cNvSpPr>
            <p:nvPr/>
          </p:nvSpPr>
          <p:spPr bwMode="auto">
            <a:xfrm>
              <a:off x="2652" y="3559"/>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等待</a:t>
              </a:r>
              <a:endParaRPr lang="zh-CN" altLang="en-GB" sz="2400" b="0">
                <a:latin typeface="Times" panose="02020603050405020304" pitchFamily="18" charset="0"/>
              </a:endParaRPr>
            </a:p>
          </p:txBody>
        </p:sp>
        <p:sp>
          <p:nvSpPr>
            <p:cNvPr id="63" name="Rectangle 62"/>
            <p:cNvSpPr>
              <a:spLocks noChangeArrowheads="1"/>
            </p:cNvSpPr>
            <p:nvPr/>
          </p:nvSpPr>
          <p:spPr bwMode="auto">
            <a:xfrm>
              <a:off x="3683" y="3559"/>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等待</a:t>
              </a:r>
              <a:endParaRPr lang="zh-CN" altLang="en-GB" sz="2400" b="0">
                <a:latin typeface="Times" panose="02020603050405020304" pitchFamily="18" charset="0"/>
              </a:endParaRPr>
            </a:p>
          </p:txBody>
        </p:sp>
        <p:sp>
          <p:nvSpPr>
            <p:cNvPr id="64" name="Rectangle 63"/>
            <p:cNvSpPr>
              <a:spLocks noChangeArrowheads="1"/>
            </p:cNvSpPr>
            <p:nvPr/>
          </p:nvSpPr>
          <p:spPr bwMode="auto">
            <a:xfrm>
              <a:off x="4699" y="3612"/>
              <a:ext cx="12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65" name="Rectangle 64"/>
            <p:cNvSpPr>
              <a:spLocks noChangeArrowheads="1"/>
            </p:cNvSpPr>
            <p:nvPr/>
          </p:nvSpPr>
          <p:spPr bwMode="auto">
            <a:xfrm>
              <a:off x="4840" y="3612"/>
              <a:ext cx="4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66" name="Line 65"/>
            <p:cNvSpPr>
              <a:spLocks noChangeShapeType="1"/>
            </p:cNvSpPr>
            <p:nvPr/>
          </p:nvSpPr>
          <p:spPr bwMode="auto">
            <a:xfrm>
              <a:off x="270" y="3883"/>
              <a:ext cx="1328"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7" name="Rectangle 66"/>
            <p:cNvSpPr>
              <a:spLocks noChangeArrowheads="1"/>
            </p:cNvSpPr>
            <p:nvPr/>
          </p:nvSpPr>
          <p:spPr bwMode="auto">
            <a:xfrm>
              <a:off x="1613" y="3431"/>
              <a:ext cx="16" cy="3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8" name="Line 67"/>
            <p:cNvSpPr>
              <a:spLocks noChangeShapeType="1"/>
            </p:cNvSpPr>
            <p:nvPr/>
          </p:nvSpPr>
          <p:spPr bwMode="auto">
            <a:xfrm>
              <a:off x="1629" y="3883"/>
              <a:ext cx="98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9" name="Line 68"/>
            <p:cNvSpPr>
              <a:spLocks noChangeShapeType="1"/>
            </p:cNvSpPr>
            <p:nvPr/>
          </p:nvSpPr>
          <p:spPr bwMode="auto">
            <a:xfrm>
              <a:off x="2530" y="3543"/>
              <a:ext cx="1" cy="32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0" name="Line 69"/>
            <p:cNvSpPr>
              <a:spLocks noChangeShapeType="1"/>
            </p:cNvSpPr>
            <p:nvPr/>
          </p:nvSpPr>
          <p:spPr bwMode="auto">
            <a:xfrm>
              <a:off x="2530" y="3883"/>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 name="Line 70"/>
            <p:cNvSpPr>
              <a:spLocks noChangeShapeType="1"/>
            </p:cNvSpPr>
            <p:nvPr/>
          </p:nvSpPr>
          <p:spPr bwMode="auto">
            <a:xfrm>
              <a:off x="2645" y="3883"/>
              <a:ext cx="100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 name="Rectangle 71"/>
            <p:cNvSpPr>
              <a:spLocks noChangeArrowheads="1"/>
            </p:cNvSpPr>
            <p:nvPr/>
          </p:nvSpPr>
          <p:spPr bwMode="auto">
            <a:xfrm>
              <a:off x="3660" y="3543"/>
              <a:ext cx="16" cy="3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3" name="Line 72"/>
            <p:cNvSpPr>
              <a:spLocks noChangeShapeType="1"/>
            </p:cNvSpPr>
            <p:nvPr/>
          </p:nvSpPr>
          <p:spPr bwMode="auto">
            <a:xfrm>
              <a:off x="3660" y="3883"/>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4" name="Line 73"/>
            <p:cNvSpPr>
              <a:spLocks noChangeShapeType="1"/>
            </p:cNvSpPr>
            <p:nvPr/>
          </p:nvSpPr>
          <p:spPr bwMode="auto">
            <a:xfrm>
              <a:off x="3676" y="3883"/>
              <a:ext cx="98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5" name="Rectangle 74"/>
            <p:cNvSpPr>
              <a:spLocks noChangeArrowheads="1"/>
            </p:cNvSpPr>
            <p:nvPr/>
          </p:nvSpPr>
          <p:spPr bwMode="auto">
            <a:xfrm>
              <a:off x="4676" y="3543"/>
              <a:ext cx="16" cy="3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6" name="Line 75"/>
            <p:cNvSpPr>
              <a:spLocks noChangeShapeType="1"/>
            </p:cNvSpPr>
            <p:nvPr/>
          </p:nvSpPr>
          <p:spPr bwMode="auto">
            <a:xfrm>
              <a:off x="4676" y="3883"/>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7" name="Line 76"/>
            <p:cNvSpPr>
              <a:spLocks noChangeShapeType="1"/>
            </p:cNvSpPr>
            <p:nvPr/>
          </p:nvSpPr>
          <p:spPr bwMode="auto">
            <a:xfrm>
              <a:off x="4692" y="3883"/>
              <a:ext cx="100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42532128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pPr>
              <a:lnSpc>
                <a:spcPct val="100000"/>
              </a:lnSpc>
            </a:pPr>
            <a:r>
              <a:rPr kumimoji="1" lang="zh-CN" altLang="en-US" sz="2800" b="1" dirty="0">
                <a:solidFill>
                  <a:schemeClr val="tx1"/>
                </a:solidFill>
                <a:latin typeface="Times New Roman" panose="02020603050405020304" pitchFamily="18" charset="0"/>
              </a:rPr>
              <a:t>层次锁</a:t>
            </a:r>
            <a:endParaRPr lang="zh-CN" altLang="en-US" sz="2800" dirty="0">
              <a:solidFill>
                <a:schemeClr val="tx1"/>
              </a:solidFill>
              <a:latin typeface="Times New Roman" panose="02020603050405020304" pitchFamily="18" charset="0"/>
            </a:endParaRPr>
          </a:p>
          <a:p>
            <a:pPr lvl="1">
              <a:lnSpc>
                <a:spcPct val="100000"/>
              </a:lnSpc>
            </a:pPr>
            <a:r>
              <a:rPr lang="zh-CN" altLang="en-US" sz="2400" dirty="0">
                <a:solidFill>
                  <a:schemeClr val="tx1"/>
                </a:solidFill>
                <a:latin typeface="Times New Roman" panose="02020603050405020304" pitchFamily="18" charset="0"/>
              </a:rPr>
              <a:t>混合粒度的层次锁</a:t>
            </a:r>
          </a:p>
          <a:p>
            <a:pPr lvl="1">
              <a:lnSpc>
                <a:spcPct val="100000"/>
              </a:lnSpc>
            </a:pPr>
            <a:r>
              <a:rPr lang="zh-CN" altLang="en-US" sz="2400" dirty="0">
                <a:solidFill>
                  <a:schemeClr val="tx1"/>
                </a:solidFill>
                <a:latin typeface="Times New Roman" panose="02020603050405020304" pitchFamily="18" charset="0"/>
              </a:rPr>
              <a:t>每个事务按需要锁住部分数据　</a:t>
            </a:r>
          </a:p>
          <a:p>
            <a:pPr lvl="1">
              <a:lnSpc>
                <a:spcPct val="100000"/>
              </a:lnSpc>
            </a:pPr>
            <a:r>
              <a:rPr lang="zh-CN" altLang="en-US" sz="2400" dirty="0">
                <a:solidFill>
                  <a:schemeClr val="tx1"/>
                </a:solidFill>
                <a:latin typeface="Times New Roman" panose="02020603050405020304" pitchFamily="18" charset="0"/>
              </a:rPr>
              <a:t>锁的拥有者能显式访问该节点并隐式访问它的子节点</a:t>
            </a:r>
          </a:p>
          <a:p>
            <a:pPr lvl="1">
              <a:lnSpc>
                <a:spcPct val="100000"/>
              </a:lnSpc>
            </a:pPr>
            <a:r>
              <a:rPr lang="zh-CN" altLang="en-US" sz="2400" dirty="0">
                <a:solidFill>
                  <a:schemeClr val="tx1"/>
                </a:solidFill>
                <a:latin typeface="Times New Roman" panose="02020603050405020304" pitchFamily="18" charset="0"/>
              </a:rPr>
              <a:t>给子节点加锁时，需要在父节点和祖先节点设置试图</a:t>
            </a:r>
            <a:r>
              <a:rPr lang="zh-CN" altLang="en-US" sz="2400" dirty="0" smtClean="0">
                <a:solidFill>
                  <a:schemeClr val="tx1"/>
                </a:solidFill>
                <a:latin typeface="Times New Roman" panose="02020603050405020304" pitchFamily="18" charset="0"/>
              </a:rPr>
              <a:t>锁</a:t>
            </a:r>
            <a:endParaRPr lang="en-US" altLang="zh-CN" sz="2400" dirty="0" smtClean="0">
              <a:solidFill>
                <a:schemeClr val="tx1"/>
              </a:solidFill>
              <a:latin typeface="Times New Roman" panose="02020603050405020304" pitchFamily="18" charset="0"/>
            </a:endParaRPr>
          </a:p>
          <a:p>
            <a:pPr lvl="1">
              <a:lnSpc>
                <a:spcPct val="100000"/>
              </a:lnSpc>
            </a:pPr>
            <a:r>
              <a:rPr lang="zh-CN" altLang="en-US" sz="2400" dirty="0" smtClean="0">
                <a:solidFill>
                  <a:schemeClr val="tx1"/>
                </a:solidFill>
                <a:latin typeface="Times New Roman" panose="02020603050405020304" pitchFamily="18" charset="0"/>
              </a:rPr>
              <a:t>在每一层，设置父锁与设置等价的子辈锁具有相同的效果</a:t>
            </a:r>
            <a:endParaRPr lang="zh-CN" altLang="en-US" sz="2400" dirty="0">
              <a:solidFill>
                <a:schemeClr val="tx1"/>
              </a:solidFill>
              <a:latin typeface="Times New Roman" panose="02020603050405020304" pitchFamily="18" charset="0"/>
            </a:endParaRPr>
          </a:p>
          <a:p>
            <a:pPr lvl="1">
              <a:lnSpc>
                <a:spcPct val="100000"/>
              </a:lnSpc>
            </a:pPr>
            <a:r>
              <a:rPr lang="zh-CN" altLang="en-US" sz="2400" dirty="0">
                <a:solidFill>
                  <a:schemeClr val="tx1"/>
                </a:solidFill>
                <a:latin typeface="Times New Roman" panose="02020603050405020304" pitchFamily="18" charset="0"/>
              </a:rPr>
              <a:t>锁的相容性</a:t>
            </a:r>
          </a:p>
          <a:p>
            <a:pPr>
              <a:lnSpc>
                <a:spcPct val="100000"/>
              </a:lnSpc>
            </a:pPr>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52</a:t>
            </a:fld>
            <a:endParaRPr lang="zh-CN" altLang="en-US"/>
          </a:p>
        </p:txBody>
      </p:sp>
    </p:spTree>
    <p:extLst>
      <p:ext uri="{BB962C8B-B14F-4D97-AF65-F5344CB8AC3E}">
        <p14:creationId xmlns:p14="http://schemas.microsoft.com/office/powerpoint/2010/main" val="11698339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lstStyle/>
          <a:p>
            <a:endParaRPr lang="zh-CN" altLang="en-US"/>
          </a:p>
        </p:txBody>
      </p:sp>
      <p:sp>
        <p:nvSpPr>
          <p:cNvPr id="4" name="灯片编号占位符 3"/>
          <p:cNvSpPr>
            <a:spLocks noGrp="1"/>
          </p:cNvSpPr>
          <p:nvPr>
            <p:ph type="sldNum" sz="quarter" idx="12"/>
          </p:nvPr>
        </p:nvSpPr>
        <p:spPr/>
        <p:txBody>
          <a:bodyPr/>
          <a:lstStyle/>
          <a:p>
            <a:fld id="{4D4084D9-55F2-4E00-B75E-E42CB7218B8E}" type="slidenum">
              <a:rPr lang="zh-CN" altLang="en-US" smtClean="0"/>
              <a:t>53</a:t>
            </a:fld>
            <a:endParaRPr lang="zh-CN" altLang="en-US"/>
          </a:p>
        </p:txBody>
      </p:sp>
      <p:grpSp>
        <p:nvGrpSpPr>
          <p:cNvPr id="5" name="Group 91"/>
          <p:cNvGrpSpPr>
            <a:grpSpLocks/>
          </p:cNvGrpSpPr>
          <p:nvPr/>
        </p:nvGrpSpPr>
        <p:grpSpPr bwMode="auto">
          <a:xfrm>
            <a:off x="241426" y="1921794"/>
            <a:ext cx="8556625" cy="3810000"/>
            <a:chOff x="192" y="1389"/>
            <a:chExt cx="5390" cy="2400"/>
          </a:xfrm>
        </p:grpSpPr>
        <p:sp>
          <p:nvSpPr>
            <p:cNvPr id="6" name="Rectangle 5"/>
            <p:cNvSpPr>
              <a:spLocks noChangeArrowheads="1"/>
            </p:cNvSpPr>
            <p:nvPr/>
          </p:nvSpPr>
          <p:spPr bwMode="auto">
            <a:xfrm>
              <a:off x="883" y="1534"/>
              <a:ext cx="8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对某个对象</a:t>
              </a:r>
              <a:endParaRPr lang="zh-CN" altLang="en-GB" sz="2400" b="0">
                <a:latin typeface="Times" panose="02020603050405020304" pitchFamily="18" charset="0"/>
              </a:endParaRPr>
            </a:p>
          </p:txBody>
        </p:sp>
        <p:sp>
          <p:nvSpPr>
            <p:cNvPr id="7" name="Rectangle 6"/>
            <p:cNvSpPr>
              <a:spLocks noChangeArrowheads="1"/>
            </p:cNvSpPr>
            <p:nvPr/>
          </p:nvSpPr>
          <p:spPr bwMode="auto">
            <a:xfrm>
              <a:off x="3521" y="1406"/>
              <a:ext cx="8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要设置的锁</a:t>
              </a:r>
              <a:endParaRPr lang="zh-CN" altLang="en-GB" sz="2400" b="0">
                <a:latin typeface="Times" panose="02020603050405020304" pitchFamily="18" charset="0"/>
              </a:endParaRPr>
            </a:p>
          </p:txBody>
        </p:sp>
        <p:sp>
          <p:nvSpPr>
            <p:cNvPr id="8" name="Line 7"/>
            <p:cNvSpPr>
              <a:spLocks noChangeShapeType="1"/>
            </p:cNvSpPr>
            <p:nvPr/>
          </p:nvSpPr>
          <p:spPr bwMode="auto">
            <a:xfrm>
              <a:off x="192" y="1389"/>
              <a:ext cx="2439"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 name="Line 8"/>
            <p:cNvSpPr>
              <a:spLocks noChangeShapeType="1"/>
            </p:cNvSpPr>
            <p:nvPr/>
          </p:nvSpPr>
          <p:spPr bwMode="auto">
            <a:xfrm>
              <a:off x="2459" y="1389"/>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 name="Line 9"/>
            <p:cNvSpPr>
              <a:spLocks noChangeShapeType="1"/>
            </p:cNvSpPr>
            <p:nvPr/>
          </p:nvSpPr>
          <p:spPr bwMode="auto">
            <a:xfrm>
              <a:off x="2662" y="1389"/>
              <a:ext cx="2920"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 name="Line 10"/>
            <p:cNvSpPr>
              <a:spLocks noChangeShapeType="1"/>
            </p:cNvSpPr>
            <p:nvPr/>
          </p:nvSpPr>
          <p:spPr bwMode="auto">
            <a:xfrm>
              <a:off x="2459" y="1412"/>
              <a:ext cx="1" cy="21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Rectangle 11"/>
            <p:cNvSpPr>
              <a:spLocks noChangeArrowheads="1"/>
            </p:cNvSpPr>
            <p:nvPr/>
          </p:nvSpPr>
          <p:spPr bwMode="auto">
            <a:xfrm>
              <a:off x="2669" y="1631"/>
              <a:ext cx="2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read</a:t>
              </a:r>
              <a:endParaRPr lang="en-GB" altLang="zh-CN" sz="2400" b="0">
                <a:latin typeface="Times" panose="02020603050405020304" pitchFamily="18" charset="0"/>
              </a:endParaRPr>
            </a:p>
          </p:txBody>
        </p:sp>
        <p:sp>
          <p:nvSpPr>
            <p:cNvPr id="13" name="Rectangle 12"/>
            <p:cNvSpPr>
              <a:spLocks noChangeArrowheads="1"/>
            </p:cNvSpPr>
            <p:nvPr/>
          </p:nvSpPr>
          <p:spPr bwMode="auto">
            <a:xfrm>
              <a:off x="3399" y="1631"/>
              <a:ext cx="3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write</a:t>
              </a:r>
              <a:endParaRPr lang="en-GB" altLang="zh-CN" sz="2400" b="0">
                <a:latin typeface="Times" panose="02020603050405020304" pitchFamily="18" charset="0"/>
              </a:endParaRPr>
            </a:p>
          </p:txBody>
        </p:sp>
        <p:sp>
          <p:nvSpPr>
            <p:cNvPr id="14" name="Rectangle 13"/>
            <p:cNvSpPr>
              <a:spLocks noChangeArrowheads="1"/>
            </p:cNvSpPr>
            <p:nvPr/>
          </p:nvSpPr>
          <p:spPr bwMode="auto">
            <a:xfrm>
              <a:off x="4114" y="1631"/>
              <a:ext cx="3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I-read</a:t>
              </a:r>
              <a:endParaRPr lang="en-GB" altLang="zh-CN" sz="2400" b="0">
                <a:latin typeface="Times" panose="02020603050405020304" pitchFamily="18" charset="0"/>
              </a:endParaRPr>
            </a:p>
          </p:txBody>
        </p:sp>
        <p:sp>
          <p:nvSpPr>
            <p:cNvPr id="15" name="Rectangle 14"/>
            <p:cNvSpPr>
              <a:spLocks noChangeArrowheads="1"/>
            </p:cNvSpPr>
            <p:nvPr/>
          </p:nvSpPr>
          <p:spPr bwMode="auto">
            <a:xfrm>
              <a:off x="4844" y="1631"/>
              <a:ext cx="43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I-write</a:t>
              </a:r>
              <a:endParaRPr lang="en-GB" altLang="zh-CN" sz="2400" b="0">
                <a:latin typeface="Times" panose="02020603050405020304" pitchFamily="18" charset="0"/>
              </a:endParaRPr>
            </a:p>
          </p:txBody>
        </p:sp>
        <p:sp>
          <p:nvSpPr>
            <p:cNvPr id="16" name="Line 15"/>
            <p:cNvSpPr>
              <a:spLocks noChangeShapeType="1"/>
            </p:cNvSpPr>
            <p:nvPr/>
          </p:nvSpPr>
          <p:spPr bwMode="auto">
            <a:xfrm>
              <a:off x="2459" y="1653"/>
              <a:ext cx="1" cy="22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Rectangle 16"/>
            <p:cNvSpPr>
              <a:spLocks noChangeArrowheads="1"/>
            </p:cNvSpPr>
            <p:nvPr/>
          </p:nvSpPr>
          <p:spPr bwMode="auto">
            <a:xfrm>
              <a:off x="3376" y="1653"/>
              <a:ext cx="16"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 name="Rectangle 17"/>
            <p:cNvSpPr>
              <a:spLocks noChangeArrowheads="1"/>
            </p:cNvSpPr>
            <p:nvPr/>
          </p:nvSpPr>
          <p:spPr bwMode="auto">
            <a:xfrm>
              <a:off x="4091" y="1653"/>
              <a:ext cx="15"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 name="Rectangle 18"/>
            <p:cNvSpPr>
              <a:spLocks noChangeArrowheads="1"/>
            </p:cNvSpPr>
            <p:nvPr/>
          </p:nvSpPr>
          <p:spPr bwMode="auto">
            <a:xfrm>
              <a:off x="4821" y="1653"/>
              <a:ext cx="15"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 name="Rectangle 19"/>
            <p:cNvSpPr>
              <a:spLocks noChangeArrowheads="1"/>
            </p:cNvSpPr>
            <p:nvPr/>
          </p:nvSpPr>
          <p:spPr bwMode="auto">
            <a:xfrm>
              <a:off x="215" y="1928"/>
              <a:ext cx="8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已设置的锁</a:t>
              </a:r>
              <a:endParaRPr lang="zh-CN" altLang="en-GB" sz="2400" b="0">
                <a:latin typeface="Times" panose="02020603050405020304" pitchFamily="18" charset="0"/>
              </a:endParaRPr>
            </a:p>
          </p:txBody>
        </p:sp>
        <p:sp>
          <p:nvSpPr>
            <p:cNvPr id="21" name="Rectangle 20"/>
            <p:cNvSpPr>
              <a:spLocks noChangeArrowheads="1"/>
            </p:cNvSpPr>
            <p:nvPr/>
          </p:nvSpPr>
          <p:spPr bwMode="auto">
            <a:xfrm>
              <a:off x="1706" y="1966"/>
              <a:ext cx="31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none</a:t>
              </a:r>
              <a:endParaRPr lang="en-GB" altLang="zh-CN" sz="2400" b="0">
                <a:latin typeface="Times" panose="02020603050405020304" pitchFamily="18" charset="0"/>
              </a:endParaRPr>
            </a:p>
          </p:txBody>
        </p:sp>
        <p:sp>
          <p:nvSpPr>
            <p:cNvPr id="22" name="Rectangle 21"/>
            <p:cNvSpPr>
              <a:spLocks noChangeArrowheads="1"/>
            </p:cNvSpPr>
            <p:nvPr/>
          </p:nvSpPr>
          <p:spPr bwMode="auto">
            <a:xfrm>
              <a:off x="2669" y="1993"/>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23" name="Rectangle 22"/>
            <p:cNvSpPr>
              <a:spLocks noChangeArrowheads="1"/>
            </p:cNvSpPr>
            <p:nvPr/>
          </p:nvSpPr>
          <p:spPr bwMode="auto">
            <a:xfrm>
              <a:off x="3399" y="1993"/>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24" name="Rectangle 23"/>
            <p:cNvSpPr>
              <a:spLocks noChangeArrowheads="1"/>
            </p:cNvSpPr>
            <p:nvPr/>
          </p:nvSpPr>
          <p:spPr bwMode="auto">
            <a:xfrm>
              <a:off x="4114" y="1993"/>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25" name="Rectangle 24"/>
            <p:cNvSpPr>
              <a:spLocks noChangeArrowheads="1"/>
            </p:cNvSpPr>
            <p:nvPr/>
          </p:nvSpPr>
          <p:spPr bwMode="auto">
            <a:xfrm>
              <a:off x="4844" y="1993"/>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26" name="Line 25"/>
            <p:cNvSpPr>
              <a:spLocks noChangeShapeType="1"/>
            </p:cNvSpPr>
            <p:nvPr/>
          </p:nvSpPr>
          <p:spPr bwMode="auto">
            <a:xfrm>
              <a:off x="207" y="1895"/>
              <a:ext cx="1336"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 name="Line 26"/>
            <p:cNvSpPr>
              <a:spLocks noChangeShapeType="1"/>
            </p:cNvSpPr>
            <p:nvPr/>
          </p:nvSpPr>
          <p:spPr bwMode="auto">
            <a:xfrm>
              <a:off x="1559" y="1895"/>
              <a:ext cx="1"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8" name="Line 27"/>
            <p:cNvSpPr>
              <a:spLocks noChangeShapeType="1"/>
            </p:cNvSpPr>
            <p:nvPr/>
          </p:nvSpPr>
          <p:spPr bwMode="auto">
            <a:xfrm>
              <a:off x="1574" y="1895"/>
              <a:ext cx="1057"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Line 28"/>
            <p:cNvSpPr>
              <a:spLocks noChangeShapeType="1"/>
            </p:cNvSpPr>
            <p:nvPr/>
          </p:nvSpPr>
          <p:spPr bwMode="auto">
            <a:xfrm>
              <a:off x="2459" y="1895"/>
              <a:ext cx="1"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Line 29"/>
            <p:cNvSpPr>
              <a:spLocks noChangeShapeType="1"/>
            </p:cNvSpPr>
            <p:nvPr/>
          </p:nvSpPr>
          <p:spPr bwMode="auto">
            <a:xfrm>
              <a:off x="2662" y="1895"/>
              <a:ext cx="699"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1" name="Line 30"/>
            <p:cNvSpPr>
              <a:spLocks noChangeShapeType="1"/>
            </p:cNvSpPr>
            <p:nvPr/>
          </p:nvSpPr>
          <p:spPr bwMode="auto">
            <a:xfrm>
              <a:off x="3376" y="1895"/>
              <a:ext cx="1"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2" name="Line 31"/>
            <p:cNvSpPr>
              <a:spLocks noChangeShapeType="1"/>
            </p:cNvSpPr>
            <p:nvPr/>
          </p:nvSpPr>
          <p:spPr bwMode="auto">
            <a:xfrm>
              <a:off x="3392" y="1895"/>
              <a:ext cx="683"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3" name="Line 32"/>
            <p:cNvSpPr>
              <a:spLocks noChangeShapeType="1"/>
            </p:cNvSpPr>
            <p:nvPr/>
          </p:nvSpPr>
          <p:spPr bwMode="auto">
            <a:xfrm>
              <a:off x="4091" y="1895"/>
              <a:ext cx="1"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4" name="Line 33"/>
            <p:cNvSpPr>
              <a:spLocks noChangeShapeType="1"/>
            </p:cNvSpPr>
            <p:nvPr/>
          </p:nvSpPr>
          <p:spPr bwMode="auto">
            <a:xfrm>
              <a:off x="4106" y="1895"/>
              <a:ext cx="699"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5" name="Line 34"/>
            <p:cNvSpPr>
              <a:spLocks noChangeShapeType="1"/>
            </p:cNvSpPr>
            <p:nvPr/>
          </p:nvSpPr>
          <p:spPr bwMode="auto">
            <a:xfrm>
              <a:off x="4821" y="1895"/>
              <a:ext cx="1"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6" name="Line 35"/>
            <p:cNvSpPr>
              <a:spLocks noChangeShapeType="1"/>
            </p:cNvSpPr>
            <p:nvPr/>
          </p:nvSpPr>
          <p:spPr bwMode="auto">
            <a:xfrm>
              <a:off x="4836" y="1895"/>
              <a:ext cx="746" cy="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7" name="Rectangle 36"/>
            <p:cNvSpPr>
              <a:spLocks noChangeArrowheads="1"/>
            </p:cNvSpPr>
            <p:nvPr/>
          </p:nvSpPr>
          <p:spPr bwMode="auto">
            <a:xfrm>
              <a:off x="1559" y="1918"/>
              <a:ext cx="15"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8" name="Line 37"/>
            <p:cNvSpPr>
              <a:spLocks noChangeShapeType="1"/>
            </p:cNvSpPr>
            <p:nvPr/>
          </p:nvSpPr>
          <p:spPr bwMode="auto">
            <a:xfrm>
              <a:off x="2459" y="1918"/>
              <a:ext cx="1" cy="35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Rectangle 38"/>
            <p:cNvSpPr>
              <a:spLocks noChangeArrowheads="1"/>
            </p:cNvSpPr>
            <p:nvPr/>
          </p:nvSpPr>
          <p:spPr bwMode="auto">
            <a:xfrm>
              <a:off x="3376" y="1918"/>
              <a:ext cx="16"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0" name="Rectangle 39"/>
            <p:cNvSpPr>
              <a:spLocks noChangeArrowheads="1"/>
            </p:cNvSpPr>
            <p:nvPr/>
          </p:nvSpPr>
          <p:spPr bwMode="auto">
            <a:xfrm>
              <a:off x="4091" y="1918"/>
              <a:ext cx="15"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 name="Rectangle 40"/>
            <p:cNvSpPr>
              <a:spLocks noChangeArrowheads="1"/>
            </p:cNvSpPr>
            <p:nvPr/>
          </p:nvSpPr>
          <p:spPr bwMode="auto">
            <a:xfrm>
              <a:off x="4821" y="1918"/>
              <a:ext cx="15"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2" name="Rectangle 41"/>
            <p:cNvSpPr>
              <a:spLocks noChangeArrowheads="1"/>
            </p:cNvSpPr>
            <p:nvPr/>
          </p:nvSpPr>
          <p:spPr bwMode="auto">
            <a:xfrm>
              <a:off x="1706" y="2340"/>
              <a:ext cx="2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read</a:t>
              </a:r>
              <a:endParaRPr lang="en-GB" altLang="zh-CN" sz="2400" b="0">
                <a:latin typeface="Times" panose="02020603050405020304" pitchFamily="18" charset="0"/>
              </a:endParaRPr>
            </a:p>
          </p:txBody>
        </p:sp>
        <p:sp>
          <p:nvSpPr>
            <p:cNvPr id="43" name="Rectangle 42"/>
            <p:cNvSpPr>
              <a:spLocks noChangeArrowheads="1"/>
            </p:cNvSpPr>
            <p:nvPr/>
          </p:nvSpPr>
          <p:spPr bwMode="auto">
            <a:xfrm>
              <a:off x="2669" y="2367"/>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44" name="Rectangle 43"/>
            <p:cNvSpPr>
              <a:spLocks noChangeArrowheads="1"/>
            </p:cNvSpPr>
            <p:nvPr/>
          </p:nvSpPr>
          <p:spPr bwMode="auto">
            <a:xfrm>
              <a:off x="3399" y="2367"/>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等待</a:t>
              </a:r>
              <a:endParaRPr lang="zh-CN" altLang="en-GB" sz="2400" b="0">
                <a:latin typeface="Times" panose="02020603050405020304" pitchFamily="18" charset="0"/>
              </a:endParaRPr>
            </a:p>
          </p:txBody>
        </p:sp>
        <p:sp>
          <p:nvSpPr>
            <p:cNvPr id="45" name="Rectangle 44"/>
            <p:cNvSpPr>
              <a:spLocks noChangeArrowheads="1"/>
            </p:cNvSpPr>
            <p:nvPr/>
          </p:nvSpPr>
          <p:spPr bwMode="auto">
            <a:xfrm>
              <a:off x="4114" y="2367"/>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46" name="Rectangle 45"/>
            <p:cNvSpPr>
              <a:spLocks noChangeArrowheads="1"/>
            </p:cNvSpPr>
            <p:nvPr/>
          </p:nvSpPr>
          <p:spPr bwMode="auto">
            <a:xfrm>
              <a:off x="4844" y="2367"/>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等待</a:t>
              </a:r>
              <a:endParaRPr lang="en-GB" altLang="zh-CN" b="0">
                <a:solidFill>
                  <a:srgbClr val="000000"/>
                </a:solidFill>
              </a:endParaRPr>
            </a:p>
          </p:txBody>
        </p:sp>
        <p:sp>
          <p:nvSpPr>
            <p:cNvPr id="47" name="Rectangle 46"/>
            <p:cNvSpPr>
              <a:spLocks noChangeArrowheads="1"/>
            </p:cNvSpPr>
            <p:nvPr/>
          </p:nvSpPr>
          <p:spPr bwMode="auto">
            <a:xfrm>
              <a:off x="1559" y="2292"/>
              <a:ext cx="15"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8" name="Line 47"/>
            <p:cNvSpPr>
              <a:spLocks noChangeShapeType="1"/>
            </p:cNvSpPr>
            <p:nvPr/>
          </p:nvSpPr>
          <p:spPr bwMode="auto">
            <a:xfrm>
              <a:off x="2459" y="2292"/>
              <a:ext cx="1" cy="35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9" name="Rectangle 48"/>
            <p:cNvSpPr>
              <a:spLocks noChangeArrowheads="1"/>
            </p:cNvSpPr>
            <p:nvPr/>
          </p:nvSpPr>
          <p:spPr bwMode="auto">
            <a:xfrm>
              <a:off x="3376" y="2292"/>
              <a:ext cx="16"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0" name="Rectangle 49"/>
            <p:cNvSpPr>
              <a:spLocks noChangeArrowheads="1"/>
            </p:cNvSpPr>
            <p:nvPr/>
          </p:nvSpPr>
          <p:spPr bwMode="auto">
            <a:xfrm>
              <a:off x="4091" y="2292"/>
              <a:ext cx="15"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 name="Rectangle 50"/>
            <p:cNvSpPr>
              <a:spLocks noChangeArrowheads="1"/>
            </p:cNvSpPr>
            <p:nvPr/>
          </p:nvSpPr>
          <p:spPr bwMode="auto">
            <a:xfrm>
              <a:off x="4821" y="2292"/>
              <a:ext cx="15"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2" name="Rectangle 51"/>
            <p:cNvSpPr>
              <a:spLocks noChangeArrowheads="1"/>
            </p:cNvSpPr>
            <p:nvPr/>
          </p:nvSpPr>
          <p:spPr bwMode="auto">
            <a:xfrm>
              <a:off x="1706" y="2714"/>
              <a:ext cx="3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write</a:t>
              </a:r>
              <a:endParaRPr lang="en-GB" altLang="zh-CN" sz="2400" b="0">
                <a:latin typeface="Times" panose="02020603050405020304" pitchFamily="18" charset="0"/>
              </a:endParaRPr>
            </a:p>
          </p:txBody>
        </p:sp>
        <p:sp>
          <p:nvSpPr>
            <p:cNvPr id="53" name="Rectangle 52"/>
            <p:cNvSpPr>
              <a:spLocks noChangeArrowheads="1"/>
            </p:cNvSpPr>
            <p:nvPr/>
          </p:nvSpPr>
          <p:spPr bwMode="auto">
            <a:xfrm>
              <a:off x="2669" y="2741"/>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等待</a:t>
              </a:r>
              <a:endParaRPr lang="en-GB" altLang="zh-CN" b="0">
                <a:solidFill>
                  <a:srgbClr val="000000"/>
                </a:solidFill>
              </a:endParaRPr>
            </a:p>
          </p:txBody>
        </p:sp>
        <p:sp>
          <p:nvSpPr>
            <p:cNvPr id="54" name="Rectangle 53"/>
            <p:cNvSpPr>
              <a:spLocks noChangeArrowheads="1"/>
            </p:cNvSpPr>
            <p:nvPr/>
          </p:nvSpPr>
          <p:spPr bwMode="auto">
            <a:xfrm>
              <a:off x="3399" y="2741"/>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等待</a:t>
              </a:r>
              <a:endParaRPr lang="en-GB" altLang="zh-CN" b="0">
                <a:solidFill>
                  <a:srgbClr val="000000"/>
                </a:solidFill>
              </a:endParaRPr>
            </a:p>
          </p:txBody>
        </p:sp>
        <p:sp>
          <p:nvSpPr>
            <p:cNvPr id="55" name="Rectangle 54"/>
            <p:cNvSpPr>
              <a:spLocks noChangeArrowheads="1"/>
            </p:cNvSpPr>
            <p:nvPr/>
          </p:nvSpPr>
          <p:spPr bwMode="auto">
            <a:xfrm>
              <a:off x="4114" y="2741"/>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等待</a:t>
              </a:r>
              <a:endParaRPr lang="en-GB" altLang="zh-CN" b="0">
                <a:solidFill>
                  <a:srgbClr val="000000"/>
                </a:solidFill>
              </a:endParaRPr>
            </a:p>
          </p:txBody>
        </p:sp>
        <p:sp>
          <p:nvSpPr>
            <p:cNvPr id="56" name="Rectangle 55"/>
            <p:cNvSpPr>
              <a:spLocks noChangeArrowheads="1"/>
            </p:cNvSpPr>
            <p:nvPr/>
          </p:nvSpPr>
          <p:spPr bwMode="auto">
            <a:xfrm>
              <a:off x="4844" y="2741"/>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等待</a:t>
              </a:r>
              <a:endParaRPr lang="en-GB" altLang="zh-CN" b="0">
                <a:solidFill>
                  <a:srgbClr val="000000"/>
                </a:solidFill>
              </a:endParaRPr>
            </a:p>
          </p:txBody>
        </p:sp>
        <p:sp>
          <p:nvSpPr>
            <p:cNvPr id="57" name="Rectangle 56"/>
            <p:cNvSpPr>
              <a:spLocks noChangeArrowheads="1"/>
            </p:cNvSpPr>
            <p:nvPr/>
          </p:nvSpPr>
          <p:spPr bwMode="auto">
            <a:xfrm>
              <a:off x="1559" y="2666"/>
              <a:ext cx="15"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8" name="Line 57"/>
            <p:cNvSpPr>
              <a:spLocks noChangeShapeType="1"/>
            </p:cNvSpPr>
            <p:nvPr/>
          </p:nvSpPr>
          <p:spPr bwMode="auto">
            <a:xfrm>
              <a:off x="2459" y="2666"/>
              <a:ext cx="1" cy="35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Rectangle 58"/>
            <p:cNvSpPr>
              <a:spLocks noChangeArrowheads="1"/>
            </p:cNvSpPr>
            <p:nvPr/>
          </p:nvSpPr>
          <p:spPr bwMode="auto">
            <a:xfrm>
              <a:off x="3376" y="2666"/>
              <a:ext cx="16"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0" name="Rectangle 59"/>
            <p:cNvSpPr>
              <a:spLocks noChangeArrowheads="1"/>
            </p:cNvSpPr>
            <p:nvPr/>
          </p:nvSpPr>
          <p:spPr bwMode="auto">
            <a:xfrm>
              <a:off x="4091" y="2666"/>
              <a:ext cx="15"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1" name="Rectangle 60"/>
            <p:cNvSpPr>
              <a:spLocks noChangeArrowheads="1"/>
            </p:cNvSpPr>
            <p:nvPr/>
          </p:nvSpPr>
          <p:spPr bwMode="auto">
            <a:xfrm>
              <a:off x="4821" y="2666"/>
              <a:ext cx="15"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2" name="Rectangle 61"/>
            <p:cNvSpPr>
              <a:spLocks noChangeArrowheads="1"/>
            </p:cNvSpPr>
            <p:nvPr/>
          </p:nvSpPr>
          <p:spPr bwMode="auto">
            <a:xfrm>
              <a:off x="1706" y="3089"/>
              <a:ext cx="3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I-read</a:t>
              </a:r>
              <a:endParaRPr lang="en-GB" altLang="zh-CN" sz="2400" b="0">
                <a:latin typeface="Times" panose="02020603050405020304" pitchFamily="18" charset="0"/>
              </a:endParaRPr>
            </a:p>
          </p:txBody>
        </p:sp>
        <p:sp>
          <p:nvSpPr>
            <p:cNvPr id="63" name="Rectangle 62"/>
            <p:cNvSpPr>
              <a:spLocks noChangeArrowheads="1"/>
            </p:cNvSpPr>
            <p:nvPr/>
          </p:nvSpPr>
          <p:spPr bwMode="auto">
            <a:xfrm>
              <a:off x="2669" y="3116"/>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64" name="Rectangle 63"/>
            <p:cNvSpPr>
              <a:spLocks noChangeArrowheads="1"/>
            </p:cNvSpPr>
            <p:nvPr/>
          </p:nvSpPr>
          <p:spPr bwMode="auto">
            <a:xfrm>
              <a:off x="3399" y="3116"/>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等待</a:t>
              </a:r>
              <a:endParaRPr lang="en-GB" altLang="zh-CN" b="0">
                <a:solidFill>
                  <a:srgbClr val="000000"/>
                </a:solidFill>
              </a:endParaRPr>
            </a:p>
          </p:txBody>
        </p:sp>
        <p:sp>
          <p:nvSpPr>
            <p:cNvPr id="65" name="Rectangle 64"/>
            <p:cNvSpPr>
              <a:spLocks noChangeArrowheads="1"/>
            </p:cNvSpPr>
            <p:nvPr/>
          </p:nvSpPr>
          <p:spPr bwMode="auto">
            <a:xfrm>
              <a:off x="4114" y="3116"/>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66" name="Rectangle 65"/>
            <p:cNvSpPr>
              <a:spLocks noChangeArrowheads="1"/>
            </p:cNvSpPr>
            <p:nvPr/>
          </p:nvSpPr>
          <p:spPr bwMode="auto">
            <a:xfrm>
              <a:off x="4844" y="3116"/>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67" name="Rectangle 66"/>
            <p:cNvSpPr>
              <a:spLocks noChangeArrowheads="1"/>
            </p:cNvSpPr>
            <p:nvPr/>
          </p:nvSpPr>
          <p:spPr bwMode="auto">
            <a:xfrm>
              <a:off x="1559" y="3041"/>
              <a:ext cx="15"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8" name="Line 67"/>
            <p:cNvSpPr>
              <a:spLocks noChangeShapeType="1"/>
            </p:cNvSpPr>
            <p:nvPr/>
          </p:nvSpPr>
          <p:spPr bwMode="auto">
            <a:xfrm>
              <a:off x="2459" y="3041"/>
              <a:ext cx="1" cy="35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9" name="Rectangle 68"/>
            <p:cNvSpPr>
              <a:spLocks noChangeArrowheads="1"/>
            </p:cNvSpPr>
            <p:nvPr/>
          </p:nvSpPr>
          <p:spPr bwMode="auto">
            <a:xfrm>
              <a:off x="3376" y="3041"/>
              <a:ext cx="16"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0" name="Rectangle 69"/>
            <p:cNvSpPr>
              <a:spLocks noChangeArrowheads="1"/>
            </p:cNvSpPr>
            <p:nvPr/>
          </p:nvSpPr>
          <p:spPr bwMode="auto">
            <a:xfrm>
              <a:off x="4091" y="3041"/>
              <a:ext cx="15"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1" name="Rectangle 70"/>
            <p:cNvSpPr>
              <a:spLocks noChangeArrowheads="1"/>
            </p:cNvSpPr>
            <p:nvPr/>
          </p:nvSpPr>
          <p:spPr bwMode="auto">
            <a:xfrm>
              <a:off x="4821" y="3041"/>
              <a:ext cx="15" cy="3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2" name="Rectangle 71"/>
            <p:cNvSpPr>
              <a:spLocks noChangeArrowheads="1"/>
            </p:cNvSpPr>
            <p:nvPr/>
          </p:nvSpPr>
          <p:spPr bwMode="auto">
            <a:xfrm>
              <a:off x="1706" y="3463"/>
              <a:ext cx="43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I-write</a:t>
              </a:r>
              <a:endParaRPr lang="en-GB" altLang="zh-CN" sz="2400" b="0">
                <a:latin typeface="Times" panose="02020603050405020304" pitchFamily="18" charset="0"/>
              </a:endParaRPr>
            </a:p>
          </p:txBody>
        </p:sp>
        <p:sp>
          <p:nvSpPr>
            <p:cNvPr id="73" name="Rectangle 72"/>
            <p:cNvSpPr>
              <a:spLocks noChangeArrowheads="1"/>
            </p:cNvSpPr>
            <p:nvPr/>
          </p:nvSpPr>
          <p:spPr bwMode="auto">
            <a:xfrm>
              <a:off x="2669" y="3490"/>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等待</a:t>
              </a:r>
              <a:endParaRPr lang="en-GB" altLang="zh-CN" b="0">
                <a:solidFill>
                  <a:srgbClr val="000000"/>
                </a:solidFill>
              </a:endParaRPr>
            </a:p>
          </p:txBody>
        </p:sp>
        <p:sp>
          <p:nvSpPr>
            <p:cNvPr id="74" name="Rectangle 73"/>
            <p:cNvSpPr>
              <a:spLocks noChangeArrowheads="1"/>
            </p:cNvSpPr>
            <p:nvPr/>
          </p:nvSpPr>
          <p:spPr bwMode="auto">
            <a:xfrm>
              <a:off x="3399" y="3490"/>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等待</a:t>
              </a:r>
              <a:endParaRPr lang="en-GB" altLang="zh-CN" b="0">
                <a:solidFill>
                  <a:srgbClr val="000000"/>
                </a:solidFill>
              </a:endParaRPr>
            </a:p>
          </p:txBody>
        </p:sp>
        <p:sp>
          <p:nvSpPr>
            <p:cNvPr id="75" name="Rectangle 74"/>
            <p:cNvSpPr>
              <a:spLocks noChangeArrowheads="1"/>
            </p:cNvSpPr>
            <p:nvPr/>
          </p:nvSpPr>
          <p:spPr bwMode="auto">
            <a:xfrm>
              <a:off x="4114" y="3490"/>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76" name="Rectangle 75"/>
            <p:cNvSpPr>
              <a:spLocks noChangeArrowheads="1"/>
            </p:cNvSpPr>
            <p:nvPr/>
          </p:nvSpPr>
          <p:spPr bwMode="auto">
            <a:xfrm>
              <a:off x="4844" y="3490"/>
              <a:ext cx="2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OK</a:t>
              </a:r>
              <a:endParaRPr lang="en-GB" altLang="zh-CN" sz="2400" b="0">
                <a:latin typeface="Times" panose="02020603050405020304" pitchFamily="18" charset="0"/>
              </a:endParaRPr>
            </a:p>
          </p:txBody>
        </p:sp>
        <p:sp>
          <p:nvSpPr>
            <p:cNvPr id="77" name="Line 76"/>
            <p:cNvSpPr>
              <a:spLocks noChangeShapeType="1"/>
            </p:cNvSpPr>
            <p:nvPr/>
          </p:nvSpPr>
          <p:spPr bwMode="auto">
            <a:xfrm>
              <a:off x="192" y="3788"/>
              <a:ext cx="135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8" name="Line 77"/>
            <p:cNvSpPr>
              <a:spLocks noChangeShapeType="1"/>
            </p:cNvSpPr>
            <p:nvPr/>
          </p:nvSpPr>
          <p:spPr bwMode="auto">
            <a:xfrm>
              <a:off x="1559" y="3788"/>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9" name="Line 78"/>
            <p:cNvSpPr>
              <a:spLocks noChangeShapeType="1"/>
            </p:cNvSpPr>
            <p:nvPr/>
          </p:nvSpPr>
          <p:spPr bwMode="auto">
            <a:xfrm>
              <a:off x="1574" y="3788"/>
              <a:ext cx="1057"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0" name="Line 79"/>
            <p:cNvSpPr>
              <a:spLocks noChangeShapeType="1"/>
            </p:cNvSpPr>
            <p:nvPr/>
          </p:nvSpPr>
          <p:spPr bwMode="auto">
            <a:xfrm>
              <a:off x="2459" y="3415"/>
              <a:ext cx="1" cy="35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1" name="Line 80"/>
            <p:cNvSpPr>
              <a:spLocks noChangeShapeType="1"/>
            </p:cNvSpPr>
            <p:nvPr/>
          </p:nvSpPr>
          <p:spPr bwMode="auto">
            <a:xfrm>
              <a:off x="2459" y="3788"/>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 name="Line 81"/>
            <p:cNvSpPr>
              <a:spLocks noChangeShapeType="1"/>
            </p:cNvSpPr>
            <p:nvPr/>
          </p:nvSpPr>
          <p:spPr bwMode="auto">
            <a:xfrm>
              <a:off x="2662" y="3788"/>
              <a:ext cx="699"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3" name="Rectangle 82"/>
            <p:cNvSpPr>
              <a:spLocks noChangeArrowheads="1"/>
            </p:cNvSpPr>
            <p:nvPr/>
          </p:nvSpPr>
          <p:spPr bwMode="auto">
            <a:xfrm>
              <a:off x="3376" y="3415"/>
              <a:ext cx="16" cy="3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4" name="Line 83"/>
            <p:cNvSpPr>
              <a:spLocks noChangeShapeType="1"/>
            </p:cNvSpPr>
            <p:nvPr/>
          </p:nvSpPr>
          <p:spPr bwMode="auto">
            <a:xfrm>
              <a:off x="3376" y="3788"/>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5" name="Line 84"/>
            <p:cNvSpPr>
              <a:spLocks noChangeShapeType="1"/>
            </p:cNvSpPr>
            <p:nvPr/>
          </p:nvSpPr>
          <p:spPr bwMode="auto">
            <a:xfrm>
              <a:off x="3392" y="3788"/>
              <a:ext cx="683"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6" name="Rectangle 85"/>
            <p:cNvSpPr>
              <a:spLocks noChangeArrowheads="1"/>
            </p:cNvSpPr>
            <p:nvPr/>
          </p:nvSpPr>
          <p:spPr bwMode="auto">
            <a:xfrm>
              <a:off x="4091" y="3415"/>
              <a:ext cx="15" cy="3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7" name="Line 86"/>
            <p:cNvSpPr>
              <a:spLocks noChangeShapeType="1"/>
            </p:cNvSpPr>
            <p:nvPr/>
          </p:nvSpPr>
          <p:spPr bwMode="auto">
            <a:xfrm>
              <a:off x="4091" y="3788"/>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8" name="Line 87"/>
            <p:cNvSpPr>
              <a:spLocks noChangeShapeType="1"/>
            </p:cNvSpPr>
            <p:nvPr/>
          </p:nvSpPr>
          <p:spPr bwMode="auto">
            <a:xfrm>
              <a:off x="4106" y="3788"/>
              <a:ext cx="699"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9" name="Rectangle 88"/>
            <p:cNvSpPr>
              <a:spLocks noChangeArrowheads="1"/>
            </p:cNvSpPr>
            <p:nvPr/>
          </p:nvSpPr>
          <p:spPr bwMode="auto">
            <a:xfrm>
              <a:off x="4821" y="3415"/>
              <a:ext cx="15" cy="3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0" name="Line 89"/>
            <p:cNvSpPr>
              <a:spLocks noChangeShapeType="1"/>
            </p:cNvSpPr>
            <p:nvPr/>
          </p:nvSpPr>
          <p:spPr bwMode="auto">
            <a:xfrm>
              <a:off x="4821" y="3788"/>
              <a:ext cx="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1" name="Line 90"/>
            <p:cNvSpPr>
              <a:spLocks noChangeShapeType="1"/>
            </p:cNvSpPr>
            <p:nvPr/>
          </p:nvSpPr>
          <p:spPr bwMode="auto">
            <a:xfrm>
              <a:off x="4836" y="3788"/>
              <a:ext cx="746"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32740691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13.4 </a:t>
            </a:r>
            <a:r>
              <a:rPr lang="zh-CN" altLang="en-US" dirty="0"/>
              <a:t>锁</a:t>
            </a:r>
          </a:p>
        </p:txBody>
      </p:sp>
      <p:sp>
        <p:nvSpPr>
          <p:cNvPr id="3" name="内容占位符 2"/>
          <p:cNvSpPr>
            <a:spLocks noGrp="1"/>
          </p:cNvSpPr>
          <p:nvPr>
            <p:ph idx="1"/>
          </p:nvPr>
        </p:nvSpPr>
        <p:spPr/>
        <p:txBody>
          <a:bodyPr>
            <a:normAutofit/>
          </a:bodyPr>
          <a:lstStyle/>
          <a:p>
            <a:r>
              <a:rPr kumimoji="1" lang="zh-CN" altLang="en-US" sz="2400" b="1" dirty="0">
                <a:solidFill>
                  <a:schemeClr val="tx1"/>
                </a:solidFill>
                <a:latin typeface="Times New Roman" panose="02020603050405020304" pitchFamily="18" charset="0"/>
              </a:rPr>
              <a:t>层次锁示例</a:t>
            </a:r>
            <a:endParaRPr lang="zh-CN" altLang="en-US" sz="2400" dirty="0">
              <a:solidFill>
                <a:schemeClr val="tx1"/>
              </a:solidFill>
              <a:latin typeface="Times New Roman" panose="02020603050405020304" pitchFamily="18" charset="0"/>
            </a:endParaRPr>
          </a:p>
          <a:p>
            <a:endParaRPr lang="zh-CN" altLang="en-US" sz="2400"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54</a:t>
            </a:fld>
            <a:endParaRPr lang="zh-CN" altLang="en-US"/>
          </a:p>
        </p:txBody>
      </p:sp>
      <p:grpSp>
        <p:nvGrpSpPr>
          <p:cNvPr id="5" name="Group 4"/>
          <p:cNvGrpSpPr>
            <a:grpSpLocks/>
          </p:cNvGrpSpPr>
          <p:nvPr/>
        </p:nvGrpSpPr>
        <p:grpSpPr bwMode="auto">
          <a:xfrm>
            <a:off x="305743" y="2353594"/>
            <a:ext cx="8732838" cy="2946400"/>
            <a:chOff x="345" y="1693"/>
            <a:chExt cx="5501" cy="1076"/>
          </a:xfrm>
        </p:grpSpPr>
        <p:sp>
          <p:nvSpPr>
            <p:cNvPr id="6" name="Rectangle 5"/>
            <p:cNvSpPr>
              <a:spLocks noChangeArrowheads="1"/>
            </p:cNvSpPr>
            <p:nvPr/>
          </p:nvSpPr>
          <p:spPr bwMode="auto">
            <a:xfrm>
              <a:off x="1522" y="1693"/>
              <a:ext cx="25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dirty="0">
                  <a:solidFill>
                    <a:srgbClr val="000000"/>
                  </a:solidFill>
                  <a:latin typeface="Arial" panose="020B0604020202020204" pitchFamily="34" charset="0"/>
                </a:rPr>
                <a:t>星期</a:t>
              </a:r>
              <a:endParaRPr lang="zh-CN" altLang="en-GB" sz="2400" b="0" dirty="0">
                <a:latin typeface="Times" panose="02020603050405020304" pitchFamily="18" charset="0"/>
              </a:endParaRPr>
            </a:p>
          </p:txBody>
        </p:sp>
        <p:sp>
          <p:nvSpPr>
            <p:cNvPr id="7" name="Line 6"/>
            <p:cNvSpPr>
              <a:spLocks noChangeShapeType="1"/>
            </p:cNvSpPr>
            <p:nvPr/>
          </p:nvSpPr>
          <p:spPr bwMode="auto">
            <a:xfrm>
              <a:off x="433" y="2051"/>
              <a:ext cx="3294"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Line 7"/>
            <p:cNvSpPr>
              <a:spLocks noChangeShapeType="1"/>
            </p:cNvSpPr>
            <p:nvPr/>
          </p:nvSpPr>
          <p:spPr bwMode="auto">
            <a:xfrm>
              <a:off x="1308" y="2067"/>
              <a:ext cx="1" cy="6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 name="Line 8"/>
            <p:cNvSpPr>
              <a:spLocks noChangeShapeType="1"/>
            </p:cNvSpPr>
            <p:nvPr/>
          </p:nvSpPr>
          <p:spPr bwMode="auto">
            <a:xfrm>
              <a:off x="624" y="2067"/>
              <a:ext cx="1" cy="6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 name="Rectangle 9"/>
            <p:cNvSpPr>
              <a:spLocks noChangeArrowheads="1"/>
            </p:cNvSpPr>
            <p:nvPr/>
          </p:nvSpPr>
          <p:spPr bwMode="auto">
            <a:xfrm>
              <a:off x="345" y="2202"/>
              <a:ext cx="384"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星期一</a:t>
              </a:r>
              <a:endParaRPr lang="zh-CN" altLang="en-GB" sz="2400" b="0">
                <a:latin typeface="Times" panose="02020603050405020304" pitchFamily="18" charset="0"/>
              </a:endParaRPr>
            </a:p>
          </p:txBody>
        </p:sp>
        <p:sp>
          <p:nvSpPr>
            <p:cNvPr id="11" name="Rectangle 10"/>
            <p:cNvSpPr>
              <a:spLocks noChangeArrowheads="1"/>
            </p:cNvSpPr>
            <p:nvPr/>
          </p:nvSpPr>
          <p:spPr bwMode="auto">
            <a:xfrm>
              <a:off x="1045" y="2202"/>
              <a:ext cx="432"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星期二</a:t>
              </a:r>
              <a:endParaRPr lang="en-GB" altLang="zh-CN" b="0">
                <a:solidFill>
                  <a:srgbClr val="000000"/>
                </a:solidFill>
              </a:endParaRPr>
            </a:p>
          </p:txBody>
        </p:sp>
        <p:sp>
          <p:nvSpPr>
            <p:cNvPr id="12" name="Rectangle 11"/>
            <p:cNvSpPr>
              <a:spLocks noChangeArrowheads="1"/>
            </p:cNvSpPr>
            <p:nvPr/>
          </p:nvSpPr>
          <p:spPr bwMode="auto">
            <a:xfrm>
              <a:off x="1713" y="2202"/>
              <a:ext cx="432"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星期三</a:t>
              </a:r>
              <a:endParaRPr lang="en-GB" altLang="zh-CN" b="0">
                <a:solidFill>
                  <a:srgbClr val="000000"/>
                </a:solidFill>
              </a:endParaRPr>
            </a:p>
          </p:txBody>
        </p:sp>
        <p:sp>
          <p:nvSpPr>
            <p:cNvPr id="13" name="Rectangle 12"/>
            <p:cNvSpPr>
              <a:spLocks noChangeArrowheads="1"/>
            </p:cNvSpPr>
            <p:nvPr/>
          </p:nvSpPr>
          <p:spPr bwMode="auto">
            <a:xfrm>
              <a:off x="2557" y="2202"/>
              <a:ext cx="432"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星期四</a:t>
              </a:r>
              <a:endParaRPr lang="en-GB" altLang="zh-CN" b="0">
                <a:solidFill>
                  <a:srgbClr val="000000"/>
                </a:solidFill>
              </a:endParaRPr>
            </a:p>
          </p:txBody>
        </p:sp>
        <p:sp>
          <p:nvSpPr>
            <p:cNvPr id="14" name="Rectangle 13"/>
            <p:cNvSpPr>
              <a:spLocks noChangeArrowheads="1"/>
            </p:cNvSpPr>
            <p:nvPr/>
          </p:nvSpPr>
          <p:spPr bwMode="auto">
            <a:xfrm>
              <a:off x="3369" y="2202"/>
              <a:ext cx="432"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rPr>
                <a:t>星期五</a:t>
              </a:r>
              <a:endParaRPr lang="en-GB" altLang="zh-CN" b="0">
                <a:solidFill>
                  <a:srgbClr val="000000"/>
                </a:solidFill>
              </a:endParaRPr>
            </a:p>
          </p:txBody>
        </p:sp>
        <p:sp>
          <p:nvSpPr>
            <p:cNvPr id="15" name="Line 14"/>
            <p:cNvSpPr>
              <a:spLocks noChangeShapeType="1"/>
            </p:cNvSpPr>
            <p:nvPr/>
          </p:nvSpPr>
          <p:spPr bwMode="auto">
            <a:xfrm>
              <a:off x="2852" y="2067"/>
              <a:ext cx="1" cy="6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Line 15"/>
            <p:cNvSpPr>
              <a:spLocks noChangeShapeType="1"/>
            </p:cNvSpPr>
            <p:nvPr/>
          </p:nvSpPr>
          <p:spPr bwMode="auto">
            <a:xfrm>
              <a:off x="3536" y="2067"/>
              <a:ext cx="1" cy="6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Line 16"/>
            <p:cNvSpPr>
              <a:spLocks noChangeShapeType="1"/>
            </p:cNvSpPr>
            <p:nvPr/>
          </p:nvSpPr>
          <p:spPr bwMode="auto">
            <a:xfrm>
              <a:off x="2088" y="2051"/>
              <a:ext cx="1" cy="6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 name="Line 17"/>
            <p:cNvSpPr>
              <a:spLocks noChangeShapeType="1"/>
            </p:cNvSpPr>
            <p:nvPr/>
          </p:nvSpPr>
          <p:spPr bwMode="auto">
            <a:xfrm flipV="1">
              <a:off x="1722" y="1844"/>
              <a:ext cx="1" cy="20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Line 18"/>
            <p:cNvSpPr>
              <a:spLocks noChangeShapeType="1"/>
            </p:cNvSpPr>
            <p:nvPr/>
          </p:nvSpPr>
          <p:spPr bwMode="auto">
            <a:xfrm flipH="1">
              <a:off x="528" y="2576"/>
              <a:ext cx="5062"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19"/>
            <p:cNvSpPr>
              <a:spLocks noChangeShapeType="1"/>
            </p:cNvSpPr>
            <p:nvPr/>
          </p:nvSpPr>
          <p:spPr bwMode="auto">
            <a:xfrm>
              <a:off x="671" y="2576"/>
              <a:ext cx="1" cy="4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Line 20"/>
            <p:cNvSpPr>
              <a:spLocks noChangeShapeType="1"/>
            </p:cNvSpPr>
            <p:nvPr/>
          </p:nvSpPr>
          <p:spPr bwMode="auto">
            <a:xfrm>
              <a:off x="2279" y="2576"/>
              <a:ext cx="1" cy="4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Line 21"/>
            <p:cNvSpPr>
              <a:spLocks noChangeShapeType="1"/>
            </p:cNvSpPr>
            <p:nvPr/>
          </p:nvSpPr>
          <p:spPr bwMode="auto">
            <a:xfrm>
              <a:off x="1531" y="2576"/>
              <a:ext cx="1" cy="4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Rectangle 22"/>
            <p:cNvSpPr>
              <a:spLocks noChangeArrowheads="1"/>
            </p:cNvSpPr>
            <p:nvPr/>
          </p:nvSpPr>
          <p:spPr bwMode="auto">
            <a:xfrm>
              <a:off x="376" y="2680"/>
              <a:ext cx="64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9:00–10:00</a:t>
              </a:r>
              <a:endParaRPr lang="zh-CN" altLang="en-GB" sz="2400" b="0">
                <a:latin typeface="Times" panose="02020603050405020304" pitchFamily="18" charset="0"/>
              </a:endParaRPr>
            </a:p>
          </p:txBody>
        </p:sp>
        <p:sp>
          <p:nvSpPr>
            <p:cNvPr id="24" name="Line 23"/>
            <p:cNvSpPr>
              <a:spLocks noChangeShapeType="1"/>
            </p:cNvSpPr>
            <p:nvPr/>
          </p:nvSpPr>
          <p:spPr bwMode="auto">
            <a:xfrm>
              <a:off x="3871" y="2576"/>
              <a:ext cx="1" cy="4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5" name="Line 24"/>
            <p:cNvSpPr>
              <a:spLocks noChangeShapeType="1"/>
            </p:cNvSpPr>
            <p:nvPr/>
          </p:nvSpPr>
          <p:spPr bwMode="auto">
            <a:xfrm>
              <a:off x="5478" y="2576"/>
              <a:ext cx="1" cy="3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Line 25"/>
            <p:cNvSpPr>
              <a:spLocks noChangeShapeType="1"/>
            </p:cNvSpPr>
            <p:nvPr/>
          </p:nvSpPr>
          <p:spPr bwMode="auto">
            <a:xfrm>
              <a:off x="4682" y="2576"/>
              <a:ext cx="1" cy="4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 name="Line 26"/>
            <p:cNvSpPr>
              <a:spLocks noChangeShapeType="1"/>
            </p:cNvSpPr>
            <p:nvPr/>
          </p:nvSpPr>
          <p:spPr bwMode="auto">
            <a:xfrm>
              <a:off x="3091" y="2576"/>
              <a:ext cx="1" cy="4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8" name="Rectangle 27"/>
            <p:cNvSpPr>
              <a:spLocks noChangeArrowheads="1"/>
            </p:cNvSpPr>
            <p:nvPr/>
          </p:nvSpPr>
          <p:spPr bwMode="auto">
            <a:xfrm>
              <a:off x="5008" y="2425"/>
              <a:ext cx="384"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时间段</a:t>
              </a:r>
              <a:endParaRPr lang="zh-CN" altLang="en-GB" sz="2400" b="0">
                <a:latin typeface="Times" panose="02020603050405020304" pitchFamily="18" charset="0"/>
              </a:endParaRPr>
            </a:p>
          </p:txBody>
        </p:sp>
        <p:sp>
          <p:nvSpPr>
            <p:cNvPr id="29" name="Line 28"/>
            <p:cNvSpPr>
              <a:spLocks noChangeShapeType="1"/>
            </p:cNvSpPr>
            <p:nvPr/>
          </p:nvSpPr>
          <p:spPr bwMode="auto">
            <a:xfrm flipV="1">
              <a:off x="2852" y="2353"/>
              <a:ext cx="1" cy="22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Rectangle 29"/>
            <p:cNvSpPr>
              <a:spLocks noChangeArrowheads="1"/>
            </p:cNvSpPr>
            <p:nvPr/>
          </p:nvSpPr>
          <p:spPr bwMode="auto">
            <a:xfrm>
              <a:off x="1172" y="2680"/>
              <a:ext cx="71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10:00–11:00</a:t>
              </a:r>
              <a:endParaRPr lang="zh-CN" altLang="en-GB" sz="2400" b="0">
                <a:latin typeface="Times" panose="02020603050405020304" pitchFamily="18" charset="0"/>
              </a:endParaRPr>
            </a:p>
          </p:txBody>
        </p:sp>
        <p:sp>
          <p:nvSpPr>
            <p:cNvPr id="31" name="Rectangle 30"/>
            <p:cNvSpPr>
              <a:spLocks noChangeArrowheads="1"/>
            </p:cNvSpPr>
            <p:nvPr/>
          </p:nvSpPr>
          <p:spPr bwMode="auto">
            <a:xfrm>
              <a:off x="1952" y="2680"/>
              <a:ext cx="71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11:00–12:00</a:t>
              </a:r>
              <a:endParaRPr lang="zh-CN" altLang="en-GB" sz="2400" b="0">
                <a:latin typeface="Times" panose="02020603050405020304" pitchFamily="18" charset="0"/>
              </a:endParaRPr>
            </a:p>
          </p:txBody>
        </p:sp>
        <p:sp>
          <p:nvSpPr>
            <p:cNvPr id="32" name="Rectangle 31"/>
            <p:cNvSpPr>
              <a:spLocks noChangeArrowheads="1"/>
            </p:cNvSpPr>
            <p:nvPr/>
          </p:nvSpPr>
          <p:spPr bwMode="auto">
            <a:xfrm>
              <a:off x="2748" y="2680"/>
              <a:ext cx="71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12:00–13:00</a:t>
              </a:r>
              <a:endParaRPr lang="zh-CN" altLang="en-GB" sz="2400" b="0">
                <a:latin typeface="Times" panose="02020603050405020304" pitchFamily="18" charset="0"/>
              </a:endParaRPr>
            </a:p>
          </p:txBody>
        </p:sp>
        <p:sp>
          <p:nvSpPr>
            <p:cNvPr id="33" name="Rectangle 32"/>
            <p:cNvSpPr>
              <a:spLocks noChangeArrowheads="1"/>
            </p:cNvSpPr>
            <p:nvPr/>
          </p:nvSpPr>
          <p:spPr bwMode="auto">
            <a:xfrm>
              <a:off x="3544" y="2680"/>
              <a:ext cx="71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13:00–14:00</a:t>
              </a:r>
              <a:endParaRPr lang="zh-CN" altLang="en-GB" sz="2400" b="0">
                <a:latin typeface="Times" panose="02020603050405020304" pitchFamily="18" charset="0"/>
              </a:endParaRPr>
            </a:p>
          </p:txBody>
        </p:sp>
        <p:sp>
          <p:nvSpPr>
            <p:cNvPr id="34" name="Rectangle 33"/>
            <p:cNvSpPr>
              <a:spLocks noChangeArrowheads="1"/>
            </p:cNvSpPr>
            <p:nvPr/>
          </p:nvSpPr>
          <p:spPr bwMode="auto">
            <a:xfrm>
              <a:off x="4340" y="2680"/>
              <a:ext cx="71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14:00–15:00</a:t>
              </a:r>
              <a:endParaRPr lang="zh-CN" altLang="en-GB" sz="2400" b="0">
                <a:latin typeface="Times" panose="02020603050405020304" pitchFamily="18" charset="0"/>
              </a:endParaRPr>
            </a:p>
          </p:txBody>
        </p:sp>
        <p:sp>
          <p:nvSpPr>
            <p:cNvPr id="35" name="Rectangle 34"/>
            <p:cNvSpPr>
              <a:spLocks noChangeArrowheads="1"/>
            </p:cNvSpPr>
            <p:nvPr/>
          </p:nvSpPr>
          <p:spPr bwMode="auto">
            <a:xfrm>
              <a:off x="5135" y="2680"/>
              <a:ext cx="71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15:00–16:00</a:t>
              </a:r>
              <a:endParaRPr lang="zh-CN" altLang="en-GB" sz="2400" b="0">
                <a:latin typeface="Times" panose="02020603050405020304" pitchFamily="18" charset="0"/>
              </a:endParaRPr>
            </a:p>
          </p:txBody>
        </p:sp>
      </p:grpSp>
    </p:spTree>
    <p:extLst>
      <p:ext uri="{BB962C8B-B14F-4D97-AF65-F5344CB8AC3E}">
        <p14:creationId xmlns:p14="http://schemas.microsoft.com/office/powerpoint/2010/main" val="41332562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13.5 </a:t>
            </a:r>
            <a:r>
              <a:rPr lang="zh-CN" altLang="en-US" dirty="0" smtClean="0"/>
              <a:t>乐观</a:t>
            </a:r>
            <a:r>
              <a:rPr lang="zh-CN" altLang="en-US" dirty="0"/>
              <a:t>并发</a:t>
            </a:r>
            <a:r>
              <a:rPr lang="zh-CN" altLang="en-US" dirty="0" smtClean="0"/>
              <a:t>控制</a:t>
            </a:r>
            <a:endParaRPr lang="zh-CN" altLang="en-US" dirty="0"/>
          </a:p>
        </p:txBody>
      </p:sp>
      <p:sp>
        <p:nvSpPr>
          <p:cNvPr id="3" name="内容占位符 2"/>
          <p:cNvSpPr>
            <a:spLocks noGrp="1"/>
          </p:cNvSpPr>
          <p:nvPr>
            <p:ph idx="1"/>
          </p:nvPr>
        </p:nvSpPr>
        <p:spPr/>
        <p:txBody>
          <a:bodyPr>
            <a:normAutofit fontScale="92500" lnSpcReduction="20000"/>
          </a:bodyPr>
          <a:lstStyle/>
          <a:p>
            <a:pPr>
              <a:lnSpc>
                <a:spcPct val="110000"/>
              </a:lnSpc>
            </a:pPr>
            <a:r>
              <a:rPr kumimoji="1" lang="zh-CN" altLang="en-US" sz="2800" b="1" dirty="0">
                <a:solidFill>
                  <a:schemeClr val="tx1"/>
                </a:solidFill>
                <a:latin typeface="Times New Roman" panose="02020603050405020304" pitchFamily="18" charset="0"/>
              </a:rPr>
              <a:t>锁机制的缺点</a:t>
            </a:r>
            <a:endParaRPr lang="zh-CN" altLang="en-US" sz="2800" dirty="0">
              <a:solidFill>
                <a:schemeClr val="tx1"/>
              </a:solidFill>
              <a:latin typeface="Times New Roman" panose="02020603050405020304" pitchFamily="18" charset="0"/>
            </a:endParaRPr>
          </a:p>
          <a:p>
            <a:pPr lvl="1">
              <a:lnSpc>
                <a:spcPct val="110000"/>
              </a:lnSpc>
            </a:pPr>
            <a:r>
              <a:rPr lang="zh-CN" altLang="en-US" sz="2400" dirty="0">
                <a:solidFill>
                  <a:schemeClr val="tx1"/>
                </a:solidFill>
                <a:latin typeface="Times New Roman" panose="02020603050405020304" pitchFamily="18" charset="0"/>
              </a:rPr>
              <a:t>维护开销大</a:t>
            </a:r>
          </a:p>
          <a:p>
            <a:pPr lvl="1">
              <a:lnSpc>
                <a:spcPct val="110000"/>
              </a:lnSpc>
            </a:pPr>
            <a:r>
              <a:rPr lang="zh-CN" altLang="en-US" sz="2400" dirty="0">
                <a:solidFill>
                  <a:schemeClr val="tx1"/>
                </a:solidFill>
                <a:latin typeface="Times New Roman" panose="02020603050405020304" pitchFamily="18" charset="0"/>
              </a:rPr>
              <a:t>会引起死锁</a:t>
            </a:r>
          </a:p>
          <a:p>
            <a:pPr lvl="1">
              <a:lnSpc>
                <a:spcPct val="110000"/>
              </a:lnSpc>
            </a:pPr>
            <a:r>
              <a:rPr lang="zh-CN" altLang="en-US" sz="2400" dirty="0">
                <a:solidFill>
                  <a:schemeClr val="tx1"/>
                </a:solidFill>
                <a:latin typeface="Times New Roman" panose="02020603050405020304" pitchFamily="18" charset="0"/>
              </a:rPr>
              <a:t>并发度低</a:t>
            </a:r>
          </a:p>
          <a:p>
            <a:pPr>
              <a:lnSpc>
                <a:spcPct val="110000"/>
              </a:lnSpc>
            </a:pPr>
            <a:r>
              <a:rPr kumimoji="1" lang="zh-CN" altLang="en-US" sz="2800" b="1" dirty="0">
                <a:solidFill>
                  <a:schemeClr val="tx1"/>
                </a:solidFill>
                <a:latin typeface="Times New Roman" panose="02020603050405020304" pitchFamily="18" charset="0"/>
              </a:rPr>
              <a:t>乐观策略</a:t>
            </a:r>
            <a:endParaRPr lang="zh-CN" altLang="en-US" sz="2800" dirty="0">
              <a:solidFill>
                <a:schemeClr val="tx1"/>
              </a:solidFill>
              <a:latin typeface="Times New Roman" panose="02020603050405020304" pitchFamily="18" charset="0"/>
            </a:endParaRPr>
          </a:p>
          <a:p>
            <a:pPr lvl="1">
              <a:lnSpc>
                <a:spcPct val="110000"/>
              </a:lnSpc>
            </a:pPr>
            <a:r>
              <a:rPr lang="zh-CN" altLang="en-US" sz="2400" dirty="0">
                <a:solidFill>
                  <a:schemeClr val="tx1"/>
                </a:solidFill>
                <a:latin typeface="Times New Roman" panose="02020603050405020304" pitchFamily="18" charset="0"/>
              </a:rPr>
              <a:t>基于事实：在大多数应用中，两个客户事务访问同一个对象的可能性很低。</a:t>
            </a:r>
          </a:p>
          <a:p>
            <a:pPr lvl="1">
              <a:lnSpc>
                <a:spcPct val="110000"/>
              </a:lnSpc>
            </a:pPr>
            <a:r>
              <a:rPr lang="zh-CN" altLang="en-US" sz="2400" dirty="0">
                <a:solidFill>
                  <a:schemeClr val="tx1"/>
                </a:solidFill>
                <a:latin typeface="Times New Roman" panose="02020603050405020304" pitchFamily="18" charset="0"/>
              </a:rPr>
              <a:t>方法</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访问对象时不作检查操作</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事务提交时检测冲突</a:t>
            </a:r>
          </a:p>
          <a:p>
            <a:pPr lvl="1">
              <a:lnSpc>
                <a:spcPct val="11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若存在冲突，则放弃一些</a:t>
            </a:r>
            <a:r>
              <a:rPr lang="zh-CN" altLang="en-US" sz="2400" dirty="0" smtClean="0">
                <a:solidFill>
                  <a:schemeClr val="tx1"/>
                </a:solidFill>
                <a:latin typeface="Times New Roman" panose="02020603050405020304" pitchFamily="18" charset="0"/>
              </a:rPr>
              <a:t>事务</a:t>
            </a:r>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55</a:t>
            </a:fld>
            <a:endParaRPr lang="zh-CN" altLang="en-US"/>
          </a:p>
        </p:txBody>
      </p:sp>
    </p:spTree>
    <p:extLst>
      <p:ext uri="{BB962C8B-B14F-4D97-AF65-F5344CB8AC3E}">
        <p14:creationId xmlns:p14="http://schemas.microsoft.com/office/powerpoint/2010/main" val="37586063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13.5 </a:t>
            </a:r>
            <a:r>
              <a:rPr lang="zh-CN" altLang="en-US" dirty="0" smtClean="0"/>
              <a:t>乐观</a:t>
            </a:r>
            <a:r>
              <a:rPr lang="zh-CN" altLang="en-US" dirty="0"/>
              <a:t>并发</a:t>
            </a:r>
            <a:r>
              <a:rPr lang="zh-CN" altLang="en-US" dirty="0" smtClean="0"/>
              <a:t>控制</a:t>
            </a:r>
            <a:endParaRPr lang="zh-CN" altLang="en-US" dirty="0"/>
          </a:p>
        </p:txBody>
      </p:sp>
      <p:sp>
        <p:nvSpPr>
          <p:cNvPr id="3" name="内容占位符 2"/>
          <p:cNvSpPr>
            <a:spLocks noGrp="1"/>
          </p:cNvSpPr>
          <p:nvPr>
            <p:ph idx="1"/>
          </p:nvPr>
        </p:nvSpPr>
        <p:spPr>
          <a:xfrm>
            <a:off x="804998" y="1304495"/>
            <a:ext cx="7726681" cy="4572763"/>
          </a:xfrm>
        </p:spPr>
        <p:txBody>
          <a:bodyPr/>
          <a:lstStyle/>
          <a:p>
            <a:pPr>
              <a:lnSpc>
                <a:spcPct val="100000"/>
              </a:lnSpc>
            </a:pPr>
            <a:r>
              <a:rPr kumimoji="1" lang="zh-CN" altLang="en-US" sz="2800" b="1" dirty="0">
                <a:solidFill>
                  <a:schemeClr val="tx1"/>
                </a:solidFill>
                <a:latin typeface="Times New Roman" panose="02020603050405020304" pitchFamily="18" charset="0"/>
              </a:rPr>
              <a:t>事务的三个阶段</a:t>
            </a:r>
            <a:endParaRPr lang="zh-CN" altLang="en-US" sz="2800" dirty="0">
              <a:solidFill>
                <a:schemeClr val="tx1"/>
              </a:solidFill>
              <a:latin typeface="Times New Roman" panose="02020603050405020304" pitchFamily="18" charset="0"/>
            </a:endParaRPr>
          </a:p>
          <a:p>
            <a:pPr lvl="1">
              <a:lnSpc>
                <a:spcPct val="100000"/>
              </a:lnSpc>
            </a:pPr>
            <a:r>
              <a:rPr lang="zh-CN" altLang="en-US" sz="2400" dirty="0">
                <a:solidFill>
                  <a:schemeClr val="tx1"/>
                </a:solidFill>
                <a:latin typeface="Times New Roman" panose="02020603050405020304" pitchFamily="18" charset="0"/>
              </a:rPr>
              <a:t>工作阶段</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每个事务拥有所修改对象的临时版本</a:t>
            </a:r>
            <a:endParaRPr lang="zh-CN" altLang="en-US" sz="3200" dirty="0">
              <a:solidFill>
                <a:schemeClr val="tx1"/>
              </a:solidFill>
              <a:latin typeface="Times New Roman" panose="02020603050405020304" pitchFamily="18" charset="0"/>
            </a:endParaRP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每个事务维护访问对象的两个集合：读集合和写集合</a:t>
            </a:r>
          </a:p>
          <a:p>
            <a:pPr lvl="1">
              <a:lnSpc>
                <a:spcPct val="100000"/>
              </a:lnSpc>
            </a:pPr>
            <a:r>
              <a:rPr lang="zh-CN" altLang="en-US" sz="2400" dirty="0">
                <a:solidFill>
                  <a:schemeClr val="tx1"/>
                </a:solidFill>
                <a:latin typeface="Times New Roman" panose="02020603050405020304" pitchFamily="18" charset="0"/>
              </a:rPr>
              <a:t>验证阶段</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在收到</a:t>
            </a:r>
            <a:r>
              <a:rPr lang="en-US" altLang="zh-CN" sz="2400" dirty="0" err="1">
                <a:solidFill>
                  <a:schemeClr val="tx1"/>
                </a:solidFill>
                <a:latin typeface="Times New Roman" panose="02020603050405020304" pitchFamily="18" charset="0"/>
              </a:rPr>
              <a:t>closeTransaction</a:t>
            </a:r>
            <a:r>
              <a:rPr lang="zh-CN" altLang="en-US" sz="2400" dirty="0">
                <a:solidFill>
                  <a:schemeClr val="tx1"/>
                </a:solidFill>
                <a:latin typeface="Times New Roman" panose="02020603050405020304" pitchFamily="18" charset="0"/>
              </a:rPr>
              <a:t>请求，判断是否与其它事务存在冲突。</a:t>
            </a:r>
          </a:p>
          <a:p>
            <a:pPr lvl="1">
              <a:lnSpc>
                <a:spcPct val="100000"/>
              </a:lnSpc>
            </a:pPr>
            <a:r>
              <a:rPr lang="zh-CN" altLang="en-US" sz="2400" dirty="0">
                <a:solidFill>
                  <a:schemeClr val="tx1"/>
                </a:solidFill>
                <a:latin typeface="Times New Roman" panose="02020603050405020304" pitchFamily="18" charset="0"/>
              </a:rPr>
              <a:t>更新阶段</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提交通过验证的事务</a:t>
            </a:r>
          </a:p>
          <a:p>
            <a:pPr>
              <a:lnSpc>
                <a:spcPct val="100000"/>
              </a:lnSpc>
            </a:pPr>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56</a:t>
            </a:fld>
            <a:endParaRPr lang="zh-CN" altLang="en-US"/>
          </a:p>
        </p:txBody>
      </p:sp>
    </p:spTree>
    <p:extLst>
      <p:ext uri="{BB962C8B-B14F-4D97-AF65-F5344CB8AC3E}">
        <p14:creationId xmlns:p14="http://schemas.microsoft.com/office/powerpoint/2010/main" val="21660270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13.5 </a:t>
            </a:r>
            <a:r>
              <a:rPr lang="zh-CN" altLang="en-US" dirty="0" smtClean="0"/>
              <a:t>乐观</a:t>
            </a:r>
            <a:r>
              <a:rPr lang="zh-CN" altLang="en-US" dirty="0"/>
              <a:t>并发</a:t>
            </a:r>
            <a:r>
              <a:rPr lang="zh-CN" altLang="en-US" dirty="0" smtClean="0"/>
              <a:t>控制</a:t>
            </a:r>
            <a:endParaRPr lang="zh-CN" altLang="en-US" dirty="0"/>
          </a:p>
        </p:txBody>
      </p:sp>
      <p:sp>
        <p:nvSpPr>
          <p:cNvPr id="3" name="内容占位符 2"/>
          <p:cNvSpPr>
            <a:spLocks noGrp="1"/>
          </p:cNvSpPr>
          <p:nvPr>
            <p:ph idx="1"/>
          </p:nvPr>
        </p:nvSpPr>
        <p:spPr/>
        <p:txBody>
          <a:bodyPr>
            <a:normAutofit/>
          </a:bodyPr>
          <a:lstStyle/>
          <a:p>
            <a:pPr>
              <a:lnSpc>
                <a:spcPct val="100000"/>
              </a:lnSpc>
            </a:pPr>
            <a:r>
              <a:rPr kumimoji="1" lang="zh-CN" altLang="en-US" sz="2800" b="1" dirty="0">
                <a:solidFill>
                  <a:schemeClr val="tx1"/>
                </a:solidFill>
                <a:latin typeface="Times New Roman" panose="02020603050405020304" pitchFamily="18" charset="0"/>
              </a:rPr>
              <a:t>事务的验证</a:t>
            </a:r>
            <a:endParaRPr lang="zh-CN" altLang="en-US" sz="2800" dirty="0">
              <a:solidFill>
                <a:schemeClr val="tx1"/>
              </a:solidFill>
              <a:latin typeface="Times New Roman" panose="02020603050405020304" pitchFamily="18" charset="0"/>
            </a:endParaRPr>
          </a:p>
          <a:p>
            <a:pPr lvl="1">
              <a:lnSpc>
                <a:spcPct val="100000"/>
              </a:lnSpc>
            </a:pPr>
            <a:r>
              <a:rPr lang="zh-CN" altLang="en-US" sz="2400" dirty="0">
                <a:solidFill>
                  <a:schemeClr val="tx1"/>
                </a:solidFill>
                <a:latin typeface="Times New Roman" panose="02020603050405020304" pitchFamily="18" charset="0"/>
              </a:rPr>
              <a:t>事务号</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每个事务在进入验证阶段前被赋予一个事务号</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事务号是整数，并按升序分配</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事务按事务号顺序进入验证阶段</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事务按事务号提交</a:t>
            </a:r>
          </a:p>
          <a:p>
            <a:pPr lvl="1">
              <a:lnSpc>
                <a:spcPct val="100000"/>
              </a:lnSpc>
            </a:pPr>
            <a:r>
              <a:rPr lang="zh-CN" altLang="en-US" sz="2400" dirty="0">
                <a:solidFill>
                  <a:schemeClr val="tx1"/>
                </a:solidFill>
                <a:latin typeface="Times New Roman" panose="02020603050405020304" pitchFamily="18" charset="0"/>
              </a:rPr>
              <a:t>冲突规则</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事务</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v</a:t>
            </a:r>
            <a:r>
              <a:rPr lang="zh-CN" altLang="en-US" sz="2400" dirty="0">
                <a:solidFill>
                  <a:schemeClr val="tx1"/>
                </a:solidFill>
                <a:latin typeface="Times New Roman" panose="02020603050405020304" pitchFamily="18" charset="0"/>
              </a:rPr>
              <a:t>的验证测试</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T</a:t>
            </a:r>
            <a:r>
              <a:rPr lang="en-US" altLang="zh-CN" sz="2400" baseline="-25000" dirty="0">
                <a:solidFill>
                  <a:schemeClr val="tx1"/>
                </a:solidFill>
                <a:latin typeface="Times New Roman" panose="02020603050405020304" pitchFamily="18" charset="0"/>
              </a:rPr>
              <a:t>i</a:t>
            </a:r>
            <a:r>
              <a:rPr lang="zh-CN" altLang="en-US" sz="2400" dirty="0">
                <a:solidFill>
                  <a:schemeClr val="tx1"/>
                </a:solidFill>
                <a:latin typeface="Times New Roman" panose="02020603050405020304" pitchFamily="18" charset="0"/>
              </a:rPr>
              <a:t>和</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v</a:t>
            </a:r>
            <a:r>
              <a:rPr lang="zh-CN" altLang="en-US" sz="2400" dirty="0">
                <a:solidFill>
                  <a:schemeClr val="tx1"/>
                </a:solidFill>
                <a:latin typeface="Times New Roman" panose="02020603050405020304" pitchFamily="18" charset="0"/>
              </a:rPr>
              <a:t>之间的存在冲突</a:t>
            </a:r>
          </a:p>
          <a:p>
            <a:pPr lvl="1">
              <a:lnSpc>
                <a:spcPct val="100000"/>
              </a:lnSpc>
              <a:buFont typeface="Wingdings" panose="05000000000000000000" pitchFamily="2" charset="2"/>
              <a:buNone/>
            </a:pPr>
            <a:r>
              <a:rPr lang="zh-CN" altLang="en-US" sz="2400" dirty="0">
                <a:solidFill>
                  <a:schemeClr val="tx1"/>
                </a:solidFill>
                <a:latin typeface="Times New Roman" panose="02020603050405020304" pitchFamily="18" charset="0"/>
              </a:rPr>
              <a:t>    </a:t>
            </a:r>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57</a:t>
            </a:fld>
            <a:endParaRPr lang="zh-CN" altLang="en-US"/>
          </a:p>
        </p:txBody>
      </p:sp>
    </p:spTree>
    <p:extLst>
      <p:ext uri="{BB962C8B-B14F-4D97-AF65-F5344CB8AC3E}">
        <p14:creationId xmlns:p14="http://schemas.microsoft.com/office/powerpoint/2010/main" val="21882989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13.5 </a:t>
            </a:r>
            <a:r>
              <a:rPr lang="zh-CN" altLang="en-US" dirty="0" smtClean="0"/>
              <a:t>乐观</a:t>
            </a:r>
            <a:r>
              <a:rPr lang="zh-CN" altLang="en-US" dirty="0"/>
              <a:t>并发</a:t>
            </a:r>
            <a:r>
              <a:rPr lang="zh-CN" altLang="en-US" dirty="0" smtClean="0"/>
              <a:t>控制</a:t>
            </a:r>
            <a:endParaRPr lang="zh-CN" altLang="en-US" dirty="0"/>
          </a:p>
        </p:txBody>
      </p:sp>
      <p:sp>
        <p:nvSpPr>
          <p:cNvPr id="3" name="内容占位符 2"/>
          <p:cNvSpPr>
            <a:spLocks noGrp="1"/>
          </p:cNvSpPr>
          <p:nvPr>
            <p:ph idx="1"/>
          </p:nvPr>
        </p:nvSpPr>
        <p:spPr/>
        <p:txBody>
          <a:bodyPr/>
          <a:lstStyle/>
          <a:p>
            <a:r>
              <a:rPr lang="zh-CN" altLang="en-US" dirty="0">
                <a:solidFill>
                  <a:schemeClr val="tx1"/>
                </a:solidFill>
                <a:latin typeface="Times New Roman" panose="02020603050405020304" pitchFamily="18" charset="0"/>
              </a:rPr>
              <a:t>事务</a:t>
            </a:r>
            <a:r>
              <a:rPr lang="en-US" altLang="zh-CN" dirty="0" err="1">
                <a:solidFill>
                  <a:schemeClr val="tx1"/>
                </a:solidFill>
                <a:latin typeface="Times New Roman" panose="02020603050405020304" pitchFamily="18" charset="0"/>
              </a:rPr>
              <a:t>T</a:t>
            </a:r>
            <a:r>
              <a:rPr lang="en-US" altLang="zh-CN" baseline="-25000" dirty="0" err="1">
                <a:solidFill>
                  <a:schemeClr val="tx1"/>
                </a:solidFill>
                <a:latin typeface="Times New Roman" panose="02020603050405020304" pitchFamily="18" charset="0"/>
              </a:rPr>
              <a:t>v</a:t>
            </a:r>
            <a:r>
              <a:rPr lang="zh-CN" altLang="en-US" dirty="0">
                <a:solidFill>
                  <a:schemeClr val="tx1"/>
                </a:solidFill>
                <a:latin typeface="Times New Roman" panose="02020603050405020304" pitchFamily="18" charset="0"/>
              </a:rPr>
              <a:t>对事务</a:t>
            </a:r>
            <a:r>
              <a:rPr lang="en-US" altLang="zh-CN" dirty="0">
                <a:solidFill>
                  <a:schemeClr val="tx1"/>
                </a:solidFill>
                <a:latin typeface="Times New Roman" panose="02020603050405020304" pitchFamily="18" charset="0"/>
              </a:rPr>
              <a:t>T</a:t>
            </a:r>
            <a:r>
              <a:rPr lang="en-US" altLang="zh-CN" baseline="-25000" dirty="0">
                <a:solidFill>
                  <a:schemeClr val="tx1"/>
                </a:solidFill>
                <a:latin typeface="Times New Roman" panose="02020603050405020304" pitchFamily="18" charset="0"/>
              </a:rPr>
              <a:t>i</a:t>
            </a:r>
            <a:r>
              <a:rPr lang="zh-CN" altLang="en-US" dirty="0">
                <a:solidFill>
                  <a:schemeClr val="tx1"/>
                </a:solidFill>
                <a:latin typeface="Times New Roman" panose="02020603050405020304" pitchFamily="18" charset="0"/>
              </a:rPr>
              <a:t>而言是可串行化</a:t>
            </a:r>
            <a:r>
              <a:rPr lang="zh-CN" altLang="en-US" dirty="0" smtClean="0">
                <a:solidFill>
                  <a:schemeClr val="tx1"/>
                </a:solidFill>
                <a:latin typeface="Times New Roman" panose="02020603050405020304" pitchFamily="18" charset="0"/>
              </a:rPr>
              <a:t>的：</a:t>
            </a:r>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58</a:t>
            </a:fld>
            <a:endParaRPr lang="zh-CN" altLang="en-US"/>
          </a:p>
        </p:txBody>
      </p:sp>
      <p:grpSp>
        <p:nvGrpSpPr>
          <p:cNvPr id="5" name="Group 39"/>
          <p:cNvGrpSpPr>
            <a:grpSpLocks/>
          </p:cNvGrpSpPr>
          <p:nvPr/>
        </p:nvGrpSpPr>
        <p:grpSpPr bwMode="auto">
          <a:xfrm>
            <a:off x="217488" y="2470150"/>
            <a:ext cx="8848725" cy="3119438"/>
            <a:chOff x="209" y="1374"/>
            <a:chExt cx="5574" cy="1965"/>
          </a:xfrm>
        </p:grpSpPr>
        <p:sp>
          <p:nvSpPr>
            <p:cNvPr id="6" name="Rectangle 5"/>
            <p:cNvSpPr>
              <a:spLocks noChangeArrowheads="1"/>
            </p:cNvSpPr>
            <p:nvPr/>
          </p:nvSpPr>
          <p:spPr bwMode="auto">
            <a:xfrm>
              <a:off x="352" y="1514"/>
              <a:ext cx="15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T</a:t>
              </a:r>
              <a:r>
                <a:rPr lang="en-GB" altLang="zh-CN" sz="2000" b="0" baseline="-25000">
                  <a:solidFill>
                    <a:srgbClr val="000000"/>
                  </a:solidFill>
                  <a:latin typeface="Times" panose="02020603050405020304" pitchFamily="18" charset="0"/>
                </a:rPr>
                <a:t>v</a:t>
              </a:r>
              <a:endParaRPr lang="en-GB" altLang="zh-CN" sz="2000" b="0">
                <a:latin typeface="Times" panose="02020603050405020304" pitchFamily="18" charset="0"/>
              </a:endParaRPr>
            </a:p>
          </p:txBody>
        </p:sp>
        <p:sp>
          <p:nvSpPr>
            <p:cNvPr id="7" name="Rectangle 6"/>
            <p:cNvSpPr>
              <a:spLocks noChangeArrowheads="1"/>
            </p:cNvSpPr>
            <p:nvPr/>
          </p:nvSpPr>
          <p:spPr bwMode="auto">
            <a:xfrm>
              <a:off x="1186" y="1500"/>
              <a:ext cx="1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T</a:t>
              </a:r>
              <a:r>
                <a:rPr lang="en-GB" altLang="zh-CN" sz="2000" b="0" baseline="-25000">
                  <a:solidFill>
                    <a:srgbClr val="000000"/>
                  </a:solidFill>
                  <a:latin typeface="Times" panose="02020603050405020304" pitchFamily="18" charset="0"/>
                </a:rPr>
                <a:t>i</a:t>
              </a:r>
              <a:endParaRPr lang="en-GB" altLang="zh-CN" sz="2000" b="0">
                <a:latin typeface="Times" panose="02020603050405020304" pitchFamily="18" charset="0"/>
              </a:endParaRPr>
            </a:p>
          </p:txBody>
        </p:sp>
        <p:sp>
          <p:nvSpPr>
            <p:cNvPr id="8" name="Rectangle 7"/>
            <p:cNvSpPr>
              <a:spLocks noChangeArrowheads="1"/>
            </p:cNvSpPr>
            <p:nvPr/>
          </p:nvSpPr>
          <p:spPr bwMode="auto">
            <a:xfrm>
              <a:off x="3089" y="1514"/>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规则</a:t>
              </a:r>
              <a:endParaRPr lang="zh-CN" altLang="en-GB" sz="2000" b="0">
                <a:latin typeface="Times" panose="02020603050405020304" pitchFamily="18" charset="0"/>
              </a:endParaRPr>
            </a:p>
          </p:txBody>
        </p:sp>
        <p:sp>
          <p:nvSpPr>
            <p:cNvPr id="9" name="Rectangle 8"/>
            <p:cNvSpPr>
              <a:spLocks noChangeArrowheads="1"/>
            </p:cNvSpPr>
            <p:nvPr/>
          </p:nvSpPr>
          <p:spPr bwMode="auto">
            <a:xfrm>
              <a:off x="5767" y="1411"/>
              <a:ext cx="16" cy="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 name="Rectangle 9"/>
            <p:cNvSpPr>
              <a:spLocks noChangeArrowheads="1"/>
            </p:cNvSpPr>
            <p:nvPr/>
          </p:nvSpPr>
          <p:spPr bwMode="auto">
            <a:xfrm>
              <a:off x="228" y="1975"/>
              <a:ext cx="3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write</a:t>
              </a:r>
              <a:endParaRPr lang="en-GB" altLang="zh-CN" sz="2000" b="0">
                <a:latin typeface="Times" panose="02020603050405020304" pitchFamily="18" charset="0"/>
              </a:endParaRPr>
            </a:p>
          </p:txBody>
        </p:sp>
        <p:sp>
          <p:nvSpPr>
            <p:cNvPr id="11" name="Rectangle 10"/>
            <p:cNvSpPr>
              <a:spLocks noChangeArrowheads="1"/>
            </p:cNvSpPr>
            <p:nvPr/>
          </p:nvSpPr>
          <p:spPr bwMode="auto">
            <a:xfrm>
              <a:off x="1114" y="1975"/>
              <a:ext cx="2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read</a:t>
              </a:r>
              <a:endParaRPr lang="en-GB" altLang="zh-CN" sz="2000" b="0">
                <a:latin typeface="Times" panose="02020603050405020304" pitchFamily="18" charset="0"/>
              </a:endParaRPr>
            </a:p>
          </p:txBody>
        </p:sp>
        <p:sp>
          <p:nvSpPr>
            <p:cNvPr id="12" name="Rectangle 13"/>
            <p:cNvSpPr>
              <a:spLocks noChangeArrowheads="1"/>
            </p:cNvSpPr>
            <p:nvPr/>
          </p:nvSpPr>
          <p:spPr bwMode="auto">
            <a:xfrm>
              <a:off x="2388" y="1975"/>
              <a:ext cx="179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dirty="0">
                  <a:solidFill>
                    <a:srgbClr val="000000"/>
                  </a:solidFill>
                  <a:latin typeface="Times" panose="02020603050405020304" pitchFamily="18" charset="0"/>
                </a:rPr>
                <a:t> </a:t>
              </a:r>
              <a:r>
                <a:rPr lang="en-GB" altLang="zh-CN" sz="2000" b="0" dirty="0">
                  <a:solidFill>
                    <a:srgbClr val="000000"/>
                  </a:solidFill>
                  <a:latin typeface="Times" panose="02020603050405020304" pitchFamily="18" charset="0"/>
                </a:rPr>
                <a:t>1.  T</a:t>
              </a:r>
              <a:r>
                <a:rPr lang="en-GB" altLang="zh-CN" sz="2000" b="0" baseline="-25000" dirty="0">
                  <a:solidFill>
                    <a:srgbClr val="000000"/>
                  </a:solidFill>
                  <a:latin typeface="Times" panose="02020603050405020304" pitchFamily="18" charset="0"/>
                </a:rPr>
                <a:t>i</a:t>
              </a:r>
              <a:r>
                <a:rPr lang="zh-CN" altLang="en-GB" sz="2000" b="0" dirty="0">
                  <a:solidFill>
                    <a:srgbClr val="000000"/>
                  </a:solidFill>
                  <a:latin typeface="Times" panose="02020603050405020304" pitchFamily="18" charset="0"/>
                </a:rPr>
                <a:t>不能读取</a:t>
              </a:r>
              <a:r>
                <a:rPr lang="en-GB" altLang="zh-CN" sz="2000" b="0" dirty="0" err="1">
                  <a:solidFill>
                    <a:srgbClr val="000000"/>
                  </a:solidFill>
                  <a:latin typeface="Times" panose="02020603050405020304" pitchFamily="18" charset="0"/>
                </a:rPr>
                <a:t>T</a:t>
              </a:r>
              <a:r>
                <a:rPr lang="en-GB" altLang="zh-CN" sz="2000" b="0" baseline="-25000" dirty="0" err="1">
                  <a:solidFill>
                    <a:srgbClr val="000000"/>
                  </a:solidFill>
                  <a:latin typeface="Times" panose="02020603050405020304" pitchFamily="18" charset="0"/>
                </a:rPr>
                <a:t>v</a:t>
              </a:r>
              <a:r>
                <a:rPr lang="zh-CN" altLang="en-GB" sz="2000" b="0" dirty="0">
                  <a:solidFill>
                    <a:srgbClr val="000000"/>
                  </a:solidFill>
                  <a:latin typeface="Times" panose="02020603050405020304" pitchFamily="18" charset="0"/>
                </a:rPr>
                <a:t>写的对象</a:t>
              </a:r>
              <a:endParaRPr lang="zh-CN" altLang="en-GB" sz="2000" b="0" dirty="0">
                <a:latin typeface="Times" panose="02020603050405020304" pitchFamily="18" charset="0"/>
              </a:endParaRPr>
            </a:p>
          </p:txBody>
        </p:sp>
        <p:sp>
          <p:nvSpPr>
            <p:cNvPr id="13" name="Rectangle 15"/>
            <p:cNvSpPr>
              <a:spLocks noChangeArrowheads="1"/>
            </p:cNvSpPr>
            <p:nvPr/>
          </p:nvSpPr>
          <p:spPr bwMode="auto">
            <a:xfrm>
              <a:off x="5767" y="1848"/>
              <a:ext cx="16" cy="6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 name="Rectangle 16"/>
            <p:cNvSpPr>
              <a:spLocks noChangeArrowheads="1"/>
            </p:cNvSpPr>
            <p:nvPr/>
          </p:nvSpPr>
          <p:spPr bwMode="auto">
            <a:xfrm>
              <a:off x="228" y="2345"/>
              <a:ext cx="2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read</a:t>
              </a:r>
              <a:endParaRPr lang="en-GB" altLang="zh-CN" sz="2000" b="0">
                <a:latin typeface="Times" panose="02020603050405020304" pitchFamily="18" charset="0"/>
              </a:endParaRPr>
            </a:p>
          </p:txBody>
        </p:sp>
        <p:sp>
          <p:nvSpPr>
            <p:cNvPr id="15" name="Rectangle 17"/>
            <p:cNvSpPr>
              <a:spLocks noChangeArrowheads="1"/>
            </p:cNvSpPr>
            <p:nvPr/>
          </p:nvSpPr>
          <p:spPr bwMode="auto">
            <a:xfrm>
              <a:off x="1114" y="2345"/>
              <a:ext cx="32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write</a:t>
              </a:r>
              <a:endParaRPr lang="en-GB" altLang="zh-CN" sz="2000" b="0">
                <a:latin typeface="Times" panose="02020603050405020304" pitchFamily="18" charset="0"/>
              </a:endParaRPr>
            </a:p>
          </p:txBody>
        </p:sp>
        <p:sp>
          <p:nvSpPr>
            <p:cNvPr id="16" name="Rectangle 20"/>
            <p:cNvSpPr>
              <a:spLocks noChangeArrowheads="1"/>
            </p:cNvSpPr>
            <p:nvPr/>
          </p:nvSpPr>
          <p:spPr bwMode="auto">
            <a:xfrm>
              <a:off x="2396" y="2345"/>
              <a:ext cx="18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dirty="0">
                  <a:solidFill>
                    <a:srgbClr val="000000"/>
                  </a:solidFill>
                  <a:latin typeface="Times" panose="02020603050405020304" pitchFamily="18" charset="0"/>
                </a:rPr>
                <a:t> </a:t>
              </a:r>
              <a:r>
                <a:rPr lang="en-GB" altLang="zh-CN" sz="2000" b="0" dirty="0">
                  <a:solidFill>
                    <a:srgbClr val="000000"/>
                  </a:solidFill>
                  <a:latin typeface="Times" panose="02020603050405020304" pitchFamily="18" charset="0"/>
                </a:rPr>
                <a:t>2.  </a:t>
              </a:r>
              <a:r>
                <a:rPr lang="en-GB" altLang="zh-CN" sz="2000" b="0" dirty="0" err="1" smtClean="0">
                  <a:solidFill>
                    <a:srgbClr val="000000"/>
                  </a:solidFill>
                  <a:latin typeface="Times" panose="02020603050405020304" pitchFamily="18" charset="0"/>
                </a:rPr>
                <a:t>T</a:t>
              </a:r>
              <a:r>
                <a:rPr lang="en-GB" altLang="zh-CN" sz="2000" baseline="-25000" dirty="0" err="1">
                  <a:solidFill>
                    <a:srgbClr val="000000"/>
                  </a:solidFill>
                  <a:latin typeface="Times" panose="02020603050405020304" pitchFamily="18" charset="0"/>
                </a:rPr>
                <a:t>v</a:t>
              </a:r>
              <a:r>
                <a:rPr lang="zh-CN" altLang="en-GB" sz="2000" b="0" dirty="0" smtClean="0">
                  <a:solidFill>
                    <a:srgbClr val="000000"/>
                  </a:solidFill>
                  <a:latin typeface="Times" panose="02020603050405020304" pitchFamily="18" charset="0"/>
                </a:rPr>
                <a:t>不能</a:t>
              </a:r>
              <a:r>
                <a:rPr lang="zh-CN" altLang="en-GB" sz="2000" b="0" dirty="0">
                  <a:solidFill>
                    <a:srgbClr val="000000"/>
                  </a:solidFill>
                  <a:latin typeface="Times" panose="02020603050405020304" pitchFamily="18" charset="0"/>
                </a:rPr>
                <a:t>读取</a:t>
              </a:r>
              <a:r>
                <a:rPr lang="en-GB" altLang="zh-CN" sz="2000" b="0" dirty="0" smtClean="0">
                  <a:solidFill>
                    <a:srgbClr val="000000"/>
                  </a:solidFill>
                  <a:latin typeface="Times" panose="02020603050405020304" pitchFamily="18" charset="0"/>
                </a:rPr>
                <a:t>T</a:t>
              </a:r>
              <a:r>
                <a:rPr lang="en-GB" altLang="zh-CN" sz="2000" baseline="-25000" dirty="0">
                  <a:solidFill>
                    <a:srgbClr val="000000"/>
                  </a:solidFill>
                  <a:latin typeface="Times" panose="02020603050405020304" pitchFamily="18" charset="0"/>
                </a:rPr>
                <a:t>i</a:t>
              </a:r>
              <a:r>
                <a:rPr lang="zh-CN" altLang="en-GB" sz="2000" b="0" dirty="0" smtClean="0">
                  <a:solidFill>
                    <a:srgbClr val="000000"/>
                  </a:solidFill>
                  <a:latin typeface="Times" panose="02020603050405020304" pitchFamily="18" charset="0"/>
                </a:rPr>
                <a:t>写</a:t>
              </a:r>
              <a:r>
                <a:rPr lang="zh-CN" altLang="en-GB" sz="2000" b="0" dirty="0">
                  <a:solidFill>
                    <a:srgbClr val="000000"/>
                  </a:solidFill>
                  <a:latin typeface="Times" panose="02020603050405020304" pitchFamily="18" charset="0"/>
                </a:rPr>
                <a:t>的对象</a:t>
              </a:r>
              <a:endParaRPr lang="zh-CN" altLang="en-GB" sz="2000" b="0" dirty="0">
                <a:latin typeface="Times" panose="02020603050405020304" pitchFamily="18" charset="0"/>
              </a:endParaRPr>
            </a:p>
          </p:txBody>
        </p:sp>
        <p:sp>
          <p:nvSpPr>
            <p:cNvPr id="17" name="Rectangle 22"/>
            <p:cNvSpPr>
              <a:spLocks noChangeArrowheads="1"/>
            </p:cNvSpPr>
            <p:nvPr/>
          </p:nvSpPr>
          <p:spPr bwMode="auto">
            <a:xfrm>
              <a:off x="5767" y="2276"/>
              <a:ext cx="16" cy="6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 name="Rectangle 23"/>
            <p:cNvSpPr>
              <a:spLocks noChangeArrowheads="1"/>
            </p:cNvSpPr>
            <p:nvPr/>
          </p:nvSpPr>
          <p:spPr bwMode="auto">
            <a:xfrm>
              <a:off x="228" y="2795"/>
              <a:ext cx="32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write</a:t>
              </a:r>
              <a:endParaRPr lang="en-GB" altLang="zh-CN" sz="2000" b="0">
                <a:latin typeface="Times" panose="02020603050405020304" pitchFamily="18" charset="0"/>
              </a:endParaRPr>
            </a:p>
          </p:txBody>
        </p:sp>
        <p:sp>
          <p:nvSpPr>
            <p:cNvPr id="19" name="Rectangle 24"/>
            <p:cNvSpPr>
              <a:spLocks noChangeArrowheads="1"/>
            </p:cNvSpPr>
            <p:nvPr/>
          </p:nvSpPr>
          <p:spPr bwMode="auto">
            <a:xfrm>
              <a:off x="1114" y="2795"/>
              <a:ext cx="32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write</a:t>
              </a:r>
              <a:endParaRPr lang="en-GB" altLang="zh-CN" sz="2000" b="0">
                <a:latin typeface="Times" panose="02020603050405020304" pitchFamily="18" charset="0"/>
              </a:endParaRPr>
            </a:p>
          </p:txBody>
        </p:sp>
        <p:sp>
          <p:nvSpPr>
            <p:cNvPr id="20" name="Rectangle 27"/>
            <p:cNvSpPr>
              <a:spLocks noChangeArrowheads="1"/>
            </p:cNvSpPr>
            <p:nvPr/>
          </p:nvSpPr>
          <p:spPr bwMode="auto">
            <a:xfrm>
              <a:off x="2404" y="2795"/>
              <a:ext cx="191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r>
                <a:rPr lang="en-GB" altLang="zh-CN" sz="2000" b="0">
                  <a:solidFill>
                    <a:srgbClr val="000000"/>
                  </a:solidFill>
                  <a:latin typeface="Times" panose="02020603050405020304" pitchFamily="18" charset="0"/>
                </a:rPr>
                <a:t>3.  T</a:t>
              </a:r>
              <a:r>
                <a:rPr lang="en-GB" altLang="zh-CN" sz="2000" b="0" baseline="-25000">
                  <a:solidFill>
                    <a:srgbClr val="000000"/>
                  </a:solidFill>
                  <a:latin typeface="Times" panose="02020603050405020304" pitchFamily="18" charset="0"/>
                </a:rPr>
                <a:t>i</a:t>
              </a:r>
              <a:r>
                <a:rPr lang="zh-CN" altLang="en-GB" sz="2000" b="0">
                  <a:solidFill>
                    <a:srgbClr val="000000"/>
                  </a:solidFill>
                  <a:latin typeface="Times" panose="02020603050405020304" pitchFamily="18" charset="0"/>
                </a:rPr>
                <a:t>不能写</a:t>
              </a:r>
              <a:r>
                <a:rPr lang="en-GB" altLang="zh-CN" sz="2000" b="0">
                  <a:solidFill>
                    <a:srgbClr val="000000"/>
                  </a:solidFill>
                  <a:latin typeface="Times" panose="02020603050405020304" pitchFamily="18" charset="0"/>
                </a:rPr>
                <a:t>T</a:t>
              </a:r>
              <a:r>
                <a:rPr lang="en-GB" altLang="zh-CN" sz="2000" b="0" baseline="-25000">
                  <a:solidFill>
                    <a:srgbClr val="000000"/>
                  </a:solidFill>
                  <a:latin typeface="Times" panose="02020603050405020304" pitchFamily="18" charset="0"/>
                </a:rPr>
                <a:t>v</a:t>
              </a:r>
              <a:r>
                <a:rPr lang="zh-CN" altLang="en-GB" sz="2000" b="0">
                  <a:solidFill>
                    <a:srgbClr val="000000"/>
                  </a:solidFill>
                  <a:latin typeface="Times" panose="02020603050405020304" pitchFamily="18" charset="0"/>
                </a:rPr>
                <a:t>写的对象</a:t>
              </a:r>
              <a:r>
                <a:rPr lang="en-GB" altLang="zh-CN" sz="2000" b="0">
                  <a:solidFill>
                    <a:srgbClr val="000000"/>
                  </a:solidFill>
                  <a:latin typeface="Times" panose="02020603050405020304" pitchFamily="18" charset="0"/>
                </a:rPr>
                <a:t>,</a:t>
              </a:r>
            </a:p>
            <a:p>
              <a:pPr eaLnBrk="0" hangingPunct="0"/>
              <a:r>
                <a:rPr lang="zh-CN" altLang="en-GB" sz="2000" b="0">
                  <a:solidFill>
                    <a:srgbClr val="000000"/>
                  </a:solidFill>
                  <a:latin typeface="Times" panose="02020603050405020304" pitchFamily="18" charset="0"/>
                </a:rPr>
                <a:t>     并且</a:t>
              </a:r>
              <a:r>
                <a:rPr lang="en-GB" altLang="zh-CN" sz="2000" b="0">
                  <a:solidFill>
                    <a:srgbClr val="000000"/>
                  </a:solidFill>
                  <a:latin typeface="Times" panose="02020603050405020304" pitchFamily="18" charset="0"/>
                </a:rPr>
                <a:t>T</a:t>
              </a:r>
              <a:r>
                <a:rPr lang="en-GB" altLang="zh-CN" sz="2000" b="0" baseline="-25000">
                  <a:solidFill>
                    <a:srgbClr val="000000"/>
                  </a:solidFill>
                  <a:latin typeface="Times" panose="02020603050405020304" pitchFamily="18" charset="0"/>
                </a:rPr>
                <a:t>v</a:t>
              </a:r>
              <a:r>
                <a:rPr lang="zh-CN" altLang="en-GB" sz="2000" b="0">
                  <a:solidFill>
                    <a:srgbClr val="000000"/>
                  </a:solidFill>
                  <a:latin typeface="Times" panose="02020603050405020304" pitchFamily="18" charset="0"/>
                </a:rPr>
                <a:t>不能写</a:t>
              </a:r>
              <a:r>
                <a:rPr lang="en-GB" altLang="zh-CN" sz="2000" b="0">
                  <a:solidFill>
                    <a:srgbClr val="000000"/>
                  </a:solidFill>
                  <a:latin typeface="Times" panose="02020603050405020304" pitchFamily="18" charset="0"/>
                </a:rPr>
                <a:t>T</a:t>
              </a:r>
              <a:r>
                <a:rPr lang="en-GB" altLang="zh-CN" sz="2000" b="0" baseline="-25000">
                  <a:solidFill>
                    <a:srgbClr val="000000"/>
                  </a:solidFill>
                  <a:latin typeface="Times" panose="02020603050405020304" pitchFamily="18" charset="0"/>
                </a:rPr>
                <a:t>i</a:t>
              </a:r>
              <a:r>
                <a:rPr lang="zh-CN" altLang="en-GB" sz="2000" b="0">
                  <a:solidFill>
                    <a:srgbClr val="000000"/>
                  </a:solidFill>
                  <a:latin typeface="Times" panose="02020603050405020304" pitchFamily="18" charset="0"/>
                </a:rPr>
                <a:t>写的对象</a:t>
              </a:r>
              <a:endParaRPr lang="zh-CN" altLang="en-GB" sz="2000" b="0">
                <a:latin typeface="Times" panose="02020603050405020304" pitchFamily="18" charset="0"/>
              </a:endParaRPr>
            </a:p>
          </p:txBody>
        </p:sp>
        <p:sp>
          <p:nvSpPr>
            <p:cNvPr id="21" name="Line 35"/>
            <p:cNvSpPr>
              <a:spLocks noChangeShapeType="1"/>
            </p:cNvSpPr>
            <p:nvPr/>
          </p:nvSpPr>
          <p:spPr bwMode="auto">
            <a:xfrm>
              <a:off x="209" y="1378"/>
              <a:ext cx="554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Line 36"/>
            <p:cNvSpPr>
              <a:spLocks noChangeShapeType="1"/>
            </p:cNvSpPr>
            <p:nvPr/>
          </p:nvSpPr>
          <p:spPr bwMode="auto">
            <a:xfrm>
              <a:off x="209" y="1797"/>
              <a:ext cx="554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 name="Line 37"/>
            <p:cNvSpPr>
              <a:spLocks noChangeShapeType="1"/>
            </p:cNvSpPr>
            <p:nvPr/>
          </p:nvSpPr>
          <p:spPr bwMode="auto">
            <a:xfrm>
              <a:off x="209" y="3339"/>
              <a:ext cx="554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Line 38"/>
            <p:cNvSpPr>
              <a:spLocks noChangeShapeType="1"/>
            </p:cNvSpPr>
            <p:nvPr/>
          </p:nvSpPr>
          <p:spPr bwMode="auto">
            <a:xfrm>
              <a:off x="1678" y="1374"/>
              <a:ext cx="23" cy="196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extLst>
      <p:ext uri="{BB962C8B-B14F-4D97-AF65-F5344CB8AC3E}">
        <p14:creationId xmlns:p14="http://schemas.microsoft.com/office/powerpoint/2010/main" val="7712055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13.5 </a:t>
            </a:r>
            <a:r>
              <a:rPr lang="zh-CN" altLang="en-US" dirty="0"/>
              <a:t>乐观并发控制</a:t>
            </a:r>
          </a:p>
        </p:txBody>
      </p:sp>
      <p:sp>
        <p:nvSpPr>
          <p:cNvPr id="3" name="内容占位符 2"/>
          <p:cNvSpPr>
            <a:spLocks noGrp="1"/>
          </p:cNvSpPr>
          <p:nvPr>
            <p:ph idx="1"/>
          </p:nvPr>
        </p:nvSpPr>
        <p:spPr/>
        <p:txBody>
          <a:bodyPr>
            <a:normAutofit fontScale="92500" lnSpcReduction="10000"/>
          </a:bodyPr>
          <a:lstStyle/>
          <a:p>
            <a:pPr>
              <a:lnSpc>
                <a:spcPct val="90000"/>
              </a:lnSpc>
            </a:pPr>
            <a:r>
              <a:rPr kumimoji="1" lang="zh-CN" altLang="en-US" sz="2800" b="1" dirty="0">
                <a:solidFill>
                  <a:schemeClr val="tx1"/>
                </a:solidFill>
                <a:latin typeface="Times New Roman" panose="02020603050405020304" pitchFamily="18" charset="0"/>
              </a:rPr>
              <a:t>向后验证</a:t>
            </a:r>
            <a:endParaRPr lang="zh-CN" altLang="en-US" sz="28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检查它的读集是否和其它较早重叠事务的写集是否重叠</a:t>
            </a:r>
          </a:p>
          <a:p>
            <a:pPr lvl="1">
              <a:lnSpc>
                <a:spcPct val="90000"/>
              </a:lnSpc>
            </a:pPr>
            <a:r>
              <a:rPr lang="zh-CN" altLang="en-US" sz="2400" dirty="0">
                <a:solidFill>
                  <a:schemeClr val="tx1"/>
                </a:solidFill>
                <a:latin typeface="Times New Roman" panose="02020603050405020304" pitchFamily="18" charset="0"/>
              </a:rPr>
              <a:t>算法</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en-US" altLang="zh-CN" sz="2400" dirty="0" err="1">
                <a:solidFill>
                  <a:schemeClr val="tx1"/>
                </a:solidFill>
                <a:latin typeface="Times New Roman" panose="02020603050405020304" pitchFamily="18" charset="0"/>
              </a:rPr>
              <a:t>startTn</a:t>
            </a:r>
            <a:r>
              <a:rPr lang="en-US" altLang="zh-CN" sz="2400" dirty="0">
                <a:solidFill>
                  <a:schemeClr val="tx1"/>
                </a:solidFill>
                <a:latin typeface="Times New Roman" panose="02020603050405020304" pitchFamily="18" charset="0"/>
              </a:rPr>
              <a:t>:   </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v</a:t>
            </a:r>
            <a:r>
              <a:rPr lang="zh-CN" altLang="en-US" sz="2400" dirty="0">
                <a:solidFill>
                  <a:schemeClr val="tx1"/>
                </a:solidFill>
                <a:latin typeface="Times New Roman" panose="02020603050405020304" pitchFamily="18" charset="0"/>
              </a:rPr>
              <a:t>进入工作阶段时已分配的最大事务号码</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en-US" altLang="zh-CN" sz="2400" dirty="0" err="1">
                <a:solidFill>
                  <a:schemeClr val="tx1"/>
                </a:solidFill>
                <a:latin typeface="Times New Roman" panose="02020603050405020304" pitchFamily="18" charset="0"/>
              </a:rPr>
              <a:t>finishTn</a:t>
            </a:r>
            <a:r>
              <a:rPr lang="en-US" altLang="zh-CN" sz="2400" dirty="0">
                <a:solidFill>
                  <a:schemeClr val="tx1"/>
                </a:solidFill>
                <a:latin typeface="Times New Roman" panose="02020603050405020304" pitchFamily="18" charset="0"/>
              </a:rPr>
              <a:t>: </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v</a:t>
            </a:r>
            <a:r>
              <a:rPr lang="zh-CN" altLang="en-US" sz="2400" dirty="0">
                <a:solidFill>
                  <a:schemeClr val="tx1"/>
                </a:solidFill>
                <a:latin typeface="Times New Roman" panose="02020603050405020304" pitchFamily="18" charset="0"/>
              </a:rPr>
              <a:t>进入验证阶段时已分配的最大事务号码</a:t>
            </a:r>
          </a:p>
          <a:p>
            <a:pPr lvl="1">
              <a:lnSpc>
                <a:spcPct val="90000"/>
              </a:lnSpc>
              <a:buFont typeface="Wingdings" panose="05000000000000000000" pitchFamily="2" charset="2"/>
              <a:buNone/>
            </a:pPr>
            <a:endParaRPr lang="zh-CN" altLang="en-US" sz="2400" dirty="0">
              <a:solidFill>
                <a:schemeClr val="tx1"/>
              </a:solidFill>
              <a:latin typeface="Times New Roman" panose="02020603050405020304" pitchFamily="18" charset="0"/>
            </a:endParaRPr>
          </a:p>
          <a:p>
            <a:pPr lvl="1">
              <a:lnSpc>
                <a:spcPct val="90000"/>
              </a:lnSpc>
              <a:buFont typeface="Wingdings" panose="05000000000000000000" pitchFamily="2" charset="2"/>
              <a:buNone/>
            </a:pPr>
            <a:endParaRPr lang="zh-CN" altLang="en-US" sz="2400" dirty="0">
              <a:solidFill>
                <a:schemeClr val="tx1"/>
              </a:solidFill>
              <a:latin typeface="Times New Roman" panose="02020603050405020304" pitchFamily="18" charset="0"/>
            </a:endParaRPr>
          </a:p>
          <a:p>
            <a:pPr lvl="1">
              <a:lnSpc>
                <a:spcPct val="90000"/>
              </a:lnSpc>
              <a:buFont typeface="Wingdings" panose="05000000000000000000" pitchFamily="2" charset="2"/>
              <a:buNone/>
            </a:pPr>
            <a:endParaRPr lang="zh-CN" altLang="en-US" sz="2400" dirty="0">
              <a:solidFill>
                <a:schemeClr val="tx1"/>
              </a:solidFill>
              <a:latin typeface="Times New Roman" panose="02020603050405020304" pitchFamily="18" charset="0"/>
            </a:endParaRPr>
          </a:p>
          <a:p>
            <a:pPr lvl="1">
              <a:lnSpc>
                <a:spcPct val="90000"/>
              </a:lnSpc>
              <a:buFont typeface="Wingdings" panose="05000000000000000000" pitchFamily="2" charset="2"/>
              <a:buNone/>
            </a:pPr>
            <a:endParaRPr lang="zh-CN" altLang="en-US" sz="2400" dirty="0">
              <a:solidFill>
                <a:schemeClr val="tx1"/>
              </a:solidFill>
              <a:latin typeface="Times New Roman" panose="02020603050405020304" pitchFamily="18" charset="0"/>
            </a:endParaRPr>
          </a:p>
          <a:p>
            <a:pPr lvl="1">
              <a:lnSpc>
                <a:spcPct val="90000"/>
              </a:lnSpc>
              <a:buFont typeface="Wingdings" panose="05000000000000000000" pitchFamily="2" charset="2"/>
              <a:buNone/>
            </a:pPr>
            <a:endParaRPr lang="zh-CN" altLang="en-US" sz="24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验证失败后，冲突解决方法</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放弃当前进行验证的</a:t>
            </a:r>
            <a:r>
              <a:rPr lang="zh-CN" altLang="en-US" sz="2400" dirty="0" smtClean="0">
                <a:solidFill>
                  <a:schemeClr val="tx1"/>
                </a:solidFill>
                <a:latin typeface="Times New Roman" panose="02020603050405020304" pitchFamily="18" charset="0"/>
              </a:rPr>
              <a:t>事务</a:t>
            </a:r>
            <a:endParaRPr lang="en-US" altLang="zh-CN" dirty="0">
              <a:solidFill>
                <a:schemeClr val="tx1"/>
              </a:solidFill>
              <a:latin typeface="Times New Roman" panose="02020603050405020304" pitchFamily="18" charset="0"/>
            </a:endParaRP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59</a:t>
            </a:fld>
            <a:endParaRPr lang="zh-CN" altLang="en-US"/>
          </a:p>
        </p:txBody>
      </p:sp>
      <p:sp>
        <p:nvSpPr>
          <p:cNvPr id="5" name="Text Box 4"/>
          <p:cNvSpPr txBox="1">
            <a:spLocks noChangeArrowheads="1"/>
          </p:cNvSpPr>
          <p:nvPr/>
        </p:nvSpPr>
        <p:spPr bwMode="auto">
          <a:xfrm>
            <a:off x="1437034" y="3159518"/>
            <a:ext cx="626746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0000"/>
              </a:lnSpc>
              <a:spcBef>
                <a:spcPct val="20000"/>
              </a:spcBef>
            </a:pPr>
            <a:r>
              <a:rPr kumimoji="1" lang="en-US" altLang="zh-CN" sz="2000" b="0" dirty="0">
                <a:latin typeface="Times" panose="02020603050405020304" pitchFamily="18" charset="0"/>
              </a:rPr>
              <a:t>Boolean valid = true</a:t>
            </a:r>
          </a:p>
          <a:p>
            <a:pPr>
              <a:lnSpc>
                <a:spcPct val="80000"/>
              </a:lnSpc>
              <a:spcBef>
                <a:spcPct val="20000"/>
              </a:spcBef>
            </a:pPr>
            <a:r>
              <a:rPr kumimoji="1" lang="en-US" altLang="zh-CN" sz="2000" b="0" dirty="0">
                <a:latin typeface="Times" panose="02020603050405020304" pitchFamily="18" charset="0"/>
              </a:rPr>
              <a:t>For ( </a:t>
            </a:r>
            <a:r>
              <a:rPr kumimoji="1" lang="en-US" altLang="zh-CN" sz="2000" b="0" dirty="0" err="1">
                <a:latin typeface="Times" panose="02020603050405020304" pitchFamily="18" charset="0"/>
              </a:rPr>
              <a:t>int</a:t>
            </a:r>
            <a:r>
              <a:rPr kumimoji="1" lang="en-US" altLang="zh-CN" sz="2000" b="0" dirty="0">
                <a:latin typeface="Times" panose="02020603050405020304" pitchFamily="18" charset="0"/>
              </a:rPr>
              <a:t> </a:t>
            </a:r>
            <a:r>
              <a:rPr kumimoji="1" lang="en-US" altLang="zh-CN" sz="2000" b="0" i="1" dirty="0">
                <a:latin typeface="Times" panose="02020603050405020304" pitchFamily="18" charset="0"/>
              </a:rPr>
              <a:t>T</a:t>
            </a:r>
            <a:r>
              <a:rPr kumimoji="1" lang="en-US" altLang="zh-CN" sz="2000" b="0" i="1" baseline="-25000" dirty="0">
                <a:latin typeface="Times" panose="02020603050405020304" pitchFamily="18" charset="0"/>
              </a:rPr>
              <a:t>i</a:t>
            </a:r>
            <a:r>
              <a:rPr kumimoji="1" lang="en-US" altLang="zh-CN" sz="2000" b="0" dirty="0">
                <a:latin typeface="Times" panose="02020603050405020304" pitchFamily="18" charset="0"/>
              </a:rPr>
              <a:t> = </a:t>
            </a:r>
            <a:r>
              <a:rPr kumimoji="1" lang="en-US" altLang="zh-CN" sz="2000" b="0" i="1" dirty="0" err="1">
                <a:latin typeface="Times" panose="02020603050405020304" pitchFamily="18" charset="0"/>
              </a:rPr>
              <a:t>startT</a:t>
            </a:r>
            <a:r>
              <a:rPr kumimoji="1" lang="en-US" altLang="zh-CN" sz="2000" b="0" i="1" baseline="-25000" dirty="0" err="1">
                <a:latin typeface="Times" panose="02020603050405020304" pitchFamily="18" charset="0"/>
              </a:rPr>
              <a:t>n</a:t>
            </a:r>
            <a:r>
              <a:rPr kumimoji="1" lang="en-US" altLang="zh-CN" sz="2000" b="0" dirty="0">
                <a:latin typeface="Times" panose="02020603050405020304" pitchFamily="18" charset="0"/>
              </a:rPr>
              <a:t> +1; </a:t>
            </a:r>
            <a:r>
              <a:rPr kumimoji="1" lang="en-US" altLang="zh-CN" sz="2000" b="0" i="1" dirty="0">
                <a:latin typeface="Times" panose="02020603050405020304" pitchFamily="18" charset="0"/>
              </a:rPr>
              <a:t>T</a:t>
            </a:r>
            <a:r>
              <a:rPr kumimoji="1" lang="en-US" altLang="zh-CN" sz="2000" b="0" i="1" baseline="-25000" dirty="0">
                <a:latin typeface="Times" panose="02020603050405020304" pitchFamily="18" charset="0"/>
              </a:rPr>
              <a:t>i</a:t>
            </a:r>
            <a:r>
              <a:rPr kumimoji="1" lang="en-US" altLang="zh-CN" sz="2000" b="0" dirty="0">
                <a:latin typeface="Times" panose="02020603050405020304" pitchFamily="18" charset="0"/>
              </a:rPr>
              <a:t> &lt;= </a:t>
            </a:r>
            <a:r>
              <a:rPr kumimoji="1" lang="en-US" altLang="zh-CN" sz="2000" b="0" i="1" dirty="0" err="1">
                <a:latin typeface="Times" panose="02020603050405020304" pitchFamily="18" charset="0"/>
              </a:rPr>
              <a:t>finishT</a:t>
            </a:r>
            <a:r>
              <a:rPr kumimoji="1" lang="en-US" altLang="zh-CN" sz="2000" b="0" i="1" baseline="-25000" dirty="0" err="1">
                <a:latin typeface="Times" panose="02020603050405020304" pitchFamily="18" charset="0"/>
              </a:rPr>
              <a:t>n</a:t>
            </a:r>
            <a:r>
              <a:rPr kumimoji="1" lang="en-US" altLang="zh-CN" sz="2000" b="0" dirty="0">
                <a:latin typeface="Times" panose="02020603050405020304" pitchFamily="18" charset="0"/>
              </a:rPr>
              <a:t>; </a:t>
            </a:r>
            <a:r>
              <a:rPr kumimoji="1" lang="en-US" altLang="zh-CN" sz="2000" b="0" i="1" dirty="0">
                <a:latin typeface="Times" panose="02020603050405020304" pitchFamily="18" charset="0"/>
              </a:rPr>
              <a:t>T</a:t>
            </a:r>
            <a:r>
              <a:rPr kumimoji="1" lang="en-US" altLang="zh-CN" sz="2000" b="0" i="1" baseline="-25000" dirty="0">
                <a:latin typeface="Times" panose="02020603050405020304" pitchFamily="18" charset="0"/>
              </a:rPr>
              <a:t>i</a:t>
            </a:r>
            <a:r>
              <a:rPr kumimoji="1" lang="en-US" altLang="zh-CN" sz="2000" b="0" dirty="0">
                <a:latin typeface="Times" panose="02020603050405020304" pitchFamily="18" charset="0"/>
              </a:rPr>
              <a:t> ++) {</a:t>
            </a:r>
          </a:p>
          <a:p>
            <a:pPr>
              <a:lnSpc>
                <a:spcPct val="80000"/>
              </a:lnSpc>
              <a:spcBef>
                <a:spcPct val="20000"/>
              </a:spcBef>
            </a:pPr>
            <a:r>
              <a:rPr kumimoji="1" lang="en-US" altLang="zh-CN" sz="2000" b="0" dirty="0">
                <a:latin typeface="Times" panose="02020603050405020304" pitchFamily="18" charset="0"/>
              </a:rPr>
              <a:t>	if (read set of </a:t>
            </a:r>
            <a:r>
              <a:rPr kumimoji="1" lang="en-US" altLang="zh-CN" sz="2000" b="0" i="1" dirty="0" err="1">
                <a:latin typeface="Times" panose="02020603050405020304" pitchFamily="18" charset="0"/>
              </a:rPr>
              <a:t>T</a:t>
            </a:r>
            <a:r>
              <a:rPr kumimoji="1" lang="en-US" altLang="zh-CN" sz="2000" b="0" i="1" baseline="-25000" dirty="0" err="1">
                <a:latin typeface="Times" panose="02020603050405020304" pitchFamily="18" charset="0"/>
              </a:rPr>
              <a:t>v</a:t>
            </a:r>
            <a:r>
              <a:rPr kumimoji="1" lang="en-US" altLang="zh-CN" sz="2000" b="0" dirty="0">
                <a:latin typeface="Times" panose="02020603050405020304" pitchFamily="18" charset="0"/>
              </a:rPr>
              <a:t> intersects write set of </a:t>
            </a:r>
            <a:r>
              <a:rPr kumimoji="1" lang="en-US" altLang="zh-CN" sz="2000" b="0" i="1" dirty="0">
                <a:latin typeface="Times" panose="02020603050405020304" pitchFamily="18" charset="0"/>
              </a:rPr>
              <a:t>T</a:t>
            </a:r>
            <a:r>
              <a:rPr kumimoji="1" lang="en-US" altLang="zh-CN" sz="2000" b="0" i="1" baseline="-25000" dirty="0">
                <a:latin typeface="Times" panose="02020603050405020304" pitchFamily="18" charset="0"/>
              </a:rPr>
              <a:t>i</a:t>
            </a:r>
            <a:r>
              <a:rPr kumimoji="1" lang="en-US" altLang="zh-CN" sz="2000" b="0" dirty="0">
                <a:latin typeface="Times" panose="02020603050405020304" pitchFamily="18" charset="0"/>
              </a:rPr>
              <a:t>)</a:t>
            </a:r>
          </a:p>
          <a:p>
            <a:pPr>
              <a:lnSpc>
                <a:spcPct val="80000"/>
              </a:lnSpc>
              <a:spcBef>
                <a:spcPct val="20000"/>
              </a:spcBef>
            </a:pPr>
            <a:r>
              <a:rPr kumimoji="1" lang="en-US" altLang="zh-CN" sz="2000" b="0" dirty="0">
                <a:latin typeface="Times" panose="02020603050405020304" pitchFamily="18" charset="0"/>
              </a:rPr>
              <a:t>                     valid = false</a:t>
            </a:r>
          </a:p>
          <a:p>
            <a:pPr>
              <a:lnSpc>
                <a:spcPct val="80000"/>
              </a:lnSpc>
              <a:spcBef>
                <a:spcPct val="20000"/>
              </a:spcBef>
            </a:pPr>
            <a:r>
              <a:rPr kumimoji="1" lang="en-US" altLang="zh-CN" sz="2000" b="0" dirty="0">
                <a:latin typeface="Times" panose="02020603050405020304" pitchFamily="18" charset="0"/>
              </a:rPr>
              <a:t>}</a:t>
            </a:r>
          </a:p>
        </p:txBody>
      </p:sp>
    </p:spTree>
    <p:extLst>
      <p:ext uri="{BB962C8B-B14F-4D97-AF65-F5344CB8AC3E}">
        <p14:creationId xmlns:p14="http://schemas.microsoft.com/office/powerpoint/2010/main" val="963344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13.1  </a:t>
            </a:r>
            <a:r>
              <a:rPr lang="zh-CN" altLang="en-US" dirty="0"/>
              <a:t>简介</a:t>
            </a:r>
          </a:p>
        </p:txBody>
      </p:sp>
      <p:sp>
        <p:nvSpPr>
          <p:cNvPr id="3" name="内容占位符 2"/>
          <p:cNvSpPr>
            <a:spLocks noGrp="1"/>
          </p:cNvSpPr>
          <p:nvPr>
            <p:ph idx="1"/>
          </p:nvPr>
        </p:nvSpPr>
        <p:spPr/>
        <p:txBody>
          <a:bodyPr>
            <a:normAutofit fontScale="85000" lnSpcReduction="20000"/>
          </a:bodyPr>
          <a:lstStyle/>
          <a:p>
            <a:r>
              <a:rPr kumimoji="1" lang="zh-CN" altLang="en-US" sz="2800" b="1" dirty="0">
                <a:solidFill>
                  <a:schemeClr val="tx1"/>
                </a:solidFill>
                <a:latin typeface="Times New Roman" panose="02020603050405020304" pitchFamily="18" charset="0"/>
              </a:rPr>
              <a:t>事务的故障模型</a:t>
            </a:r>
            <a:r>
              <a:rPr kumimoji="1" lang="en-US" altLang="zh-CN" sz="2800" b="1" dirty="0">
                <a:solidFill>
                  <a:schemeClr val="tx1"/>
                </a:solidFill>
                <a:latin typeface="Times New Roman" panose="02020603050405020304" pitchFamily="18" charset="0"/>
              </a:rPr>
              <a:t>——Lampson</a:t>
            </a:r>
            <a:r>
              <a:rPr kumimoji="1" lang="zh-CN" altLang="en-US" sz="2800" b="1" dirty="0">
                <a:solidFill>
                  <a:schemeClr val="tx1"/>
                </a:solidFill>
                <a:latin typeface="Times New Roman" panose="02020603050405020304" pitchFamily="18" charset="0"/>
              </a:rPr>
              <a:t>模型</a:t>
            </a:r>
          </a:p>
          <a:p>
            <a:pPr lvl="1"/>
            <a:r>
              <a:rPr lang="zh-CN" altLang="en-US" sz="2400" dirty="0">
                <a:solidFill>
                  <a:schemeClr val="tx1"/>
                </a:solidFill>
                <a:latin typeface="Times New Roman" panose="02020603050405020304" pitchFamily="18" charset="0"/>
              </a:rPr>
              <a:t>对持久性存储的写操作可能发生故障</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写操作无效或写入错误的值</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文件存储可能损坏</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读数据时可根据校验和发现损坏数据</a:t>
            </a:r>
            <a:endParaRPr kumimoji="1" lang="zh-CN" altLang="en-US" sz="2400" b="1"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服务器可能偶尔崩溃</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进程崩溃后，根据持久存储中的信息恢复</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服务器不会产生随机故障</a:t>
            </a:r>
          </a:p>
          <a:p>
            <a:pPr lvl="1"/>
            <a:r>
              <a:rPr lang="zh-CN" altLang="en-US" sz="2400" dirty="0">
                <a:solidFill>
                  <a:schemeClr val="tx1"/>
                </a:solidFill>
                <a:latin typeface="Times New Roman" panose="02020603050405020304" pitchFamily="18" charset="0"/>
              </a:rPr>
              <a:t>消息传递可能由任意长时间的延迟</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消息可丢失、重复或者损坏</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接收方能够检测受损消息</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a:t>
            </a:fld>
            <a:endParaRPr lang="zh-CN" altLang="en-US"/>
          </a:p>
        </p:txBody>
      </p:sp>
    </p:spTree>
    <p:extLst>
      <p:ext uri="{BB962C8B-B14F-4D97-AF65-F5344CB8AC3E}">
        <p14:creationId xmlns:p14="http://schemas.microsoft.com/office/powerpoint/2010/main" val="24928711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13.5 </a:t>
            </a:r>
            <a:r>
              <a:rPr lang="zh-CN" altLang="en-US" dirty="0"/>
              <a:t>乐观并发控制</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向后验证</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续</a:t>
            </a:r>
            <a:r>
              <a:rPr kumimoji="1" lang="en-US" altLang="zh-CN" sz="2800" b="1" dirty="0">
                <a:solidFill>
                  <a:schemeClr val="tx1"/>
                </a:solidFill>
                <a:latin typeface="Times New Roman" panose="02020603050405020304" pitchFamily="18" charset="0"/>
              </a:rPr>
              <a:t>)</a:t>
            </a:r>
            <a:endParaRPr lang="en-US" altLang="zh-CN"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事物的验证过程</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T</a:t>
            </a:r>
            <a:r>
              <a:rPr lang="en-US" altLang="zh-CN" sz="2400" baseline="-25000" dirty="0">
                <a:solidFill>
                  <a:schemeClr val="tx1"/>
                </a:solidFill>
                <a:latin typeface="Times New Roman" panose="02020603050405020304" pitchFamily="18" charset="0"/>
              </a:rPr>
              <a:t>1</a:t>
            </a: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T</a:t>
            </a:r>
            <a:r>
              <a:rPr lang="en-US" altLang="zh-CN" sz="2400" baseline="-25000" dirty="0">
                <a:solidFill>
                  <a:schemeClr val="tx1"/>
                </a:solidFill>
                <a:latin typeface="Times New Roman" panose="02020603050405020304" pitchFamily="18" charset="0"/>
              </a:rPr>
              <a:t>2</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T</a:t>
            </a:r>
            <a:r>
              <a:rPr lang="en-US" altLang="zh-CN" sz="2400" baseline="-25000" dirty="0">
                <a:solidFill>
                  <a:schemeClr val="tx1"/>
                </a:solidFill>
                <a:latin typeface="Times New Roman" panose="02020603050405020304" pitchFamily="18" charset="0"/>
              </a:rPr>
              <a:t>3</a:t>
            </a:r>
            <a:r>
              <a:rPr lang="zh-CN" altLang="en-US" sz="2400" dirty="0">
                <a:solidFill>
                  <a:schemeClr val="tx1"/>
                </a:solidFill>
                <a:latin typeface="Times New Roman" panose="02020603050405020304" pitchFamily="18" charset="0"/>
              </a:rPr>
              <a:t>是较早开始的事务 </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T</a:t>
            </a:r>
            <a:r>
              <a:rPr lang="en-US" altLang="zh-CN" sz="2400" baseline="-25000" dirty="0">
                <a:solidFill>
                  <a:schemeClr val="tx1"/>
                </a:solidFill>
                <a:latin typeface="Times New Roman" panose="02020603050405020304" pitchFamily="18" charset="0"/>
              </a:rPr>
              <a:t>1</a:t>
            </a:r>
            <a:r>
              <a:rPr lang="zh-CN" altLang="en-US" sz="2400" dirty="0">
                <a:solidFill>
                  <a:schemeClr val="tx1"/>
                </a:solidFill>
                <a:latin typeface="Times New Roman" panose="02020603050405020304" pitchFamily="18" charset="0"/>
              </a:rPr>
              <a:t>在</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v</a:t>
            </a:r>
            <a:r>
              <a:rPr lang="zh-CN" altLang="en-US" sz="2400" dirty="0">
                <a:solidFill>
                  <a:schemeClr val="tx1"/>
                </a:solidFill>
                <a:latin typeface="Times New Roman" panose="02020603050405020304" pitchFamily="18" charset="0"/>
              </a:rPr>
              <a:t>开始之前提交</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T</a:t>
            </a:r>
            <a:r>
              <a:rPr lang="en-US" altLang="zh-CN" sz="2400" baseline="-25000" dirty="0">
                <a:solidFill>
                  <a:schemeClr val="tx1"/>
                </a:solidFill>
                <a:latin typeface="Times New Roman" panose="02020603050405020304" pitchFamily="18" charset="0"/>
              </a:rPr>
              <a:t>2</a:t>
            </a:r>
            <a:r>
              <a:rPr lang="zh-CN" altLang="en-US" sz="2400" dirty="0">
                <a:solidFill>
                  <a:schemeClr val="tx1"/>
                </a:solidFill>
                <a:latin typeface="Times New Roman" panose="02020603050405020304" pitchFamily="18" charset="0"/>
              </a:rPr>
              <a:t>、</a:t>
            </a:r>
            <a:r>
              <a:rPr lang="en-US" altLang="zh-CN" sz="2400" dirty="0">
                <a:solidFill>
                  <a:schemeClr val="tx1"/>
                </a:solidFill>
                <a:latin typeface="Times New Roman" panose="02020603050405020304" pitchFamily="18" charset="0"/>
              </a:rPr>
              <a:t>T</a:t>
            </a:r>
            <a:r>
              <a:rPr lang="en-US" altLang="zh-CN" sz="2400" baseline="-25000" dirty="0">
                <a:solidFill>
                  <a:schemeClr val="tx1"/>
                </a:solidFill>
                <a:latin typeface="Times New Roman" panose="02020603050405020304" pitchFamily="18" charset="0"/>
              </a:rPr>
              <a:t>3</a:t>
            </a:r>
            <a:r>
              <a:rPr lang="zh-CN" altLang="en-US" sz="2400" dirty="0">
                <a:solidFill>
                  <a:schemeClr val="tx1"/>
                </a:solidFill>
                <a:latin typeface="Times New Roman" panose="02020603050405020304" pitchFamily="18" charset="0"/>
              </a:rPr>
              <a:t>在</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v</a:t>
            </a:r>
            <a:r>
              <a:rPr lang="zh-CN" altLang="en-US" sz="2400" dirty="0">
                <a:solidFill>
                  <a:schemeClr val="tx1"/>
                </a:solidFill>
                <a:latin typeface="Times New Roman" panose="02020603050405020304" pitchFamily="18" charset="0"/>
              </a:rPr>
              <a:t>完成其工作阶段前提交</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startTn+1=T</a:t>
            </a:r>
            <a:r>
              <a:rPr lang="en-US" altLang="zh-CN" sz="2400" baseline="-25000" dirty="0">
                <a:solidFill>
                  <a:schemeClr val="tx1"/>
                </a:solidFill>
                <a:latin typeface="Times New Roman" panose="02020603050405020304" pitchFamily="18" charset="0"/>
              </a:rPr>
              <a:t>2</a:t>
            </a:r>
            <a:r>
              <a:rPr lang="zh-CN" altLang="en-US" sz="2400" dirty="0">
                <a:solidFill>
                  <a:schemeClr val="tx1"/>
                </a:solidFill>
                <a:latin typeface="Times New Roman" panose="02020603050405020304" pitchFamily="18" charset="0"/>
              </a:rPr>
              <a:t>，</a:t>
            </a:r>
            <a:r>
              <a:rPr lang="en-US" altLang="zh-CN" sz="2400" dirty="0" err="1">
                <a:solidFill>
                  <a:schemeClr val="tx1"/>
                </a:solidFill>
                <a:latin typeface="Times New Roman" panose="02020603050405020304" pitchFamily="18" charset="0"/>
              </a:rPr>
              <a:t>finishTn</a:t>
            </a:r>
            <a:r>
              <a:rPr lang="en-US" altLang="zh-CN" sz="2400" dirty="0">
                <a:solidFill>
                  <a:schemeClr val="tx1"/>
                </a:solidFill>
                <a:latin typeface="Times New Roman" panose="02020603050405020304" pitchFamily="18" charset="0"/>
              </a:rPr>
              <a:t>=T</a:t>
            </a:r>
            <a:r>
              <a:rPr lang="en-US" altLang="zh-CN" sz="2400" baseline="-25000" dirty="0">
                <a:solidFill>
                  <a:schemeClr val="tx1"/>
                </a:solidFill>
                <a:latin typeface="Times New Roman" panose="02020603050405020304" pitchFamily="18" charset="0"/>
              </a:rPr>
              <a:t>3</a:t>
            </a:r>
            <a:endParaRPr lang="en-US" altLang="zh-CN" sz="2400" dirty="0">
              <a:solidFill>
                <a:schemeClr val="tx1"/>
              </a:solidFill>
              <a:latin typeface="Times New Roman" panose="02020603050405020304" pitchFamily="18" charset="0"/>
            </a:endParaRPr>
          </a:p>
          <a:p>
            <a:pPr lvl="1">
              <a:buFont typeface="Wingdings" panose="05000000000000000000" pitchFamily="2" charset="2"/>
              <a:buNone/>
            </a:pPr>
            <a:r>
              <a:rPr lang="en-US" altLang="zh-CN" dirty="0">
                <a:solidFill>
                  <a:schemeClr val="tx1"/>
                </a:solidFill>
                <a:latin typeface="Times New Roman" panose="02020603050405020304" pitchFamily="18" charset="0"/>
              </a:rPr>
              <a:t>    </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60</a:t>
            </a:fld>
            <a:endParaRPr lang="zh-CN" altLang="en-US"/>
          </a:p>
        </p:txBody>
      </p:sp>
    </p:spTree>
    <p:extLst>
      <p:ext uri="{BB962C8B-B14F-4D97-AF65-F5344CB8AC3E}">
        <p14:creationId xmlns:p14="http://schemas.microsoft.com/office/powerpoint/2010/main" val="23714765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13.5 </a:t>
            </a:r>
            <a:r>
              <a:rPr lang="zh-CN" altLang="en-US" dirty="0"/>
              <a:t>乐观并发控制</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61</a:t>
            </a:fld>
            <a:endParaRPr lang="zh-CN" altLang="en-US"/>
          </a:p>
        </p:txBody>
      </p:sp>
      <p:grpSp>
        <p:nvGrpSpPr>
          <p:cNvPr id="5" name="Group 73"/>
          <p:cNvGrpSpPr>
            <a:grpSpLocks/>
          </p:cNvGrpSpPr>
          <p:nvPr/>
        </p:nvGrpSpPr>
        <p:grpSpPr bwMode="auto">
          <a:xfrm>
            <a:off x="206155" y="1470132"/>
            <a:ext cx="8443913" cy="3692525"/>
            <a:chOff x="204" y="1253"/>
            <a:chExt cx="5319" cy="2326"/>
          </a:xfrm>
        </p:grpSpPr>
        <p:sp>
          <p:nvSpPr>
            <p:cNvPr id="6" name="Rectangle 5"/>
            <p:cNvSpPr>
              <a:spLocks noChangeArrowheads="1"/>
            </p:cNvSpPr>
            <p:nvPr/>
          </p:nvSpPr>
          <p:spPr bwMode="auto">
            <a:xfrm>
              <a:off x="5045" y="2663"/>
              <a:ext cx="309" cy="111"/>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 name="Rectangle 6"/>
            <p:cNvSpPr>
              <a:spLocks noChangeArrowheads="1"/>
            </p:cNvSpPr>
            <p:nvPr/>
          </p:nvSpPr>
          <p:spPr bwMode="auto">
            <a:xfrm>
              <a:off x="5045" y="2663"/>
              <a:ext cx="323" cy="127"/>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 name="Rectangle 7"/>
            <p:cNvSpPr>
              <a:spLocks noChangeArrowheads="1"/>
            </p:cNvSpPr>
            <p:nvPr/>
          </p:nvSpPr>
          <p:spPr bwMode="auto">
            <a:xfrm>
              <a:off x="3837" y="2327"/>
              <a:ext cx="323" cy="111"/>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 name="Rectangle 8"/>
            <p:cNvSpPr>
              <a:spLocks noChangeArrowheads="1"/>
            </p:cNvSpPr>
            <p:nvPr/>
          </p:nvSpPr>
          <p:spPr bwMode="auto">
            <a:xfrm>
              <a:off x="3837" y="2327"/>
              <a:ext cx="337" cy="127"/>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 name="Rectangle 9"/>
            <p:cNvSpPr>
              <a:spLocks noChangeArrowheads="1"/>
            </p:cNvSpPr>
            <p:nvPr/>
          </p:nvSpPr>
          <p:spPr bwMode="auto">
            <a:xfrm>
              <a:off x="3190" y="2327"/>
              <a:ext cx="661" cy="11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 name="Rectangle 10"/>
            <p:cNvSpPr>
              <a:spLocks noChangeArrowheads="1"/>
            </p:cNvSpPr>
            <p:nvPr/>
          </p:nvSpPr>
          <p:spPr bwMode="auto">
            <a:xfrm>
              <a:off x="3190" y="2327"/>
              <a:ext cx="675" cy="127"/>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2" name="Rectangle 11"/>
            <p:cNvSpPr>
              <a:spLocks noChangeArrowheads="1"/>
            </p:cNvSpPr>
            <p:nvPr/>
          </p:nvSpPr>
          <p:spPr bwMode="auto">
            <a:xfrm>
              <a:off x="3303" y="1991"/>
              <a:ext cx="323" cy="111"/>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 name="Rectangle 12"/>
            <p:cNvSpPr>
              <a:spLocks noChangeArrowheads="1"/>
            </p:cNvSpPr>
            <p:nvPr/>
          </p:nvSpPr>
          <p:spPr bwMode="auto">
            <a:xfrm>
              <a:off x="3303" y="1991"/>
              <a:ext cx="337" cy="127"/>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 name="Rectangle 13"/>
            <p:cNvSpPr>
              <a:spLocks noChangeArrowheads="1"/>
            </p:cNvSpPr>
            <p:nvPr/>
          </p:nvSpPr>
          <p:spPr bwMode="auto">
            <a:xfrm>
              <a:off x="2670" y="1991"/>
              <a:ext cx="633" cy="11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 name="Rectangle 14"/>
            <p:cNvSpPr>
              <a:spLocks noChangeArrowheads="1"/>
            </p:cNvSpPr>
            <p:nvPr/>
          </p:nvSpPr>
          <p:spPr bwMode="auto">
            <a:xfrm>
              <a:off x="2670" y="1991"/>
              <a:ext cx="647" cy="127"/>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 name="Rectangle 15"/>
            <p:cNvSpPr>
              <a:spLocks noChangeArrowheads="1"/>
            </p:cNvSpPr>
            <p:nvPr/>
          </p:nvSpPr>
          <p:spPr bwMode="auto">
            <a:xfrm>
              <a:off x="2164" y="1622"/>
              <a:ext cx="225" cy="11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 name="Rectangle 16"/>
            <p:cNvSpPr>
              <a:spLocks noChangeArrowheads="1"/>
            </p:cNvSpPr>
            <p:nvPr/>
          </p:nvSpPr>
          <p:spPr bwMode="auto">
            <a:xfrm>
              <a:off x="2164" y="1622"/>
              <a:ext cx="239" cy="129"/>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8" name="Rectangle 17"/>
            <p:cNvSpPr>
              <a:spLocks noChangeArrowheads="1"/>
            </p:cNvSpPr>
            <p:nvPr/>
          </p:nvSpPr>
          <p:spPr bwMode="auto">
            <a:xfrm>
              <a:off x="1701" y="1622"/>
              <a:ext cx="463" cy="113"/>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 name="Rectangle 18"/>
            <p:cNvSpPr>
              <a:spLocks noChangeArrowheads="1"/>
            </p:cNvSpPr>
            <p:nvPr/>
          </p:nvSpPr>
          <p:spPr bwMode="auto">
            <a:xfrm>
              <a:off x="1701" y="1622"/>
              <a:ext cx="477" cy="129"/>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 name="Rectangle 19"/>
            <p:cNvSpPr>
              <a:spLocks noChangeArrowheads="1"/>
            </p:cNvSpPr>
            <p:nvPr/>
          </p:nvSpPr>
          <p:spPr bwMode="auto">
            <a:xfrm>
              <a:off x="4588" y="1766"/>
              <a:ext cx="78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较早提交的事务</a:t>
              </a:r>
              <a:endParaRPr lang="zh-CN" altLang="en-GB" sz="2400" b="0">
                <a:latin typeface="Times" panose="02020603050405020304" pitchFamily="18" charset="0"/>
              </a:endParaRPr>
            </a:p>
          </p:txBody>
        </p:sp>
        <p:sp>
          <p:nvSpPr>
            <p:cNvPr id="21" name="Rectangle 20"/>
            <p:cNvSpPr>
              <a:spLocks noChangeArrowheads="1"/>
            </p:cNvSpPr>
            <p:nvPr/>
          </p:nvSpPr>
          <p:spPr bwMode="auto">
            <a:xfrm>
              <a:off x="4588" y="1822"/>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22" name="Rectangle 21"/>
            <p:cNvSpPr>
              <a:spLocks noChangeArrowheads="1"/>
            </p:cNvSpPr>
            <p:nvPr/>
          </p:nvSpPr>
          <p:spPr bwMode="auto">
            <a:xfrm>
              <a:off x="732" y="1253"/>
              <a:ext cx="4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dirty="0">
                  <a:latin typeface="Times" panose="02020603050405020304" pitchFamily="18" charset="0"/>
                </a:rPr>
                <a:t>工作阶段</a:t>
              </a:r>
            </a:p>
          </p:txBody>
        </p:sp>
        <p:sp>
          <p:nvSpPr>
            <p:cNvPr id="23" name="Rectangle 22"/>
            <p:cNvSpPr>
              <a:spLocks noChangeArrowheads="1"/>
            </p:cNvSpPr>
            <p:nvPr/>
          </p:nvSpPr>
          <p:spPr bwMode="auto">
            <a:xfrm>
              <a:off x="1587" y="1253"/>
              <a:ext cx="4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验证阶段</a:t>
              </a:r>
              <a:endParaRPr lang="zh-CN" altLang="en-GB" sz="2400" b="0">
                <a:latin typeface="Times" panose="02020603050405020304" pitchFamily="18" charset="0"/>
              </a:endParaRPr>
            </a:p>
          </p:txBody>
        </p:sp>
        <p:sp>
          <p:nvSpPr>
            <p:cNvPr id="24" name="Rectangle 23"/>
            <p:cNvSpPr>
              <a:spLocks noChangeArrowheads="1"/>
            </p:cNvSpPr>
            <p:nvPr/>
          </p:nvSpPr>
          <p:spPr bwMode="auto">
            <a:xfrm>
              <a:off x="2191" y="1253"/>
              <a:ext cx="4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更新阶段</a:t>
              </a:r>
              <a:endParaRPr lang="zh-CN" altLang="en-GB" sz="2400" b="0">
                <a:latin typeface="Times" panose="02020603050405020304" pitchFamily="18" charset="0"/>
              </a:endParaRPr>
            </a:p>
          </p:txBody>
        </p:sp>
        <p:sp>
          <p:nvSpPr>
            <p:cNvPr id="25" name="Rectangle 24"/>
            <p:cNvSpPr>
              <a:spLocks noChangeArrowheads="1"/>
            </p:cNvSpPr>
            <p:nvPr/>
          </p:nvSpPr>
          <p:spPr bwMode="auto">
            <a:xfrm>
              <a:off x="408" y="1606"/>
              <a:ext cx="1293" cy="1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 name="Rectangle 25"/>
            <p:cNvSpPr>
              <a:spLocks noChangeArrowheads="1"/>
            </p:cNvSpPr>
            <p:nvPr/>
          </p:nvSpPr>
          <p:spPr bwMode="auto">
            <a:xfrm>
              <a:off x="408" y="1606"/>
              <a:ext cx="1307" cy="145"/>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7" name="Line 26"/>
            <p:cNvSpPr>
              <a:spLocks noChangeShapeType="1"/>
            </p:cNvSpPr>
            <p:nvPr/>
          </p:nvSpPr>
          <p:spPr bwMode="auto">
            <a:xfrm>
              <a:off x="1799" y="1431"/>
              <a:ext cx="1" cy="1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8" name="Line 27"/>
            <p:cNvSpPr>
              <a:spLocks noChangeShapeType="1"/>
            </p:cNvSpPr>
            <p:nvPr/>
          </p:nvSpPr>
          <p:spPr bwMode="auto">
            <a:xfrm>
              <a:off x="2305" y="1431"/>
              <a:ext cx="1" cy="1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Line 28"/>
            <p:cNvSpPr>
              <a:spLocks noChangeShapeType="1"/>
            </p:cNvSpPr>
            <p:nvPr/>
          </p:nvSpPr>
          <p:spPr bwMode="auto">
            <a:xfrm>
              <a:off x="956" y="1415"/>
              <a:ext cx="1" cy="20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Rectangle 29"/>
            <p:cNvSpPr>
              <a:spLocks noChangeArrowheads="1"/>
            </p:cNvSpPr>
            <p:nvPr/>
          </p:nvSpPr>
          <p:spPr bwMode="auto">
            <a:xfrm>
              <a:off x="204" y="1605"/>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31" name="Rectangle 30"/>
            <p:cNvSpPr>
              <a:spLocks noChangeArrowheads="1"/>
            </p:cNvSpPr>
            <p:nvPr/>
          </p:nvSpPr>
          <p:spPr bwMode="auto">
            <a:xfrm>
              <a:off x="272" y="1663"/>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1</a:t>
              </a:r>
              <a:endParaRPr lang="zh-CN" altLang="en-GB" sz="2400" b="0">
                <a:latin typeface="Times" panose="02020603050405020304" pitchFamily="18" charset="0"/>
              </a:endParaRPr>
            </a:p>
          </p:txBody>
        </p:sp>
        <p:sp>
          <p:nvSpPr>
            <p:cNvPr id="32" name="Rectangle 31"/>
            <p:cNvSpPr>
              <a:spLocks noChangeArrowheads="1"/>
            </p:cNvSpPr>
            <p:nvPr/>
          </p:nvSpPr>
          <p:spPr bwMode="auto">
            <a:xfrm>
              <a:off x="3092" y="3398"/>
              <a:ext cx="2417"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3" name="Rectangle 32"/>
            <p:cNvSpPr>
              <a:spLocks noChangeArrowheads="1"/>
            </p:cNvSpPr>
            <p:nvPr/>
          </p:nvSpPr>
          <p:spPr bwMode="auto">
            <a:xfrm>
              <a:off x="3092" y="3398"/>
              <a:ext cx="2431" cy="129"/>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4" name="Rectangle 33"/>
            <p:cNvSpPr>
              <a:spLocks noChangeArrowheads="1"/>
            </p:cNvSpPr>
            <p:nvPr/>
          </p:nvSpPr>
          <p:spPr bwMode="auto">
            <a:xfrm>
              <a:off x="1616" y="3126"/>
              <a:ext cx="3893"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5" name="Rectangle 34"/>
            <p:cNvSpPr>
              <a:spLocks noChangeArrowheads="1"/>
            </p:cNvSpPr>
            <p:nvPr/>
          </p:nvSpPr>
          <p:spPr bwMode="auto">
            <a:xfrm>
              <a:off x="1616" y="3126"/>
              <a:ext cx="3907" cy="129"/>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 name="Rectangle 35"/>
            <p:cNvSpPr>
              <a:spLocks noChangeArrowheads="1"/>
            </p:cNvSpPr>
            <p:nvPr/>
          </p:nvSpPr>
          <p:spPr bwMode="auto">
            <a:xfrm>
              <a:off x="2544" y="2663"/>
              <a:ext cx="2009" cy="1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7" name="Rectangle 36"/>
            <p:cNvSpPr>
              <a:spLocks noChangeArrowheads="1"/>
            </p:cNvSpPr>
            <p:nvPr/>
          </p:nvSpPr>
          <p:spPr bwMode="auto">
            <a:xfrm>
              <a:off x="2544" y="2663"/>
              <a:ext cx="2023"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 name="Rectangle 37"/>
            <p:cNvSpPr>
              <a:spLocks noChangeArrowheads="1"/>
            </p:cNvSpPr>
            <p:nvPr/>
          </p:nvSpPr>
          <p:spPr bwMode="auto">
            <a:xfrm>
              <a:off x="4399" y="2663"/>
              <a:ext cx="646" cy="11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 name="Rectangle 38"/>
            <p:cNvSpPr>
              <a:spLocks noChangeArrowheads="1"/>
            </p:cNvSpPr>
            <p:nvPr/>
          </p:nvSpPr>
          <p:spPr bwMode="auto">
            <a:xfrm>
              <a:off x="4399" y="2663"/>
              <a:ext cx="660" cy="127"/>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0" name="Rectangle 39"/>
            <p:cNvSpPr>
              <a:spLocks noChangeArrowheads="1"/>
            </p:cNvSpPr>
            <p:nvPr/>
          </p:nvSpPr>
          <p:spPr bwMode="auto">
            <a:xfrm>
              <a:off x="2312" y="2661"/>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41" name="Rectangle 40"/>
            <p:cNvSpPr>
              <a:spLocks noChangeArrowheads="1"/>
            </p:cNvSpPr>
            <p:nvPr/>
          </p:nvSpPr>
          <p:spPr bwMode="auto">
            <a:xfrm>
              <a:off x="2380" y="2709"/>
              <a:ext cx="5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i="1">
                  <a:solidFill>
                    <a:srgbClr val="000000"/>
                  </a:solidFill>
                  <a:latin typeface="Times" panose="02020603050405020304" pitchFamily="18" charset="0"/>
                </a:rPr>
                <a:t>v</a:t>
              </a:r>
              <a:endParaRPr lang="en-GB" altLang="zh-CN" sz="2400" b="0">
                <a:latin typeface="Times" panose="02020603050405020304" pitchFamily="18" charset="0"/>
              </a:endParaRPr>
            </a:p>
          </p:txBody>
        </p:sp>
        <p:sp>
          <p:nvSpPr>
            <p:cNvPr id="42" name="Rectangle 41"/>
            <p:cNvSpPr>
              <a:spLocks noChangeArrowheads="1"/>
            </p:cNvSpPr>
            <p:nvPr/>
          </p:nvSpPr>
          <p:spPr bwMode="auto">
            <a:xfrm>
              <a:off x="485" y="2621"/>
              <a:ext cx="78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latin typeface="Times" panose="02020603050405020304" pitchFamily="18" charset="0"/>
                </a:rPr>
                <a:t>正在验证的事务</a:t>
              </a:r>
            </a:p>
          </p:txBody>
        </p:sp>
        <p:sp>
          <p:nvSpPr>
            <p:cNvPr id="43" name="Rectangle 42"/>
            <p:cNvSpPr>
              <a:spLocks noChangeArrowheads="1"/>
            </p:cNvSpPr>
            <p:nvPr/>
          </p:nvSpPr>
          <p:spPr bwMode="auto">
            <a:xfrm>
              <a:off x="485" y="2709"/>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44" name="Rectangle 43"/>
            <p:cNvSpPr>
              <a:spLocks noChangeArrowheads="1"/>
            </p:cNvSpPr>
            <p:nvPr/>
          </p:nvSpPr>
          <p:spPr bwMode="auto">
            <a:xfrm>
              <a:off x="942" y="1991"/>
              <a:ext cx="1728" cy="1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5" name="Rectangle 44"/>
            <p:cNvSpPr>
              <a:spLocks noChangeArrowheads="1"/>
            </p:cNvSpPr>
            <p:nvPr/>
          </p:nvSpPr>
          <p:spPr bwMode="auto">
            <a:xfrm>
              <a:off x="942" y="1991"/>
              <a:ext cx="1742"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 name="Rectangle 45"/>
            <p:cNvSpPr>
              <a:spLocks noChangeArrowheads="1"/>
            </p:cNvSpPr>
            <p:nvPr/>
          </p:nvSpPr>
          <p:spPr bwMode="auto">
            <a:xfrm>
              <a:off x="2670" y="1991"/>
              <a:ext cx="647"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7" name="Rectangle 46"/>
            <p:cNvSpPr>
              <a:spLocks noChangeArrowheads="1"/>
            </p:cNvSpPr>
            <p:nvPr/>
          </p:nvSpPr>
          <p:spPr bwMode="auto">
            <a:xfrm>
              <a:off x="3303" y="1991"/>
              <a:ext cx="337"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8" name="Rectangle 47"/>
            <p:cNvSpPr>
              <a:spLocks noChangeArrowheads="1"/>
            </p:cNvSpPr>
            <p:nvPr/>
          </p:nvSpPr>
          <p:spPr bwMode="auto">
            <a:xfrm>
              <a:off x="724" y="1941"/>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49" name="Rectangle 48"/>
            <p:cNvSpPr>
              <a:spLocks noChangeArrowheads="1"/>
            </p:cNvSpPr>
            <p:nvPr/>
          </p:nvSpPr>
          <p:spPr bwMode="auto">
            <a:xfrm>
              <a:off x="792" y="1999"/>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50" name="Rectangle 49"/>
            <p:cNvSpPr>
              <a:spLocks noChangeArrowheads="1"/>
            </p:cNvSpPr>
            <p:nvPr/>
          </p:nvSpPr>
          <p:spPr bwMode="auto">
            <a:xfrm>
              <a:off x="1602" y="2327"/>
              <a:ext cx="1588" cy="1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 name="Rectangle 50"/>
            <p:cNvSpPr>
              <a:spLocks noChangeArrowheads="1"/>
            </p:cNvSpPr>
            <p:nvPr/>
          </p:nvSpPr>
          <p:spPr bwMode="auto">
            <a:xfrm>
              <a:off x="1602" y="2327"/>
              <a:ext cx="1602"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2" name="Rectangle 51"/>
            <p:cNvSpPr>
              <a:spLocks noChangeArrowheads="1"/>
            </p:cNvSpPr>
            <p:nvPr/>
          </p:nvSpPr>
          <p:spPr bwMode="auto">
            <a:xfrm>
              <a:off x="3851" y="2327"/>
              <a:ext cx="323"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3" name="Rectangle 52"/>
            <p:cNvSpPr>
              <a:spLocks noChangeArrowheads="1"/>
            </p:cNvSpPr>
            <p:nvPr/>
          </p:nvSpPr>
          <p:spPr bwMode="auto">
            <a:xfrm>
              <a:off x="1370" y="2277"/>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54" name="Rectangle 53"/>
            <p:cNvSpPr>
              <a:spLocks noChangeArrowheads="1"/>
            </p:cNvSpPr>
            <p:nvPr/>
          </p:nvSpPr>
          <p:spPr bwMode="auto">
            <a:xfrm>
              <a:off x="1439" y="2336"/>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3</a:t>
              </a:r>
              <a:endParaRPr lang="zh-CN" altLang="en-GB" sz="2400" b="0">
                <a:latin typeface="Times" panose="02020603050405020304" pitchFamily="18" charset="0"/>
              </a:endParaRPr>
            </a:p>
          </p:txBody>
        </p:sp>
        <p:sp>
          <p:nvSpPr>
            <p:cNvPr id="55" name="Line 54"/>
            <p:cNvSpPr>
              <a:spLocks noChangeShapeType="1"/>
            </p:cNvSpPr>
            <p:nvPr/>
          </p:nvSpPr>
          <p:spPr bwMode="auto">
            <a:xfrm>
              <a:off x="1448" y="2710"/>
              <a:ext cx="716"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6" name="Rectangle 55"/>
            <p:cNvSpPr>
              <a:spLocks noChangeArrowheads="1"/>
            </p:cNvSpPr>
            <p:nvPr/>
          </p:nvSpPr>
          <p:spPr bwMode="auto">
            <a:xfrm>
              <a:off x="347" y="3398"/>
              <a:ext cx="78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以后的活动事务</a:t>
              </a:r>
              <a:endParaRPr lang="zh-CN" altLang="en-GB" sz="2400" b="0">
                <a:latin typeface="Times" panose="02020603050405020304" pitchFamily="18" charset="0"/>
              </a:endParaRPr>
            </a:p>
          </p:txBody>
        </p:sp>
        <p:sp>
          <p:nvSpPr>
            <p:cNvPr id="57" name="Line 57"/>
            <p:cNvSpPr>
              <a:spLocks noChangeShapeType="1"/>
            </p:cNvSpPr>
            <p:nvPr/>
          </p:nvSpPr>
          <p:spPr bwMode="auto">
            <a:xfrm>
              <a:off x="3008" y="1687"/>
              <a:ext cx="1531" cy="9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8" name="Line 58"/>
            <p:cNvSpPr>
              <a:spLocks noChangeShapeType="1"/>
            </p:cNvSpPr>
            <p:nvPr/>
          </p:nvSpPr>
          <p:spPr bwMode="auto">
            <a:xfrm flipV="1">
              <a:off x="4104" y="1878"/>
              <a:ext cx="435" cy="12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Line 59"/>
            <p:cNvSpPr>
              <a:spLocks noChangeShapeType="1"/>
            </p:cNvSpPr>
            <p:nvPr/>
          </p:nvSpPr>
          <p:spPr bwMode="auto">
            <a:xfrm flipV="1">
              <a:off x="4596" y="1974"/>
              <a:ext cx="168" cy="2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0" name="Line 60"/>
            <p:cNvSpPr>
              <a:spLocks noChangeShapeType="1"/>
            </p:cNvSpPr>
            <p:nvPr/>
          </p:nvSpPr>
          <p:spPr bwMode="auto">
            <a:xfrm flipV="1">
              <a:off x="1040" y="3302"/>
              <a:ext cx="295" cy="11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1" name="Line 61"/>
            <p:cNvSpPr>
              <a:spLocks noChangeShapeType="1"/>
            </p:cNvSpPr>
            <p:nvPr/>
          </p:nvSpPr>
          <p:spPr bwMode="auto">
            <a:xfrm flipV="1">
              <a:off x="1124" y="3463"/>
              <a:ext cx="1504" cy="6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2" name="Rectangle 62"/>
            <p:cNvSpPr>
              <a:spLocks noChangeArrowheads="1"/>
            </p:cNvSpPr>
            <p:nvPr/>
          </p:nvSpPr>
          <p:spPr bwMode="auto">
            <a:xfrm>
              <a:off x="1215" y="3109"/>
              <a:ext cx="29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active</a:t>
              </a:r>
              <a:endParaRPr lang="en-GB" altLang="zh-CN" sz="2400" b="0">
                <a:latin typeface="Times" panose="02020603050405020304" pitchFamily="18" charset="0"/>
              </a:endParaRPr>
            </a:p>
          </p:txBody>
        </p:sp>
        <p:sp>
          <p:nvSpPr>
            <p:cNvPr id="63" name="Rectangle 63"/>
            <p:cNvSpPr>
              <a:spLocks noChangeArrowheads="1"/>
            </p:cNvSpPr>
            <p:nvPr/>
          </p:nvSpPr>
          <p:spPr bwMode="auto">
            <a:xfrm>
              <a:off x="1509" y="3192"/>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1</a:t>
              </a:r>
              <a:endParaRPr lang="zh-CN" altLang="en-GB" sz="2400" b="0">
                <a:latin typeface="Times" panose="02020603050405020304" pitchFamily="18" charset="0"/>
              </a:endParaRPr>
            </a:p>
          </p:txBody>
        </p:sp>
        <p:sp>
          <p:nvSpPr>
            <p:cNvPr id="64" name="Rectangle 64"/>
            <p:cNvSpPr>
              <a:spLocks noChangeArrowheads="1"/>
            </p:cNvSpPr>
            <p:nvPr/>
          </p:nvSpPr>
          <p:spPr bwMode="auto">
            <a:xfrm>
              <a:off x="2677" y="3381"/>
              <a:ext cx="29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active</a:t>
              </a:r>
              <a:endParaRPr lang="en-GB" altLang="zh-CN" sz="2400" b="0">
                <a:latin typeface="Times" panose="02020603050405020304" pitchFamily="18" charset="0"/>
              </a:endParaRPr>
            </a:p>
          </p:txBody>
        </p:sp>
        <p:sp>
          <p:nvSpPr>
            <p:cNvPr id="65" name="Rectangle 65"/>
            <p:cNvSpPr>
              <a:spLocks noChangeArrowheads="1"/>
            </p:cNvSpPr>
            <p:nvPr/>
          </p:nvSpPr>
          <p:spPr bwMode="auto">
            <a:xfrm>
              <a:off x="2971" y="346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66" name="Rectangle 66"/>
            <p:cNvSpPr>
              <a:spLocks noChangeArrowheads="1"/>
            </p:cNvSpPr>
            <p:nvPr/>
          </p:nvSpPr>
          <p:spPr bwMode="auto">
            <a:xfrm>
              <a:off x="1701" y="1606"/>
              <a:ext cx="477" cy="145"/>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7" name="Rectangle 67"/>
            <p:cNvSpPr>
              <a:spLocks noChangeArrowheads="1"/>
            </p:cNvSpPr>
            <p:nvPr/>
          </p:nvSpPr>
          <p:spPr bwMode="auto">
            <a:xfrm>
              <a:off x="2164" y="1606"/>
              <a:ext cx="239" cy="145"/>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8" name="Rectangle 68"/>
            <p:cNvSpPr>
              <a:spLocks noChangeArrowheads="1"/>
            </p:cNvSpPr>
            <p:nvPr/>
          </p:nvSpPr>
          <p:spPr bwMode="auto">
            <a:xfrm>
              <a:off x="3176" y="2327"/>
              <a:ext cx="675"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9" name="Rectangle 69"/>
            <p:cNvSpPr>
              <a:spLocks noChangeArrowheads="1"/>
            </p:cNvSpPr>
            <p:nvPr/>
          </p:nvSpPr>
          <p:spPr bwMode="auto">
            <a:xfrm>
              <a:off x="4399" y="2663"/>
              <a:ext cx="660"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0" name="Rectangle 70"/>
            <p:cNvSpPr>
              <a:spLocks noChangeArrowheads="1"/>
            </p:cNvSpPr>
            <p:nvPr/>
          </p:nvSpPr>
          <p:spPr bwMode="auto">
            <a:xfrm>
              <a:off x="5045" y="2663"/>
              <a:ext cx="323"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71" name="Text Box 72"/>
          <p:cNvSpPr txBox="1">
            <a:spLocks noChangeArrowheads="1"/>
          </p:cNvSpPr>
          <p:nvPr/>
        </p:nvSpPr>
        <p:spPr bwMode="auto">
          <a:xfrm>
            <a:off x="1430118" y="5502382"/>
            <a:ext cx="50403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a:t>向后验证过程必须比较</a:t>
            </a:r>
            <a:r>
              <a:rPr lang="en-US" altLang="zh-CN"/>
              <a:t>T</a:t>
            </a:r>
            <a:r>
              <a:rPr lang="en-US" altLang="zh-CN" baseline="-25000"/>
              <a:t>v</a:t>
            </a:r>
            <a:r>
              <a:rPr lang="zh-CN" altLang="en-US"/>
              <a:t>的读集和</a:t>
            </a:r>
            <a:r>
              <a:rPr lang="en-US" altLang="zh-CN"/>
              <a:t>T</a:t>
            </a:r>
            <a:r>
              <a:rPr lang="en-US" altLang="zh-CN" baseline="-25000"/>
              <a:t>2</a:t>
            </a:r>
            <a:r>
              <a:rPr lang="zh-CN" altLang="en-US"/>
              <a:t>、</a:t>
            </a:r>
            <a:r>
              <a:rPr lang="en-US" altLang="zh-CN"/>
              <a:t>T</a:t>
            </a:r>
            <a:r>
              <a:rPr lang="en-US" altLang="zh-CN" baseline="-25000"/>
              <a:t>3</a:t>
            </a:r>
            <a:r>
              <a:rPr lang="zh-CN" altLang="en-US"/>
              <a:t>的写集</a:t>
            </a:r>
          </a:p>
        </p:txBody>
      </p:sp>
    </p:spTree>
    <p:extLst>
      <p:ext uri="{BB962C8B-B14F-4D97-AF65-F5344CB8AC3E}">
        <p14:creationId xmlns:p14="http://schemas.microsoft.com/office/powerpoint/2010/main" val="42586648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13.5 </a:t>
            </a:r>
            <a:r>
              <a:rPr lang="zh-CN" altLang="en-US" dirty="0"/>
              <a:t>乐观并发控制</a:t>
            </a:r>
          </a:p>
        </p:txBody>
      </p:sp>
      <p:sp>
        <p:nvSpPr>
          <p:cNvPr id="3" name="内容占位符 2"/>
          <p:cNvSpPr>
            <a:spLocks noGrp="1"/>
          </p:cNvSpPr>
          <p:nvPr>
            <p:ph idx="1"/>
          </p:nvPr>
        </p:nvSpPr>
        <p:spPr/>
        <p:txBody>
          <a:bodyPr>
            <a:normAutofit lnSpcReduction="10000"/>
          </a:bodyPr>
          <a:lstStyle/>
          <a:p>
            <a:pPr>
              <a:lnSpc>
                <a:spcPct val="90000"/>
              </a:lnSpc>
            </a:pPr>
            <a:r>
              <a:rPr kumimoji="1" lang="zh-CN" altLang="en-US" sz="2800" b="1" dirty="0">
                <a:solidFill>
                  <a:schemeClr val="tx1"/>
                </a:solidFill>
                <a:latin typeface="Times New Roman" panose="02020603050405020304" pitchFamily="18" charset="0"/>
              </a:rPr>
              <a:t>向前验证</a:t>
            </a:r>
            <a:endParaRPr lang="zh-CN" altLang="en-US" sz="28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比较</a:t>
            </a:r>
            <a:r>
              <a:rPr lang="en-US" altLang="zh-CN" sz="2400" dirty="0" err="1">
                <a:solidFill>
                  <a:schemeClr val="tx1"/>
                </a:solidFill>
                <a:latin typeface="Times New Roman" panose="02020603050405020304" pitchFamily="18" charset="0"/>
              </a:rPr>
              <a:t>Tv</a:t>
            </a:r>
            <a:r>
              <a:rPr lang="zh-CN" altLang="en-US" sz="2400" dirty="0">
                <a:solidFill>
                  <a:schemeClr val="tx1"/>
                </a:solidFill>
                <a:latin typeface="Times New Roman" panose="02020603050405020304" pitchFamily="18" charset="0"/>
              </a:rPr>
              <a:t>的写集合和所有重叠的活动事务的读集合</a:t>
            </a:r>
          </a:p>
          <a:p>
            <a:pPr lvl="1">
              <a:lnSpc>
                <a:spcPct val="90000"/>
              </a:lnSpc>
            </a:pPr>
            <a:r>
              <a:rPr lang="zh-CN" altLang="en-US" sz="2400" dirty="0">
                <a:solidFill>
                  <a:schemeClr val="tx1"/>
                </a:solidFill>
                <a:latin typeface="Times New Roman" panose="02020603050405020304" pitchFamily="18" charset="0"/>
              </a:rPr>
              <a:t>算法</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设活动事务具有连续的事务标示符</a:t>
            </a:r>
            <a:r>
              <a:rPr lang="en-US" altLang="zh-CN" sz="2400" dirty="0">
                <a:solidFill>
                  <a:schemeClr val="tx1"/>
                </a:solidFill>
                <a:latin typeface="Times New Roman" panose="02020603050405020304" pitchFamily="18" charset="0"/>
              </a:rPr>
              <a:t>active</a:t>
            </a:r>
            <a:r>
              <a:rPr lang="en-US" altLang="zh-CN" sz="2400" baseline="-25000" dirty="0">
                <a:solidFill>
                  <a:schemeClr val="tx1"/>
                </a:solidFill>
                <a:latin typeface="Times New Roman" panose="02020603050405020304" pitchFamily="18" charset="0"/>
              </a:rPr>
              <a:t>1</a:t>
            </a:r>
            <a:r>
              <a:rPr lang="en-US" altLang="zh-CN" sz="2400" dirty="0">
                <a:solidFill>
                  <a:schemeClr val="tx1"/>
                </a:solidFill>
                <a:latin typeface="Times New Roman" panose="02020603050405020304" pitchFamily="18" charset="0"/>
              </a:rPr>
              <a:t>~active</a:t>
            </a:r>
            <a:r>
              <a:rPr lang="en-US" altLang="zh-CN" sz="2400" baseline="-25000" dirty="0">
                <a:solidFill>
                  <a:schemeClr val="tx1"/>
                </a:solidFill>
                <a:latin typeface="Times New Roman" panose="02020603050405020304" pitchFamily="18" charset="0"/>
              </a:rPr>
              <a:t>N</a:t>
            </a:r>
          </a:p>
          <a:p>
            <a:pPr lvl="1">
              <a:lnSpc>
                <a:spcPct val="90000"/>
              </a:lnSpc>
              <a:buFont typeface="Wingdings" panose="05000000000000000000" pitchFamily="2" charset="2"/>
              <a:buNone/>
            </a:pPr>
            <a:endParaRPr lang="en-US" altLang="zh-CN" sz="2400" dirty="0">
              <a:solidFill>
                <a:schemeClr val="tx1"/>
              </a:solidFill>
              <a:latin typeface="Times New Roman" panose="02020603050405020304" pitchFamily="18" charset="0"/>
            </a:endParaRPr>
          </a:p>
          <a:p>
            <a:pPr lvl="1">
              <a:lnSpc>
                <a:spcPct val="90000"/>
              </a:lnSpc>
              <a:buFont typeface="Wingdings" panose="05000000000000000000" pitchFamily="2" charset="2"/>
              <a:buNone/>
            </a:pPr>
            <a:endParaRPr lang="en-US" altLang="zh-CN" sz="2400" dirty="0">
              <a:solidFill>
                <a:schemeClr val="tx1"/>
              </a:solidFill>
              <a:latin typeface="Times New Roman" panose="02020603050405020304" pitchFamily="18" charset="0"/>
            </a:endParaRPr>
          </a:p>
          <a:p>
            <a:pPr lvl="1">
              <a:lnSpc>
                <a:spcPct val="90000"/>
              </a:lnSpc>
              <a:buFont typeface="Wingdings" panose="05000000000000000000" pitchFamily="2" charset="2"/>
              <a:buNone/>
            </a:pPr>
            <a:endParaRPr lang="en-US" altLang="zh-CN" sz="2400" dirty="0">
              <a:solidFill>
                <a:schemeClr val="tx1"/>
              </a:solidFill>
              <a:latin typeface="Times New Roman" panose="02020603050405020304" pitchFamily="18" charset="0"/>
            </a:endParaRPr>
          </a:p>
          <a:p>
            <a:pPr lvl="1">
              <a:lnSpc>
                <a:spcPct val="90000"/>
              </a:lnSpc>
            </a:pPr>
            <a:endParaRPr lang="en-US" altLang="zh-CN" sz="24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验证失败后，冲突解决方法</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放弃当前进行验证事务 </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推迟验证</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放弃所有冲突的活动事务，提交已验证事务</a:t>
            </a:r>
          </a:p>
          <a:p>
            <a:pPr lvl="1">
              <a:lnSpc>
                <a:spcPct val="90000"/>
              </a:lnSpc>
              <a:buFont typeface="Wingdings" panose="05000000000000000000" pitchFamily="2" charset="2"/>
              <a:buNone/>
            </a:pPr>
            <a:endParaRPr lang="en-US" altLang="zh-CN" dirty="0">
              <a:solidFill>
                <a:schemeClr val="tx1"/>
              </a:solidFill>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62</a:t>
            </a:fld>
            <a:endParaRPr lang="zh-CN" altLang="en-US"/>
          </a:p>
        </p:txBody>
      </p:sp>
      <p:sp>
        <p:nvSpPr>
          <p:cNvPr id="5" name="Text Box 5"/>
          <p:cNvSpPr txBox="1">
            <a:spLocks noChangeArrowheads="1"/>
          </p:cNvSpPr>
          <p:nvPr/>
        </p:nvSpPr>
        <p:spPr bwMode="auto">
          <a:xfrm>
            <a:off x="1484188" y="2899293"/>
            <a:ext cx="6802437" cy="136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60000"/>
              </a:lnSpc>
              <a:spcBef>
                <a:spcPct val="20000"/>
              </a:spcBef>
            </a:pPr>
            <a:r>
              <a:rPr kumimoji="1" lang="en-US" altLang="zh-CN" sz="2200" b="0" dirty="0">
                <a:latin typeface="Times" panose="02020603050405020304" pitchFamily="18" charset="0"/>
              </a:rPr>
              <a:t>Boolean valid = true</a:t>
            </a:r>
          </a:p>
          <a:p>
            <a:pPr>
              <a:lnSpc>
                <a:spcPct val="60000"/>
              </a:lnSpc>
              <a:spcBef>
                <a:spcPct val="20000"/>
              </a:spcBef>
            </a:pPr>
            <a:r>
              <a:rPr kumimoji="1" lang="en-US" altLang="zh-CN" sz="2200" b="0" dirty="0">
                <a:latin typeface="Times" panose="02020603050405020304" pitchFamily="18" charset="0"/>
              </a:rPr>
              <a:t>for ( </a:t>
            </a:r>
            <a:r>
              <a:rPr kumimoji="1" lang="en-US" altLang="zh-CN" sz="2200" b="0" dirty="0" err="1">
                <a:latin typeface="Times" panose="02020603050405020304" pitchFamily="18" charset="0"/>
              </a:rPr>
              <a:t>int</a:t>
            </a:r>
            <a:r>
              <a:rPr kumimoji="1" lang="en-US" altLang="zh-CN" sz="2200" b="0" dirty="0">
                <a:latin typeface="Times" panose="02020603050405020304" pitchFamily="18" charset="0"/>
              </a:rPr>
              <a:t> </a:t>
            </a:r>
            <a:r>
              <a:rPr kumimoji="1" lang="en-US" altLang="zh-CN" sz="2200" b="0" i="1" dirty="0" err="1">
                <a:latin typeface="Times" panose="02020603050405020304" pitchFamily="18" charset="0"/>
              </a:rPr>
              <a:t>T</a:t>
            </a:r>
            <a:r>
              <a:rPr kumimoji="1" lang="en-US" altLang="zh-CN" sz="2200" b="0" i="1" baseline="-25000" dirty="0" err="1">
                <a:latin typeface="Times" panose="02020603050405020304" pitchFamily="18" charset="0"/>
              </a:rPr>
              <a:t>id</a:t>
            </a:r>
            <a:r>
              <a:rPr kumimoji="1" lang="en-US" altLang="zh-CN" sz="2200" b="0" dirty="0">
                <a:latin typeface="Times" panose="02020603050405020304" pitchFamily="18" charset="0"/>
              </a:rPr>
              <a:t> = </a:t>
            </a:r>
            <a:r>
              <a:rPr kumimoji="1" lang="en-US" altLang="zh-CN" sz="2200" b="0" i="1" dirty="0">
                <a:latin typeface="Times" panose="02020603050405020304" pitchFamily="18" charset="0"/>
              </a:rPr>
              <a:t>active</a:t>
            </a:r>
            <a:r>
              <a:rPr kumimoji="1" lang="en-US" altLang="zh-CN" sz="2200" b="0" i="1" baseline="-25000" dirty="0">
                <a:latin typeface="Times" panose="02020603050405020304" pitchFamily="18" charset="0"/>
              </a:rPr>
              <a:t>1</a:t>
            </a:r>
            <a:r>
              <a:rPr kumimoji="1" lang="en-US" altLang="zh-CN" sz="2200" b="0" dirty="0">
                <a:latin typeface="Times" panose="02020603050405020304" pitchFamily="18" charset="0"/>
              </a:rPr>
              <a:t> +1; </a:t>
            </a:r>
            <a:r>
              <a:rPr kumimoji="1" lang="en-US" altLang="zh-CN" sz="2200" b="0" i="1" dirty="0" err="1">
                <a:latin typeface="Times" panose="02020603050405020304" pitchFamily="18" charset="0"/>
              </a:rPr>
              <a:t>T</a:t>
            </a:r>
            <a:r>
              <a:rPr kumimoji="1" lang="en-US" altLang="zh-CN" sz="2200" b="0" i="1" baseline="-25000" dirty="0" err="1">
                <a:latin typeface="Times" panose="02020603050405020304" pitchFamily="18" charset="0"/>
              </a:rPr>
              <a:t>id</a:t>
            </a:r>
            <a:r>
              <a:rPr kumimoji="1" lang="en-US" altLang="zh-CN" sz="2200" b="0" dirty="0">
                <a:latin typeface="Times" panose="02020603050405020304" pitchFamily="18" charset="0"/>
              </a:rPr>
              <a:t> &lt;= </a:t>
            </a:r>
            <a:r>
              <a:rPr kumimoji="1" lang="en-US" altLang="zh-CN" sz="2200" b="0" i="1" dirty="0" err="1">
                <a:latin typeface="Times" panose="02020603050405020304" pitchFamily="18" charset="0"/>
              </a:rPr>
              <a:t>active</a:t>
            </a:r>
            <a:r>
              <a:rPr kumimoji="1" lang="en-US" altLang="zh-CN" sz="2200" b="0" i="1" baseline="-25000" dirty="0" err="1">
                <a:latin typeface="Times" panose="02020603050405020304" pitchFamily="18" charset="0"/>
              </a:rPr>
              <a:t>n</a:t>
            </a:r>
            <a:r>
              <a:rPr kumimoji="1" lang="en-US" altLang="zh-CN" sz="2200" b="0" dirty="0">
                <a:latin typeface="Times" panose="02020603050405020304" pitchFamily="18" charset="0"/>
              </a:rPr>
              <a:t>; </a:t>
            </a:r>
            <a:r>
              <a:rPr kumimoji="1" lang="en-US" altLang="zh-CN" sz="2200" b="0" i="1" dirty="0" err="1">
                <a:latin typeface="Times" panose="02020603050405020304" pitchFamily="18" charset="0"/>
              </a:rPr>
              <a:t>T</a:t>
            </a:r>
            <a:r>
              <a:rPr kumimoji="1" lang="en-US" altLang="zh-CN" sz="2200" b="0" i="1" baseline="-25000" dirty="0" err="1">
                <a:latin typeface="Times" panose="02020603050405020304" pitchFamily="18" charset="0"/>
              </a:rPr>
              <a:t>id</a:t>
            </a:r>
            <a:r>
              <a:rPr kumimoji="1" lang="en-US" altLang="zh-CN" sz="2200" b="0" dirty="0">
                <a:latin typeface="Times" panose="02020603050405020304" pitchFamily="18" charset="0"/>
              </a:rPr>
              <a:t> ++){</a:t>
            </a:r>
          </a:p>
          <a:p>
            <a:pPr>
              <a:lnSpc>
                <a:spcPct val="60000"/>
              </a:lnSpc>
              <a:spcBef>
                <a:spcPct val="20000"/>
              </a:spcBef>
            </a:pPr>
            <a:r>
              <a:rPr kumimoji="1" lang="en-US" altLang="zh-CN" sz="2200" b="0" dirty="0">
                <a:latin typeface="Times" panose="02020603050405020304" pitchFamily="18" charset="0"/>
              </a:rPr>
              <a:t>	if (write set of </a:t>
            </a:r>
            <a:r>
              <a:rPr kumimoji="1" lang="en-US" altLang="zh-CN" sz="2200" b="0" i="1" dirty="0" err="1">
                <a:latin typeface="Times" panose="02020603050405020304" pitchFamily="18" charset="0"/>
              </a:rPr>
              <a:t>T</a:t>
            </a:r>
            <a:r>
              <a:rPr kumimoji="1" lang="en-US" altLang="zh-CN" sz="2200" b="0" i="1" baseline="-25000" dirty="0" err="1">
                <a:latin typeface="Times" panose="02020603050405020304" pitchFamily="18" charset="0"/>
              </a:rPr>
              <a:t>v</a:t>
            </a:r>
            <a:r>
              <a:rPr kumimoji="1" lang="en-US" altLang="zh-CN" sz="2200" b="0" dirty="0">
                <a:latin typeface="Times" panose="02020603050405020304" pitchFamily="18" charset="0"/>
              </a:rPr>
              <a:t> intersects read set of </a:t>
            </a:r>
            <a:r>
              <a:rPr kumimoji="1" lang="en-US" altLang="zh-CN" sz="2200" b="0" i="1" dirty="0" err="1">
                <a:latin typeface="Times" panose="02020603050405020304" pitchFamily="18" charset="0"/>
              </a:rPr>
              <a:t>T</a:t>
            </a:r>
            <a:r>
              <a:rPr kumimoji="1" lang="en-US" altLang="zh-CN" sz="2200" b="0" i="1" baseline="-25000" dirty="0" err="1">
                <a:latin typeface="Times" panose="02020603050405020304" pitchFamily="18" charset="0"/>
              </a:rPr>
              <a:t>id</a:t>
            </a:r>
            <a:r>
              <a:rPr kumimoji="1" lang="en-US" altLang="zh-CN" sz="2200" b="0" dirty="0">
                <a:latin typeface="Times" panose="02020603050405020304" pitchFamily="18" charset="0"/>
              </a:rPr>
              <a:t>) </a:t>
            </a:r>
          </a:p>
          <a:p>
            <a:pPr lvl="3">
              <a:lnSpc>
                <a:spcPct val="60000"/>
              </a:lnSpc>
              <a:spcBef>
                <a:spcPct val="20000"/>
              </a:spcBef>
            </a:pPr>
            <a:r>
              <a:rPr kumimoji="1" lang="en-US" altLang="zh-CN" sz="2200" b="0" dirty="0">
                <a:latin typeface="Times" panose="02020603050405020304" pitchFamily="18" charset="0"/>
              </a:rPr>
              <a:t>valid = false</a:t>
            </a:r>
          </a:p>
          <a:p>
            <a:pPr>
              <a:lnSpc>
                <a:spcPct val="60000"/>
              </a:lnSpc>
              <a:spcBef>
                <a:spcPct val="20000"/>
              </a:spcBef>
            </a:pPr>
            <a:r>
              <a:rPr kumimoji="1" lang="en-US" altLang="zh-CN" sz="2200" b="0" dirty="0">
                <a:latin typeface="Times" panose="02020603050405020304" pitchFamily="18" charset="0"/>
              </a:rPr>
              <a:t>}</a:t>
            </a:r>
          </a:p>
        </p:txBody>
      </p:sp>
    </p:spTree>
    <p:extLst>
      <p:ext uri="{BB962C8B-B14F-4D97-AF65-F5344CB8AC3E}">
        <p14:creationId xmlns:p14="http://schemas.microsoft.com/office/powerpoint/2010/main" val="19983587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13.5 </a:t>
            </a:r>
            <a:r>
              <a:rPr lang="zh-CN" altLang="en-US" dirty="0"/>
              <a:t>乐观并发控制</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向前验证</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续</a:t>
            </a:r>
            <a:r>
              <a:rPr kumimoji="1" lang="en-US" altLang="zh-CN" sz="2800" b="1" dirty="0">
                <a:solidFill>
                  <a:schemeClr val="tx1"/>
                </a:solidFill>
                <a:latin typeface="Times New Roman" panose="02020603050405020304" pitchFamily="18" charset="0"/>
              </a:rPr>
              <a:t>)</a:t>
            </a:r>
            <a:endParaRPr lang="en-US" altLang="zh-CN" sz="28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事物的验证过程</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en-US" altLang="zh-CN" sz="2400" dirty="0" smtClean="0">
                <a:solidFill>
                  <a:schemeClr val="tx1"/>
                </a:solidFill>
                <a:latin typeface="Times New Roman" panose="02020603050405020304" pitchFamily="18" charset="0"/>
              </a:rPr>
              <a:t>active</a:t>
            </a:r>
            <a:r>
              <a:rPr lang="en-US" altLang="zh-CN" sz="2400" baseline="-25000" dirty="0" smtClean="0">
                <a:solidFill>
                  <a:schemeClr val="tx1"/>
                </a:solidFill>
                <a:latin typeface="Times New Roman" panose="02020603050405020304" pitchFamily="18" charset="0"/>
              </a:rPr>
              <a:t>1</a:t>
            </a:r>
            <a:r>
              <a:rPr lang="zh-CN" altLang="en-US" sz="2400" dirty="0">
                <a:solidFill>
                  <a:schemeClr val="tx1"/>
                </a:solidFill>
                <a:latin typeface="Times New Roman" panose="02020603050405020304" pitchFamily="18" charset="0"/>
              </a:rPr>
              <a:t>、 </a:t>
            </a:r>
            <a:r>
              <a:rPr lang="en-US" altLang="zh-CN" sz="2400" dirty="0" smtClean="0">
                <a:solidFill>
                  <a:schemeClr val="tx1"/>
                </a:solidFill>
                <a:latin typeface="Times New Roman" panose="02020603050405020304" pitchFamily="18" charset="0"/>
              </a:rPr>
              <a:t>active</a:t>
            </a:r>
            <a:r>
              <a:rPr lang="en-US" altLang="zh-CN" sz="2400" baseline="-25000" dirty="0" smtClean="0">
                <a:solidFill>
                  <a:schemeClr val="tx1"/>
                </a:solidFill>
                <a:latin typeface="Times New Roman" panose="02020603050405020304" pitchFamily="18" charset="0"/>
              </a:rPr>
              <a:t>2</a:t>
            </a:r>
            <a:r>
              <a:rPr lang="zh-CN" altLang="en-US" sz="2400" dirty="0" smtClean="0">
                <a:solidFill>
                  <a:schemeClr val="tx1"/>
                </a:solidFill>
                <a:latin typeface="Times New Roman" panose="02020603050405020304" pitchFamily="18" charset="0"/>
              </a:rPr>
              <a:t>是较</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v</a:t>
            </a:r>
            <a:r>
              <a:rPr lang="zh-CN" altLang="en-US" sz="2400" dirty="0" smtClean="0">
                <a:solidFill>
                  <a:schemeClr val="tx1"/>
                </a:solidFill>
                <a:latin typeface="Times New Roman" panose="02020603050405020304" pitchFamily="18" charset="0"/>
              </a:rPr>
              <a:t>晚开始</a:t>
            </a:r>
            <a:r>
              <a:rPr lang="zh-CN" altLang="en-US" sz="2400" dirty="0">
                <a:solidFill>
                  <a:schemeClr val="tx1"/>
                </a:solidFill>
                <a:latin typeface="Times New Roman" panose="02020603050405020304" pitchFamily="18" charset="0"/>
              </a:rPr>
              <a:t>的事务 </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endParaRPr lang="en-US" altLang="zh-CN" dirty="0">
              <a:solidFill>
                <a:schemeClr val="tx1"/>
              </a:solidFill>
              <a:latin typeface="Times New Roman" panose="02020603050405020304" pitchFamily="18" charset="0"/>
            </a:endParaRP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63</a:t>
            </a:fld>
            <a:endParaRPr lang="zh-CN" altLang="en-US"/>
          </a:p>
        </p:txBody>
      </p:sp>
    </p:spTree>
    <p:extLst>
      <p:ext uri="{BB962C8B-B14F-4D97-AF65-F5344CB8AC3E}">
        <p14:creationId xmlns:p14="http://schemas.microsoft.com/office/powerpoint/2010/main" val="38720857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13.5 </a:t>
            </a:r>
            <a:r>
              <a:rPr lang="zh-CN" altLang="en-US" dirty="0"/>
              <a:t>乐观并发控制</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64</a:t>
            </a:fld>
            <a:endParaRPr lang="zh-CN" altLang="en-US"/>
          </a:p>
        </p:txBody>
      </p:sp>
      <p:grpSp>
        <p:nvGrpSpPr>
          <p:cNvPr id="5" name="Group 3"/>
          <p:cNvGrpSpPr>
            <a:grpSpLocks/>
          </p:cNvGrpSpPr>
          <p:nvPr/>
        </p:nvGrpSpPr>
        <p:grpSpPr bwMode="auto">
          <a:xfrm>
            <a:off x="242369" y="1572662"/>
            <a:ext cx="8443913" cy="3692525"/>
            <a:chOff x="204" y="1253"/>
            <a:chExt cx="5319" cy="2326"/>
          </a:xfrm>
        </p:grpSpPr>
        <p:sp>
          <p:nvSpPr>
            <p:cNvPr id="6" name="Rectangle 4"/>
            <p:cNvSpPr>
              <a:spLocks noChangeArrowheads="1"/>
            </p:cNvSpPr>
            <p:nvPr/>
          </p:nvSpPr>
          <p:spPr bwMode="auto">
            <a:xfrm>
              <a:off x="5045" y="2663"/>
              <a:ext cx="309" cy="111"/>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 name="Rectangle 5"/>
            <p:cNvSpPr>
              <a:spLocks noChangeArrowheads="1"/>
            </p:cNvSpPr>
            <p:nvPr/>
          </p:nvSpPr>
          <p:spPr bwMode="auto">
            <a:xfrm>
              <a:off x="5045" y="2663"/>
              <a:ext cx="323" cy="127"/>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 name="Rectangle 6"/>
            <p:cNvSpPr>
              <a:spLocks noChangeArrowheads="1"/>
            </p:cNvSpPr>
            <p:nvPr/>
          </p:nvSpPr>
          <p:spPr bwMode="auto">
            <a:xfrm>
              <a:off x="3837" y="2327"/>
              <a:ext cx="323" cy="111"/>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 name="Rectangle 7"/>
            <p:cNvSpPr>
              <a:spLocks noChangeArrowheads="1"/>
            </p:cNvSpPr>
            <p:nvPr/>
          </p:nvSpPr>
          <p:spPr bwMode="auto">
            <a:xfrm>
              <a:off x="3837" y="2327"/>
              <a:ext cx="337" cy="127"/>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 name="Rectangle 8"/>
            <p:cNvSpPr>
              <a:spLocks noChangeArrowheads="1"/>
            </p:cNvSpPr>
            <p:nvPr/>
          </p:nvSpPr>
          <p:spPr bwMode="auto">
            <a:xfrm>
              <a:off x="3190" y="2327"/>
              <a:ext cx="661" cy="11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 name="Rectangle 9"/>
            <p:cNvSpPr>
              <a:spLocks noChangeArrowheads="1"/>
            </p:cNvSpPr>
            <p:nvPr/>
          </p:nvSpPr>
          <p:spPr bwMode="auto">
            <a:xfrm>
              <a:off x="3190" y="2327"/>
              <a:ext cx="675" cy="127"/>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2" name="Rectangle 10"/>
            <p:cNvSpPr>
              <a:spLocks noChangeArrowheads="1"/>
            </p:cNvSpPr>
            <p:nvPr/>
          </p:nvSpPr>
          <p:spPr bwMode="auto">
            <a:xfrm>
              <a:off x="3303" y="1991"/>
              <a:ext cx="323" cy="111"/>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 name="Rectangle 11"/>
            <p:cNvSpPr>
              <a:spLocks noChangeArrowheads="1"/>
            </p:cNvSpPr>
            <p:nvPr/>
          </p:nvSpPr>
          <p:spPr bwMode="auto">
            <a:xfrm>
              <a:off x="3303" y="1991"/>
              <a:ext cx="337" cy="127"/>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 name="Rectangle 12"/>
            <p:cNvSpPr>
              <a:spLocks noChangeArrowheads="1"/>
            </p:cNvSpPr>
            <p:nvPr/>
          </p:nvSpPr>
          <p:spPr bwMode="auto">
            <a:xfrm>
              <a:off x="2670" y="1991"/>
              <a:ext cx="633" cy="11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 name="Rectangle 13"/>
            <p:cNvSpPr>
              <a:spLocks noChangeArrowheads="1"/>
            </p:cNvSpPr>
            <p:nvPr/>
          </p:nvSpPr>
          <p:spPr bwMode="auto">
            <a:xfrm>
              <a:off x="2670" y="1991"/>
              <a:ext cx="647" cy="127"/>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 name="Rectangle 14"/>
            <p:cNvSpPr>
              <a:spLocks noChangeArrowheads="1"/>
            </p:cNvSpPr>
            <p:nvPr/>
          </p:nvSpPr>
          <p:spPr bwMode="auto">
            <a:xfrm>
              <a:off x="2164" y="1622"/>
              <a:ext cx="225" cy="11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 name="Rectangle 15"/>
            <p:cNvSpPr>
              <a:spLocks noChangeArrowheads="1"/>
            </p:cNvSpPr>
            <p:nvPr/>
          </p:nvSpPr>
          <p:spPr bwMode="auto">
            <a:xfrm>
              <a:off x="2164" y="1622"/>
              <a:ext cx="239" cy="129"/>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8" name="Rectangle 16"/>
            <p:cNvSpPr>
              <a:spLocks noChangeArrowheads="1"/>
            </p:cNvSpPr>
            <p:nvPr/>
          </p:nvSpPr>
          <p:spPr bwMode="auto">
            <a:xfrm>
              <a:off x="1701" y="1622"/>
              <a:ext cx="463" cy="113"/>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 name="Rectangle 17"/>
            <p:cNvSpPr>
              <a:spLocks noChangeArrowheads="1"/>
            </p:cNvSpPr>
            <p:nvPr/>
          </p:nvSpPr>
          <p:spPr bwMode="auto">
            <a:xfrm>
              <a:off x="1701" y="1622"/>
              <a:ext cx="477" cy="129"/>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 name="Rectangle 18"/>
            <p:cNvSpPr>
              <a:spLocks noChangeArrowheads="1"/>
            </p:cNvSpPr>
            <p:nvPr/>
          </p:nvSpPr>
          <p:spPr bwMode="auto">
            <a:xfrm>
              <a:off x="4588" y="1766"/>
              <a:ext cx="78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较早提交的事务</a:t>
              </a:r>
              <a:endParaRPr lang="zh-CN" altLang="en-GB" sz="2400" b="0">
                <a:latin typeface="Times" panose="02020603050405020304" pitchFamily="18" charset="0"/>
              </a:endParaRPr>
            </a:p>
          </p:txBody>
        </p:sp>
        <p:sp>
          <p:nvSpPr>
            <p:cNvPr id="21" name="Rectangle 19"/>
            <p:cNvSpPr>
              <a:spLocks noChangeArrowheads="1"/>
            </p:cNvSpPr>
            <p:nvPr/>
          </p:nvSpPr>
          <p:spPr bwMode="auto">
            <a:xfrm>
              <a:off x="4588" y="1822"/>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22" name="Rectangle 20"/>
            <p:cNvSpPr>
              <a:spLocks noChangeArrowheads="1"/>
            </p:cNvSpPr>
            <p:nvPr/>
          </p:nvSpPr>
          <p:spPr bwMode="auto">
            <a:xfrm>
              <a:off x="732" y="1253"/>
              <a:ext cx="4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latin typeface="Times" panose="02020603050405020304" pitchFamily="18" charset="0"/>
                </a:rPr>
                <a:t>工作阶段</a:t>
              </a:r>
            </a:p>
          </p:txBody>
        </p:sp>
        <p:sp>
          <p:nvSpPr>
            <p:cNvPr id="23" name="Rectangle 21"/>
            <p:cNvSpPr>
              <a:spLocks noChangeArrowheads="1"/>
            </p:cNvSpPr>
            <p:nvPr/>
          </p:nvSpPr>
          <p:spPr bwMode="auto">
            <a:xfrm>
              <a:off x="1587" y="1253"/>
              <a:ext cx="4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dirty="0">
                  <a:solidFill>
                    <a:srgbClr val="000000"/>
                  </a:solidFill>
                  <a:latin typeface="Arial" panose="020B0604020202020204" pitchFamily="34" charset="0"/>
                </a:rPr>
                <a:t>验证阶段</a:t>
              </a:r>
              <a:endParaRPr lang="zh-CN" altLang="en-GB" sz="2400" b="0" dirty="0">
                <a:latin typeface="Times" panose="02020603050405020304" pitchFamily="18" charset="0"/>
              </a:endParaRPr>
            </a:p>
          </p:txBody>
        </p:sp>
        <p:sp>
          <p:nvSpPr>
            <p:cNvPr id="24" name="Rectangle 22"/>
            <p:cNvSpPr>
              <a:spLocks noChangeArrowheads="1"/>
            </p:cNvSpPr>
            <p:nvPr/>
          </p:nvSpPr>
          <p:spPr bwMode="auto">
            <a:xfrm>
              <a:off x="2191" y="1253"/>
              <a:ext cx="4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更新阶段</a:t>
              </a:r>
              <a:endParaRPr lang="zh-CN" altLang="en-GB" sz="2400" b="0">
                <a:latin typeface="Times" panose="02020603050405020304" pitchFamily="18" charset="0"/>
              </a:endParaRPr>
            </a:p>
          </p:txBody>
        </p:sp>
        <p:sp>
          <p:nvSpPr>
            <p:cNvPr id="25" name="Rectangle 23"/>
            <p:cNvSpPr>
              <a:spLocks noChangeArrowheads="1"/>
            </p:cNvSpPr>
            <p:nvPr/>
          </p:nvSpPr>
          <p:spPr bwMode="auto">
            <a:xfrm>
              <a:off x="408" y="1606"/>
              <a:ext cx="1293" cy="1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 name="Rectangle 24"/>
            <p:cNvSpPr>
              <a:spLocks noChangeArrowheads="1"/>
            </p:cNvSpPr>
            <p:nvPr/>
          </p:nvSpPr>
          <p:spPr bwMode="auto">
            <a:xfrm>
              <a:off x="408" y="1606"/>
              <a:ext cx="1307" cy="145"/>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7" name="Line 25"/>
            <p:cNvSpPr>
              <a:spLocks noChangeShapeType="1"/>
            </p:cNvSpPr>
            <p:nvPr/>
          </p:nvSpPr>
          <p:spPr bwMode="auto">
            <a:xfrm>
              <a:off x="1799" y="1431"/>
              <a:ext cx="1" cy="1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8" name="Line 26"/>
            <p:cNvSpPr>
              <a:spLocks noChangeShapeType="1"/>
            </p:cNvSpPr>
            <p:nvPr/>
          </p:nvSpPr>
          <p:spPr bwMode="auto">
            <a:xfrm>
              <a:off x="2305" y="1431"/>
              <a:ext cx="1" cy="1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Line 27"/>
            <p:cNvSpPr>
              <a:spLocks noChangeShapeType="1"/>
            </p:cNvSpPr>
            <p:nvPr/>
          </p:nvSpPr>
          <p:spPr bwMode="auto">
            <a:xfrm>
              <a:off x="956" y="1415"/>
              <a:ext cx="1" cy="20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Rectangle 28"/>
            <p:cNvSpPr>
              <a:spLocks noChangeArrowheads="1"/>
            </p:cNvSpPr>
            <p:nvPr/>
          </p:nvSpPr>
          <p:spPr bwMode="auto">
            <a:xfrm>
              <a:off x="204" y="1605"/>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31" name="Rectangle 29"/>
            <p:cNvSpPr>
              <a:spLocks noChangeArrowheads="1"/>
            </p:cNvSpPr>
            <p:nvPr/>
          </p:nvSpPr>
          <p:spPr bwMode="auto">
            <a:xfrm>
              <a:off x="272" y="1663"/>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1</a:t>
              </a:r>
              <a:endParaRPr lang="zh-CN" altLang="en-GB" sz="2400" b="0">
                <a:latin typeface="Times" panose="02020603050405020304" pitchFamily="18" charset="0"/>
              </a:endParaRPr>
            </a:p>
          </p:txBody>
        </p:sp>
        <p:sp>
          <p:nvSpPr>
            <p:cNvPr id="32" name="Rectangle 30"/>
            <p:cNvSpPr>
              <a:spLocks noChangeArrowheads="1"/>
            </p:cNvSpPr>
            <p:nvPr/>
          </p:nvSpPr>
          <p:spPr bwMode="auto">
            <a:xfrm>
              <a:off x="3092" y="3398"/>
              <a:ext cx="2417"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3" name="Rectangle 31"/>
            <p:cNvSpPr>
              <a:spLocks noChangeArrowheads="1"/>
            </p:cNvSpPr>
            <p:nvPr/>
          </p:nvSpPr>
          <p:spPr bwMode="auto">
            <a:xfrm>
              <a:off x="3092" y="3398"/>
              <a:ext cx="2431" cy="129"/>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4" name="Rectangle 32"/>
            <p:cNvSpPr>
              <a:spLocks noChangeArrowheads="1"/>
            </p:cNvSpPr>
            <p:nvPr/>
          </p:nvSpPr>
          <p:spPr bwMode="auto">
            <a:xfrm>
              <a:off x="1616" y="3126"/>
              <a:ext cx="3893"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5" name="Rectangle 33"/>
            <p:cNvSpPr>
              <a:spLocks noChangeArrowheads="1"/>
            </p:cNvSpPr>
            <p:nvPr/>
          </p:nvSpPr>
          <p:spPr bwMode="auto">
            <a:xfrm>
              <a:off x="1616" y="3126"/>
              <a:ext cx="3907" cy="129"/>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 name="Rectangle 34"/>
            <p:cNvSpPr>
              <a:spLocks noChangeArrowheads="1"/>
            </p:cNvSpPr>
            <p:nvPr/>
          </p:nvSpPr>
          <p:spPr bwMode="auto">
            <a:xfrm>
              <a:off x="2544" y="2663"/>
              <a:ext cx="2009" cy="1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7" name="Rectangle 35"/>
            <p:cNvSpPr>
              <a:spLocks noChangeArrowheads="1"/>
            </p:cNvSpPr>
            <p:nvPr/>
          </p:nvSpPr>
          <p:spPr bwMode="auto">
            <a:xfrm>
              <a:off x="2544" y="2663"/>
              <a:ext cx="2023"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 name="Rectangle 36"/>
            <p:cNvSpPr>
              <a:spLocks noChangeArrowheads="1"/>
            </p:cNvSpPr>
            <p:nvPr/>
          </p:nvSpPr>
          <p:spPr bwMode="auto">
            <a:xfrm>
              <a:off x="4399" y="2663"/>
              <a:ext cx="646" cy="11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 name="Rectangle 37"/>
            <p:cNvSpPr>
              <a:spLocks noChangeArrowheads="1"/>
            </p:cNvSpPr>
            <p:nvPr/>
          </p:nvSpPr>
          <p:spPr bwMode="auto">
            <a:xfrm>
              <a:off x="4399" y="2663"/>
              <a:ext cx="660" cy="127"/>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0" name="Rectangle 38"/>
            <p:cNvSpPr>
              <a:spLocks noChangeArrowheads="1"/>
            </p:cNvSpPr>
            <p:nvPr/>
          </p:nvSpPr>
          <p:spPr bwMode="auto">
            <a:xfrm>
              <a:off x="2312" y="2661"/>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41" name="Rectangle 39"/>
            <p:cNvSpPr>
              <a:spLocks noChangeArrowheads="1"/>
            </p:cNvSpPr>
            <p:nvPr/>
          </p:nvSpPr>
          <p:spPr bwMode="auto">
            <a:xfrm>
              <a:off x="2380" y="2709"/>
              <a:ext cx="5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i="1">
                  <a:solidFill>
                    <a:srgbClr val="000000"/>
                  </a:solidFill>
                  <a:latin typeface="Times" panose="02020603050405020304" pitchFamily="18" charset="0"/>
                </a:rPr>
                <a:t>v</a:t>
              </a:r>
              <a:endParaRPr lang="en-GB" altLang="zh-CN" sz="2400" b="0">
                <a:latin typeface="Times" panose="02020603050405020304" pitchFamily="18" charset="0"/>
              </a:endParaRPr>
            </a:p>
          </p:txBody>
        </p:sp>
        <p:sp>
          <p:nvSpPr>
            <p:cNvPr id="42" name="Rectangle 40"/>
            <p:cNvSpPr>
              <a:spLocks noChangeArrowheads="1"/>
            </p:cNvSpPr>
            <p:nvPr/>
          </p:nvSpPr>
          <p:spPr bwMode="auto">
            <a:xfrm>
              <a:off x="485" y="2621"/>
              <a:ext cx="78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latin typeface="Times" panose="02020603050405020304" pitchFamily="18" charset="0"/>
                </a:rPr>
                <a:t>正在验证的事务</a:t>
              </a:r>
            </a:p>
          </p:txBody>
        </p:sp>
        <p:sp>
          <p:nvSpPr>
            <p:cNvPr id="43" name="Rectangle 41"/>
            <p:cNvSpPr>
              <a:spLocks noChangeArrowheads="1"/>
            </p:cNvSpPr>
            <p:nvPr/>
          </p:nvSpPr>
          <p:spPr bwMode="auto">
            <a:xfrm>
              <a:off x="485" y="2709"/>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GB" altLang="zh-CN" sz="2400" b="0">
                <a:latin typeface="Times" panose="02020603050405020304" pitchFamily="18" charset="0"/>
              </a:endParaRPr>
            </a:p>
          </p:txBody>
        </p:sp>
        <p:sp>
          <p:nvSpPr>
            <p:cNvPr id="44" name="Rectangle 42"/>
            <p:cNvSpPr>
              <a:spLocks noChangeArrowheads="1"/>
            </p:cNvSpPr>
            <p:nvPr/>
          </p:nvSpPr>
          <p:spPr bwMode="auto">
            <a:xfrm>
              <a:off x="942" y="1991"/>
              <a:ext cx="1728" cy="1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5" name="Rectangle 43"/>
            <p:cNvSpPr>
              <a:spLocks noChangeArrowheads="1"/>
            </p:cNvSpPr>
            <p:nvPr/>
          </p:nvSpPr>
          <p:spPr bwMode="auto">
            <a:xfrm>
              <a:off x="942" y="1991"/>
              <a:ext cx="1742"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 name="Rectangle 44"/>
            <p:cNvSpPr>
              <a:spLocks noChangeArrowheads="1"/>
            </p:cNvSpPr>
            <p:nvPr/>
          </p:nvSpPr>
          <p:spPr bwMode="auto">
            <a:xfrm>
              <a:off x="2670" y="1991"/>
              <a:ext cx="647"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7" name="Rectangle 45"/>
            <p:cNvSpPr>
              <a:spLocks noChangeArrowheads="1"/>
            </p:cNvSpPr>
            <p:nvPr/>
          </p:nvSpPr>
          <p:spPr bwMode="auto">
            <a:xfrm>
              <a:off x="3303" y="1991"/>
              <a:ext cx="337"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8" name="Rectangle 46"/>
            <p:cNvSpPr>
              <a:spLocks noChangeArrowheads="1"/>
            </p:cNvSpPr>
            <p:nvPr/>
          </p:nvSpPr>
          <p:spPr bwMode="auto">
            <a:xfrm>
              <a:off x="724" y="1941"/>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49" name="Rectangle 47"/>
            <p:cNvSpPr>
              <a:spLocks noChangeArrowheads="1"/>
            </p:cNvSpPr>
            <p:nvPr/>
          </p:nvSpPr>
          <p:spPr bwMode="auto">
            <a:xfrm>
              <a:off x="792" y="1999"/>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50" name="Rectangle 48"/>
            <p:cNvSpPr>
              <a:spLocks noChangeArrowheads="1"/>
            </p:cNvSpPr>
            <p:nvPr/>
          </p:nvSpPr>
          <p:spPr bwMode="auto">
            <a:xfrm>
              <a:off x="1602" y="2327"/>
              <a:ext cx="1588" cy="1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 name="Rectangle 49"/>
            <p:cNvSpPr>
              <a:spLocks noChangeArrowheads="1"/>
            </p:cNvSpPr>
            <p:nvPr/>
          </p:nvSpPr>
          <p:spPr bwMode="auto">
            <a:xfrm>
              <a:off x="1602" y="2327"/>
              <a:ext cx="1602"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2" name="Rectangle 50"/>
            <p:cNvSpPr>
              <a:spLocks noChangeArrowheads="1"/>
            </p:cNvSpPr>
            <p:nvPr/>
          </p:nvSpPr>
          <p:spPr bwMode="auto">
            <a:xfrm>
              <a:off x="3851" y="2327"/>
              <a:ext cx="323"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3" name="Rectangle 51"/>
            <p:cNvSpPr>
              <a:spLocks noChangeArrowheads="1"/>
            </p:cNvSpPr>
            <p:nvPr/>
          </p:nvSpPr>
          <p:spPr bwMode="auto">
            <a:xfrm>
              <a:off x="1370" y="2277"/>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54" name="Rectangle 52"/>
            <p:cNvSpPr>
              <a:spLocks noChangeArrowheads="1"/>
            </p:cNvSpPr>
            <p:nvPr/>
          </p:nvSpPr>
          <p:spPr bwMode="auto">
            <a:xfrm>
              <a:off x="1439" y="2336"/>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3</a:t>
              </a:r>
              <a:endParaRPr lang="zh-CN" altLang="en-GB" sz="2400" b="0">
                <a:latin typeface="Times" panose="02020603050405020304" pitchFamily="18" charset="0"/>
              </a:endParaRPr>
            </a:p>
          </p:txBody>
        </p:sp>
        <p:sp>
          <p:nvSpPr>
            <p:cNvPr id="55" name="Line 53"/>
            <p:cNvSpPr>
              <a:spLocks noChangeShapeType="1"/>
            </p:cNvSpPr>
            <p:nvPr/>
          </p:nvSpPr>
          <p:spPr bwMode="auto">
            <a:xfrm>
              <a:off x="1448" y="2710"/>
              <a:ext cx="716"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6" name="Rectangle 54"/>
            <p:cNvSpPr>
              <a:spLocks noChangeArrowheads="1"/>
            </p:cNvSpPr>
            <p:nvPr/>
          </p:nvSpPr>
          <p:spPr bwMode="auto">
            <a:xfrm>
              <a:off x="347" y="3398"/>
              <a:ext cx="78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dirty="0">
                  <a:solidFill>
                    <a:srgbClr val="000000"/>
                  </a:solidFill>
                  <a:latin typeface="Arial" panose="020B0604020202020204" pitchFamily="34" charset="0"/>
                </a:rPr>
                <a:t>以后的活动事务</a:t>
              </a:r>
              <a:endParaRPr lang="zh-CN" altLang="en-GB" sz="2400" b="0" dirty="0">
                <a:latin typeface="Times" panose="02020603050405020304" pitchFamily="18" charset="0"/>
              </a:endParaRPr>
            </a:p>
          </p:txBody>
        </p:sp>
        <p:sp>
          <p:nvSpPr>
            <p:cNvPr id="57" name="Line 55"/>
            <p:cNvSpPr>
              <a:spLocks noChangeShapeType="1"/>
            </p:cNvSpPr>
            <p:nvPr/>
          </p:nvSpPr>
          <p:spPr bwMode="auto">
            <a:xfrm>
              <a:off x="3008" y="1687"/>
              <a:ext cx="1531" cy="9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8" name="Line 56"/>
            <p:cNvSpPr>
              <a:spLocks noChangeShapeType="1"/>
            </p:cNvSpPr>
            <p:nvPr/>
          </p:nvSpPr>
          <p:spPr bwMode="auto">
            <a:xfrm flipV="1">
              <a:off x="4104" y="1878"/>
              <a:ext cx="435" cy="12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Line 57"/>
            <p:cNvSpPr>
              <a:spLocks noChangeShapeType="1"/>
            </p:cNvSpPr>
            <p:nvPr/>
          </p:nvSpPr>
          <p:spPr bwMode="auto">
            <a:xfrm flipV="1">
              <a:off x="4596" y="1974"/>
              <a:ext cx="168" cy="2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0" name="Line 58"/>
            <p:cNvSpPr>
              <a:spLocks noChangeShapeType="1"/>
            </p:cNvSpPr>
            <p:nvPr/>
          </p:nvSpPr>
          <p:spPr bwMode="auto">
            <a:xfrm flipV="1">
              <a:off x="1040" y="3302"/>
              <a:ext cx="295" cy="11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1" name="Line 59"/>
            <p:cNvSpPr>
              <a:spLocks noChangeShapeType="1"/>
            </p:cNvSpPr>
            <p:nvPr/>
          </p:nvSpPr>
          <p:spPr bwMode="auto">
            <a:xfrm flipV="1">
              <a:off x="1124" y="3463"/>
              <a:ext cx="1504" cy="6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2" name="Rectangle 60"/>
            <p:cNvSpPr>
              <a:spLocks noChangeArrowheads="1"/>
            </p:cNvSpPr>
            <p:nvPr/>
          </p:nvSpPr>
          <p:spPr bwMode="auto">
            <a:xfrm>
              <a:off x="1215" y="3109"/>
              <a:ext cx="29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active</a:t>
              </a:r>
              <a:endParaRPr lang="en-GB" altLang="zh-CN" sz="2400" b="0">
                <a:latin typeface="Times" panose="02020603050405020304" pitchFamily="18" charset="0"/>
              </a:endParaRPr>
            </a:p>
          </p:txBody>
        </p:sp>
        <p:sp>
          <p:nvSpPr>
            <p:cNvPr id="63" name="Rectangle 61"/>
            <p:cNvSpPr>
              <a:spLocks noChangeArrowheads="1"/>
            </p:cNvSpPr>
            <p:nvPr/>
          </p:nvSpPr>
          <p:spPr bwMode="auto">
            <a:xfrm>
              <a:off x="1509" y="3192"/>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1</a:t>
              </a:r>
              <a:endParaRPr lang="zh-CN" altLang="en-GB" sz="2400" b="0">
                <a:latin typeface="Times" panose="02020603050405020304" pitchFamily="18" charset="0"/>
              </a:endParaRPr>
            </a:p>
          </p:txBody>
        </p:sp>
        <p:sp>
          <p:nvSpPr>
            <p:cNvPr id="64" name="Rectangle 62"/>
            <p:cNvSpPr>
              <a:spLocks noChangeArrowheads="1"/>
            </p:cNvSpPr>
            <p:nvPr/>
          </p:nvSpPr>
          <p:spPr bwMode="auto">
            <a:xfrm>
              <a:off x="2677" y="3381"/>
              <a:ext cx="29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active</a:t>
              </a:r>
              <a:endParaRPr lang="en-GB" altLang="zh-CN" sz="2400" b="0">
                <a:latin typeface="Times" panose="02020603050405020304" pitchFamily="18" charset="0"/>
              </a:endParaRPr>
            </a:p>
          </p:txBody>
        </p:sp>
        <p:sp>
          <p:nvSpPr>
            <p:cNvPr id="65" name="Rectangle 63"/>
            <p:cNvSpPr>
              <a:spLocks noChangeArrowheads="1"/>
            </p:cNvSpPr>
            <p:nvPr/>
          </p:nvSpPr>
          <p:spPr bwMode="auto">
            <a:xfrm>
              <a:off x="2971" y="346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66" name="Rectangle 64"/>
            <p:cNvSpPr>
              <a:spLocks noChangeArrowheads="1"/>
            </p:cNvSpPr>
            <p:nvPr/>
          </p:nvSpPr>
          <p:spPr bwMode="auto">
            <a:xfrm>
              <a:off x="1701" y="1606"/>
              <a:ext cx="477" cy="145"/>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7" name="Rectangle 65"/>
            <p:cNvSpPr>
              <a:spLocks noChangeArrowheads="1"/>
            </p:cNvSpPr>
            <p:nvPr/>
          </p:nvSpPr>
          <p:spPr bwMode="auto">
            <a:xfrm>
              <a:off x="2164" y="1606"/>
              <a:ext cx="239" cy="145"/>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8" name="Rectangle 66"/>
            <p:cNvSpPr>
              <a:spLocks noChangeArrowheads="1"/>
            </p:cNvSpPr>
            <p:nvPr/>
          </p:nvSpPr>
          <p:spPr bwMode="auto">
            <a:xfrm>
              <a:off x="3176" y="2327"/>
              <a:ext cx="675"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9" name="Rectangle 67"/>
            <p:cNvSpPr>
              <a:spLocks noChangeArrowheads="1"/>
            </p:cNvSpPr>
            <p:nvPr/>
          </p:nvSpPr>
          <p:spPr bwMode="auto">
            <a:xfrm>
              <a:off x="4399" y="2663"/>
              <a:ext cx="660"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0" name="Rectangle 68"/>
            <p:cNvSpPr>
              <a:spLocks noChangeArrowheads="1"/>
            </p:cNvSpPr>
            <p:nvPr/>
          </p:nvSpPr>
          <p:spPr bwMode="auto">
            <a:xfrm>
              <a:off x="5045" y="2663"/>
              <a:ext cx="323" cy="12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71" name="Text Box 69"/>
          <p:cNvSpPr txBox="1">
            <a:spLocks noChangeArrowheads="1"/>
          </p:cNvSpPr>
          <p:nvPr/>
        </p:nvSpPr>
        <p:spPr bwMode="auto">
          <a:xfrm>
            <a:off x="1466332" y="5604912"/>
            <a:ext cx="6337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a:t>向前验证过程必须比较</a:t>
            </a:r>
            <a:r>
              <a:rPr lang="en-US" altLang="zh-CN"/>
              <a:t>T</a:t>
            </a:r>
            <a:r>
              <a:rPr lang="en-US" altLang="zh-CN" baseline="-25000"/>
              <a:t>v</a:t>
            </a:r>
            <a:r>
              <a:rPr lang="zh-CN" altLang="en-US"/>
              <a:t>的写集和</a:t>
            </a:r>
            <a:r>
              <a:rPr lang="en-US" altLang="zh-CN"/>
              <a:t>active</a:t>
            </a:r>
            <a:r>
              <a:rPr lang="en-US" altLang="zh-CN" baseline="-25000"/>
              <a:t>1</a:t>
            </a:r>
            <a:r>
              <a:rPr lang="zh-CN" altLang="en-US"/>
              <a:t>、</a:t>
            </a:r>
            <a:r>
              <a:rPr lang="en-US" altLang="zh-CN"/>
              <a:t>active</a:t>
            </a:r>
            <a:r>
              <a:rPr lang="zh-CN" altLang="en-US" baseline="-25000"/>
              <a:t>２</a:t>
            </a:r>
            <a:r>
              <a:rPr lang="zh-CN" altLang="en-US"/>
              <a:t>的读集</a:t>
            </a:r>
          </a:p>
        </p:txBody>
      </p:sp>
    </p:spTree>
    <p:extLst>
      <p:ext uri="{BB962C8B-B14F-4D97-AF65-F5344CB8AC3E}">
        <p14:creationId xmlns:p14="http://schemas.microsoft.com/office/powerpoint/2010/main" val="24901922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13.5 </a:t>
            </a:r>
            <a:r>
              <a:rPr lang="zh-CN" altLang="en-US" dirty="0"/>
              <a:t>乐观并发控制</a:t>
            </a:r>
          </a:p>
        </p:txBody>
      </p:sp>
      <p:sp>
        <p:nvSpPr>
          <p:cNvPr id="3" name="内容占位符 2"/>
          <p:cNvSpPr>
            <a:spLocks noGrp="1"/>
          </p:cNvSpPr>
          <p:nvPr>
            <p:ph idx="1"/>
          </p:nvPr>
        </p:nvSpPr>
        <p:spPr/>
        <p:txBody>
          <a:bodyPr>
            <a:normAutofit/>
          </a:bodyPr>
          <a:lstStyle/>
          <a:p>
            <a:pPr>
              <a:lnSpc>
                <a:spcPct val="90000"/>
              </a:lnSpc>
            </a:pPr>
            <a:r>
              <a:rPr kumimoji="1" lang="zh-CN" altLang="en-US" sz="2400" b="1" dirty="0">
                <a:solidFill>
                  <a:schemeClr val="tx1"/>
                </a:solidFill>
                <a:latin typeface="Times New Roman" panose="02020603050405020304" pitchFamily="18" charset="0"/>
              </a:rPr>
              <a:t>向前验证和向后验证的比较</a:t>
            </a:r>
            <a:endParaRPr lang="zh-CN" altLang="en-US" sz="2400" dirty="0">
              <a:solidFill>
                <a:schemeClr val="tx1"/>
              </a:solidFill>
              <a:latin typeface="Times New Roman" panose="02020603050405020304" pitchFamily="18" charset="0"/>
            </a:endParaRPr>
          </a:p>
          <a:p>
            <a:pPr lvl="1">
              <a:lnSpc>
                <a:spcPct val="90000"/>
              </a:lnSpc>
            </a:pPr>
            <a:r>
              <a:rPr lang="zh-CN" altLang="en-US" sz="2000" dirty="0">
                <a:solidFill>
                  <a:schemeClr val="tx1"/>
                </a:solidFill>
                <a:latin typeface="Times New Roman" panose="02020603050405020304" pitchFamily="18" charset="0"/>
              </a:rPr>
              <a:t>向前验证在处理冲突时比较灵活</a:t>
            </a:r>
          </a:p>
          <a:p>
            <a:pPr lvl="1">
              <a:lnSpc>
                <a:spcPct val="90000"/>
              </a:lnSpc>
            </a:pPr>
            <a:r>
              <a:rPr lang="zh-CN" altLang="en-US" sz="2000" dirty="0">
                <a:solidFill>
                  <a:schemeClr val="tx1"/>
                </a:solidFill>
                <a:latin typeface="Times New Roman" panose="02020603050405020304" pitchFamily="18" charset="0"/>
              </a:rPr>
              <a:t>向后验证将较大的读集合和较早事务的写集合进行比较</a:t>
            </a:r>
          </a:p>
          <a:p>
            <a:pPr lvl="1">
              <a:lnSpc>
                <a:spcPct val="90000"/>
              </a:lnSpc>
            </a:pPr>
            <a:r>
              <a:rPr lang="zh-CN" altLang="en-US" sz="2000" dirty="0">
                <a:solidFill>
                  <a:schemeClr val="tx1"/>
                </a:solidFill>
                <a:latin typeface="Times New Roman" panose="02020603050405020304" pitchFamily="18" charset="0"/>
              </a:rPr>
              <a:t>向前验证将较小的写集合和活动事务的读集合进行比较</a:t>
            </a:r>
          </a:p>
          <a:p>
            <a:pPr lvl="1">
              <a:lnSpc>
                <a:spcPct val="90000"/>
              </a:lnSpc>
            </a:pPr>
            <a:r>
              <a:rPr lang="zh-CN" altLang="en-US" sz="2000" dirty="0">
                <a:solidFill>
                  <a:schemeClr val="tx1"/>
                </a:solidFill>
                <a:latin typeface="Times New Roman" panose="02020603050405020304" pitchFamily="18" charset="0"/>
              </a:rPr>
              <a:t>向后验证需要存储已提交事务的写集合</a:t>
            </a:r>
          </a:p>
          <a:p>
            <a:pPr lvl="1">
              <a:lnSpc>
                <a:spcPct val="90000"/>
              </a:lnSpc>
            </a:pPr>
            <a:r>
              <a:rPr lang="zh-CN" altLang="en-US" sz="2000" dirty="0">
                <a:solidFill>
                  <a:schemeClr val="tx1"/>
                </a:solidFill>
                <a:latin typeface="Times New Roman" panose="02020603050405020304" pitchFamily="18" charset="0"/>
              </a:rPr>
              <a:t>向前验证不得不允许在验证过程中开始新事务</a:t>
            </a:r>
          </a:p>
          <a:p>
            <a:pPr>
              <a:lnSpc>
                <a:spcPct val="90000"/>
              </a:lnSpc>
            </a:pPr>
            <a:r>
              <a:rPr kumimoji="1" lang="zh-CN" altLang="en-US" sz="2400" b="1" dirty="0">
                <a:solidFill>
                  <a:schemeClr val="tx1"/>
                </a:solidFill>
                <a:latin typeface="Times New Roman" panose="02020603050405020304" pitchFamily="18" charset="0"/>
              </a:rPr>
              <a:t>饥饿</a:t>
            </a:r>
          </a:p>
          <a:p>
            <a:pPr lvl="1">
              <a:lnSpc>
                <a:spcPct val="90000"/>
              </a:lnSpc>
            </a:pPr>
            <a:r>
              <a:rPr lang="zh-CN" altLang="en-US" sz="2000" dirty="0">
                <a:solidFill>
                  <a:schemeClr val="tx1"/>
                </a:solidFill>
                <a:latin typeface="Times New Roman" panose="02020603050405020304" pitchFamily="18" charset="0"/>
              </a:rPr>
              <a:t>由于冲突，某个事务被反复放弃，阻止它最终提交的现象。</a:t>
            </a:r>
          </a:p>
          <a:p>
            <a:pPr lvl="1">
              <a:lnSpc>
                <a:spcPct val="90000"/>
              </a:lnSpc>
            </a:pPr>
            <a:r>
              <a:rPr lang="zh-CN" altLang="en-US" sz="2000" dirty="0">
                <a:solidFill>
                  <a:schemeClr val="tx1"/>
                </a:solidFill>
                <a:latin typeface="Times New Roman" panose="02020603050405020304" pitchFamily="18" charset="0"/>
              </a:rPr>
              <a:t>利用信号量，实现资源的互斥访问，避免事务饥饿</a:t>
            </a:r>
          </a:p>
          <a:p>
            <a:endParaRPr lang="zh-CN" altLang="en-US" sz="1800"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65</a:t>
            </a:fld>
            <a:endParaRPr lang="zh-CN" altLang="en-US"/>
          </a:p>
        </p:txBody>
      </p:sp>
    </p:spTree>
    <p:extLst>
      <p:ext uri="{BB962C8B-B14F-4D97-AF65-F5344CB8AC3E}">
        <p14:creationId xmlns:p14="http://schemas.microsoft.com/office/powerpoint/2010/main" val="23272995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13.6 </a:t>
            </a:r>
            <a:r>
              <a:rPr lang="zh-CN" altLang="en-US" dirty="0" smtClean="0"/>
              <a:t>时间戳排序</a:t>
            </a:r>
            <a:endParaRPr lang="zh-CN" altLang="en-US" dirty="0"/>
          </a:p>
        </p:txBody>
      </p:sp>
      <p:sp>
        <p:nvSpPr>
          <p:cNvPr id="3" name="内容占位符 2"/>
          <p:cNvSpPr>
            <a:spLocks noGrp="1"/>
          </p:cNvSpPr>
          <p:nvPr>
            <p:ph idx="1"/>
          </p:nvPr>
        </p:nvSpPr>
        <p:spPr/>
        <p:txBody>
          <a:bodyPr>
            <a:normAutofit fontScale="92500" lnSpcReduction="20000"/>
          </a:bodyPr>
          <a:lstStyle/>
          <a:p>
            <a:r>
              <a:rPr kumimoji="1" lang="zh-CN" altLang="en-US" sz="2800" b="1" dirty="0">
                <a:solidFill>
                  <a:schemeClr val="tx1"/>
                </a:solidFill>
                <a:latin typeface="Times New Roman" panose="02020603050405020304" pitchFamily="18" charset="0"/>
              </a:rPr>
              <a:t>基本思想</a:t>
            </a:r>
          </a:p>
          <a:p>
            <a:pPr lvl="1"/>
            <a:r>
              <a:rPr lang="zh-CN" altLang="en-US" sz="2400" dirty="0">
                <a:solidFill>
                  <a:schemeClr val="tx1"/>
                </a:solidFill>
                <a:latin typeface="Times New Roman" panose="02020603050405020304" pitchFamily="18" charset="0"/>
              </a:rPr>
              <a:t>时间戳</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每个事务在启动时被赋予一个唯一的时间戳 </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时间戳定义了该事务在事务时间序列中的位置</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不会引起死锁</a:t>
            </a:r>
          </a:p>
          <a:p>
            <a:pPr lvl="1"/>
            <a:r>
              <a:rPr lang="zh-CN" altLang="en-US" sz="2400" dirty="0">
                <a:solidFill>
                  <a:schemeClr val="tx1"/>
                </a:solidFill>
                <a:latin typeface="Times New Roman" panose="02020603050405020304" pitchFamily="18" charset="0"/>
              </a:rPr>
              <a:t>冲突规则</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a:t>
            </a:r>
            <a:r>
              <a:rPr lang="zh-CN" altLang="en-US" sz="2400" dirty="0">
                <a:solidFill>
                  <a:schemeClr val="tx1"/>
                </a:solidFill>
                <a:latin typeface="Times New Roman" panose="02020603050405020304" pitchFamily="18" charset="0"/>
              </a:rPr>
              <a:t>写请求有效：</a:t>
            </a:r>
            <a:r>
              <a:rPr lang="zh-CN" altLang="en-US" sz="2400" dirty="0" smtClean="0">
                <a:solidFill>
                  <a:schemeClr val="tx1"/>
                </a:solidFill>
                <a:latin typeface="Times New Roman" panose="02020603050405020304" pitchFamily="18" charset="0"/>
              </a:rPr>
              <a:t>对象的最后</a:t>
            </a:r>
            <a:r>
              <a:rPr lang="zh-CN" altLang="en-US" sz="2400" dirty="0">
                <a:solidFill>
                  <a:schemeClr val="tx1"/>
                </a:solidFill>
                <a:latin typeface="Times New Roman" panose="02020603050405020304" pitchFamily="18" charset="0"/>
              </a:rPr>
              <a:t>一次读访问或写访问由一个较早的事务执行</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a:t>
            </a:r>
            <a:r>
              <a:rPr lang="zh-CN" altLang="en-US" sz="2400" dirty="0">
                <a:solidFill>
                  <a:schemeClr val="tx1"/>
                </a:solidFill>
                <a:latin typeface="Times New Roman" panose="02020603050405020304" pitchFamily="18" charset="0"/>
              </a:rPr>
              <a:t>读请求有效：对象的最后一次写访问由一个较早的事物执行</a:t>
            </a:r>
          </a:p>
          <a:p>
            <a:pPr lvl="1">
              <a:buFont typeface="Wingdings" panose="05000000000000000000" pitchFamily="2" charset="2"/>
              <a:buNone/>
            </a:pPr>
            <a:r>
              <a:rPr lang="zh-CN" altLang="en-US" dirty="0">
                <a:solidFill>
                  <a:schemeClr val="tx1"/>
                </a:solidFill>
                <a:latin typeface="Times New Roman" panose="02020603050405020304" pitchFamily="18" charset="0"/>
              </a:rPr>
              <a:t>    </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66</a:t>
            </a:fld>
            <a:endParaRPr lang="zh-CN" altLang="en-US"/>
          </a:p>
        </p:txBody>
      </p:sp>
    </p:spTree>
    <p:extLst>
      <p:ext uri="{BB962C8B-B14F-4D97-AF65-F5344CB8AC3E}">
        <p14:creationId xmlns:p14="http://schemas.microsoft.com/office/powerpoint/2010/main" val="10167318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13.6 </a:t>
            </a:r>
            <a:r>
              <a:rPr lang="zh-CN" altLang="en-US" dirty="0"/>
              <a:t>时间戳排序</a:t>
            </a:r>
          </a:p>
        </p:txBody>
      </p:sp>
      <p:sp>
        <p:nvSpPr>
          <p:cNvPr id="3" name="内容占位符 2"/>
          <p:cNvSpPr>
            <a:spLocks noGrp="1"/>
          </p:cNvSpPr>
          <p:nvPr>
            <p:ph idx="1"/>
          </p:nvPr>
        </p:nvSpPr>
        <p:spPr/>
        <p:txBody>
          <a:bodyPr>
            <a:normAutofit lnSpcReduction="10000"/>
          </a:bodyPr>
          <a:lstStyle/>
          <a:p>
            <a:r>
              <a:rPr kumimoji="1" lang="zh-CN" altLang="en-US" sz="2800" b="1" dirty="0">
                <a:solidFill>
                  <a:schemeClr val="tx1"/>
                </a:solidFill>
                <a:latin typeface="Times New Roman" panose="02020603050405020304" pitchFamily="18" charset="0"/>
              </a:rPr>
              <a:t>基于时间戳的并发控制</a:t>
            </a:r>
          </a:p>
          <a:p>
            <a:pPr lvl="1"/>
            <a:r>
              <a:rPr lang="zh-CN" altLang="en-US" sz="2400" dirty="0">
                <a:solidFill>
                  <a:schemeClr val="tx1"/>
                </a:solidFill>
                <a:latin typeface="Times New Roman" panose="02020603050405020304" pitchFamily="18" charset="0"/>
              </a:rPr>
              <a:t>临时版本</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写操作记录在对象的临时版本中</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临时版本中的写操作对其它事务不可见</a:t>
            </a:r>
          </a:p>
          <a:p>
            <a:pPr lvl="1"/>
            <a:r>
              <a:rPr lang="zh-CN" altLang="en-US" sz="2400" dirty="0">
                <a:solidFill>
                  <a:schemeClr val="tx1"/>
                </a:solidFill>
                <a:latin typeface="Times New Roman" panose="02020603050405020304" pitchFamily="18" charset="0"/>
              </a:rPr>
              <a:t>写时间戳和读时间戳</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已提交对象的写时间戳比所有临时版本都要早</a:t>
            </a:r>
          </a:p>
          <a:p>
            <a:pPr lvl="1">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读时间戳集用集合中的最大值来代表</a:t>
            </a:r>
          </a:p>
          <a:p>
            <a:pPr lvl="1">
              <a:buFont typeface="Wingdings" panose="05000000000000000000" pitchFamily="2" charset="2"/>
              <a:buNone/>
            </a:pPr>
            <a:r>
              <a:rPr lang="zh-CN" altLang="en-US" dirty="0">
                <a:solidFill>
                  <a:schemeClr val="tx1"/>
                </a:solidFill>
                <a:latin typeface="Times New Roman" panose="02020603050405020304" pitchFamily="18" charset="0"/>
              </a:rPr>
              <a:t>   </a:t>
            </a:r>
            <a:r>
              <a:rPr lang="zh-CN" altLang="en-US" dirty="0" smtClean="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事务的读操作作用于时间戳小于该事务时间戳的</a:t>
            </a:r>
            <a:r>
              <a:rPr lang="zh-CN" altLang="en-US" sz="2400" dirty="0" smtClean="0">
                <a:solidFill>
                  <a:schemeClr val="tx1"/>
                </a:solidFill>
                <a:latin typeface="Times New Roman" panose="02020603050405020304" pitchFamily="18" charset="0"/>
              </a:rPr>
              <a:t>最  大写</a:t>
            </a:r>
            <a:r>
              <a:rPr lang="zh-CN" altLang="en-US" sz="2400" dirty="0">
                <a:solidFill>
                  <a:schemeClr val="tx1"/>
                </a:solidFill>
                <a:latin typeface="Times New Roman" panose="02020603050405020304" pitchFamily="18" charset="0"/>
              </a:rPr>
              <a:t>时间戳的对象版本上</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67</a:t>
            </a:fld>
            <a:endParaRPr lang="zh-CN" altLang="en-US"/>
          </a:p>
        </p:txBody>
      </p:sp>
    </p:spTree>
    <p:extLst>
      <p:ext uri="{BB962C8B-B14F-4D97-AF65-F5344CB8AC3E}">
        <p14:creationId xmlns:p14="http://schemas.microsoft.com/office/powerpoint/2010/main" val="14591879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13.6 </a:t>
            </a:r>
            <a:r>
              <a:rPr lang="zh-CN" altLang="en-US" dirty="0"/>
              <a:t>时间戳排序</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基于时间戳的并发控制</a:t>
            </a:r>
            <a:r>
              <a:rPr kumimoji="1" lang="en-US" altLang="zh-CN" sz="2800" b="1" dirty="0">
                <a:solidFill>
                  <a:schemeClr val="tx1"/>
                </a:solidFill>
                <a:latin typeface="Times New Roman" panose="02020603050405020304" pitchFamily="18" charset="0"/>
              </a:rPr>
              <a:t>(</a:t>
            </a:r>
            <a:r>
              <a:rPr kumimoji="1" lang="zh-CN" altLang="en-US" sz="2800" b="1" dirty="0">
                <a:solidFill>
                  <a:schemeClr val="tx1"/>
                </a:solidFill>
                <a:latin typeface="Times New Roman" panose="02020603050405020304" pitchFamily="18" charset="0"/>
              </a:rPr>
              <a:t>续</a:t>
            </a:r>
            <a:r>
              <a:rPr kumimoji="1" lang="en-US" altLang="zh-CN" sz="2800" b="1" dirty="0">
                <a:solidFill>
                  <a:schemeClr val="tx1"/>
                </a:solidFill>
                <a:latin typeface="Times New Roman" panose="02020603050405020304" pitchFamily="18" charset="0"/>
              </a:rPr>
              <a:t>)</a:t>
            </a:r>
          </a:p>
          <a:p>
            <a:pPr lvl="1"/>
            <a:r>
              <a:rPr lang="zh-CN" altLang="en-US" sz="2400" dirty="0">
                <a:solidFill>
                  <a:schemeClr val="tx1"/>
                </a:solidFill>
                <a:latin typeface="Times New Roman" panose="02020603050405020304" pitchFamily="18" charset="0"/>
              </a:rPr>
              <a:t>操作冲突</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68</a:t>
            </a:fld>
            <a:endParaRPr lang="zh-CN" altLang="en-US"/>
          </a:p>
        </p:txBody>
      </p:sp>
      <p:grpSp>
        <p:nvGrpSpPr>
          <p:cNvPr id="5" name="Group 99"/>
          <p:cNvGrpSpPr>
            <a:grpSpLocks/>
          </p:cNvGrpSpPr>
          <p:nvPr/>
        </p:nvGrpSpPr>
        <p:grpSpPr bwMode="auto">
          <a:xfrm>
            <a:off x="646757" y="2706794"/>
            <a:ext cx="8255000" cy="3162300"/>
            <a:chOff x="220" y="1831"/>
            <a:chExt cx="5200" cy="1992"/>
          </a:xfrm>
        </p:grpSpPr>
        <p:sp>
          <p:nvSpPr>
            <p:cNvPr id="6" name="Rectangle 5"/>
            <p:cNvSpPr>
              <a:spLocks noChangeArrowheads="1"/>
            </p:cNvSpPr>
            <p:nvPr/>
          </p:nvSpPr>
          <p:spPr bwMode="auto">
            <a:xfrm>
              <a:off x="265" y="1895"/>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规则</a:t>
              </a:r>
              <a:endParaRPr lang="zh-CN" altLang="en-GB" sz="2400" b="0">
                <a:latin typeface="Times" panose="02020603050405020304" pitchFamily="18" charset="0"/>
              </a:endParaRPr>
            </a:p>
          </p:txBody>
        </p:sp>
        <p:sp>
          <p:nvSpPr>
            <p:cNvPr id="7" name="Rectangle 6"/>
            <p:cNvSpPr>
              <a:spLocks noChangeArrowheads="1"/>
            </p:cNvSpPr>
            <p:nvPr/>
          </p:nvSpPr>
          <p:spPr bwMode="auto">
            <a:xfrm>
              <a:off x="512" y="1919"/>
              <a:ext cx="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i="1">
                  <a:solidFill>
                    <a:srgbClr val="000000"/>
                  </a:solidFill>
                  <a:latin typeface="Times" panose="02020603050405020304" pitchFamily="18" charset="0"/>
                </a:rPr>
                <a:t> </a:t>
              </a:r>
              <a:endParaRPr lang="zh-CN" altLang="en-GB" sz="2400" b="0">
                <a:latin typeface="Times" panose="02020603050405020304" pitchFamily="18" charset="0"/>
              </a:endParaRPr>
            </a:p>
          </p:txBody>
        </p:sp>
        <p:sp>
          <p:nvSpPr>
            <p:cNvPr id="8" name="Rectangle 8"/>
            <p:cNvSpPr>
              <a:spLocks noChangeArrowheads="1"/>
            </p:cNvSpPr>
            <p:nvPr/>
          </p:nvSpPr>
          <p:spPr bwMode="auto">
            <a:xfrm>
              <a:off x="913" y="1895"/>
              <a:ext cx="13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c</a:t>
              </a:r>
              <a:endParaRPr lang="en-GB" altLang="zh-CN" sz="2400" b="0">
                <a:latin typeface="Times" panose="02020603050405020304" pitchFamily="18" charset="0"/>
              </a:endParaRPr>
            </a:p>
          </p:txBody>
        </p:sp>
        <p:sp>
          <p:nvSpPr>
            <p:cNvPr id="9" name="Rectangle 9"/>
            <p:cNvSpPr>
              <a:spLocks noChangeArrowheads="1"/>
            </p:cNvSpPr>
            <p:nvPr/>
          </p:nvSpPr>
          <p:spPr bwMode="auto">
            <a:xfrm>
              <a:off x="1413" y="1895"/>
              <a:ext cx="11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i</a:t>
              </a:r>
              <a:endParaRPr lang="en-GB" altLang="zh-CN" sz="2400" b="0">
                <a:latin typeface="Times" panose="02020603050405020304" pitchFamily="18" charset="0"/>
              </a:endParaRPr>
            </a:p>
          </p:txBody>
        </p:sp>
        <p:sp>
          <p:nvSpPr>
            <p:cNvPr id="10" name="Line 10"/>
            <p:cNvSpPr>
              <a:spLocks noChangeShapeType="1"/>
            </p:cNvSpPr>
            <p:nvPr/>
          </p:nvSpPr>
          <p:spPr bwMode="auto">
            <a:xfrm>
              <a:off x="220" y="1831"/>
              <a:ext cx="386"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 name="Line 11"/>
            <p:cNvSpPr>
              <a:spLocks noChangeShapeType="1"/>
            </p:cNvSpPr>
            <p:nvPr/>
          </p:nvSpPr>
          <p:spPr bwMode="auto">
            <a:xfrm>
              <a:off x="620" y="1831"/>
              <a:ext cx="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Line 12"/>
            <p:cNvSpPr>
              <a:spLocks noChangeShapeType="1"/>
            </p:cNvSpPr>
            <p:nvPr/>
          </p:nvSpPr>
          <p:spPr bwMode="auto">
            <a:xfrm>
              <a:off x="634" y="1831"/>
              <a:ext cx="47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Line 13"/>
            <p:cNvSpPr>
              <a:spLocks noChangeShapeType="1"/>
            </p:cNvSpPr>
            <p:nvPr/>
          </p:nvSpPr>
          <p:spPr bwMode="auto">
            <a:xfrm>
              <a:off x="1121" y="1831"/>
              <a:ext cx="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4" name="Line 14"/>
            <p:cNvSpPr>
              <a:spLocks noChangeShapeType="1"/>
            </p:cNvSpPr>
            <p:nvPr/>
          </p:nvSpPr>
          <p:spPr bwMode="auto">
            <a:xfrm>
              <a:off x="1135" y="1831"/>
              <a:ext cx="47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 name="Line 15"/>
            <p:cNvSpPr>
              <a:spLocks noChangeShapeType="1"/>
            </p:cNvSpPr>
            <p:nvPr/>
          </p:nvSpPr>
          <p:spPr bwMode="auto">
            <a:xfrm>
              <a:off x="1620" y="1831"/>
              <a:ext cx="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Line 16"/>
            <p:cNvSpPr>
              <a:spLocks noChangeShapeType="1"/>
            </p:cNvSpPr>
            <p:nvPr/>
          </p:nvSpPr>
          <p:spPr bwMode="auto">
            <a:xfrm>
              <a:off x="1634" y="1831"/>
              <a:ext cx="3741" cy="1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Rectangle 19"/>
            <p:cNvSpPr>
              <a:spLocks noChangeArrowheads="1"/>
            </p:cNvSpPr>
            <p:nvPr/>
          </p:nvSpPr>
          <p:spPr bwMode="auto">
            <a:xfrm>
              <a:off x="1620" y="1907"/>
              <a:ext cx="14" cy="2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 name="Rectangle 20"/>
            <p:cNvSpPr>
              <a:spLocks noChangeArrowheads="1"/>
            </p:cNvSpPr>
            <p:nvPr/>
          </p:nvSpPr>
          <p:spPr bwMode="auto">
            <a:xfrm>
              <a:off x="361" y="2251"/>
              <a:ext cx="1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1.</a:t>
              </a:r>
              <a:endParaRPr lang="zh-CN" altLang="en-GB" sz="2400" b="0">
                <a:latin typeface="Times" panose="02020603050405020304" pitchFamily="18" charset="0"/>
              </a:endParaRPr>
            </a:p>
          </p:txBody>
        </p:sp>
        <p:sp>
          <p:nvSpPr>
            <p:cNvPr id="21" name="Rectangle 21"/>
            <p:cNvSpPr>
              <a:spLocks noChangeArrowheads="1"/>
            </p:cNvSpPr>
            <p:nvPr/>
          </p:nvSpPr>
          <p:spPr bwMode="auto">
            <a:xfrm>
              <a:off x="814" y="2243"/>
              <a:ext cx="2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dirty="0" smtClean="0">
                  <a:solidFill>
                    <a:srgbClr val="000000"/>
                  </a:solidFill>
                  <a:latin typeface="Times" panose="02020603050405020304" pitchFamily="18" charset="0"/>
                </a:rPr>
                <a:t>write</a:t>
              </a:r>
              <a:endParaRPr lang="en-GB" altLang="zh-CN" sz="2400" b="0" dirty="0">
                <a:latin typeface="Times" panose="02020603050405020304" pitchFamily="18" charset="0"/>
              </a:endParaRPr>
            </a:p>
          </p:txBody>
        </p:sp>
        <p:sp>
          <p:nvSpPr>
            <p:cNvPr id="22" name="Rectangle 22"/>
            <p:cNvSpPr>
              <a:spLocks noChangeArrowheads="1"/>
            </p:cNvSpPr>
            <p:nvPr/>
          </p:nvSpPr>
          <p:spPr bwMode="auto">
            <a:xfrm>
              <a:off x="1314" y="2243"/>
              <a:ext cx="2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panose="02020603050405020304" pitchFamily="18" charset="0"/>
                </a:rPr>
                <a:t>read</a:t>
              </a:r>
              <a:endParaRPr lang="en-GB" altLang="zh-CN" sz="2400" b="0">
                <a:latin typeface="Times" panose="02020603050405020304" pitchFamily="18" charset="0"/>
              </a:endParaRPr>
            </a:p>
          </p:txBody>
        </p:sp>
        <p:sp>
          <p:nvSpPr>
            <p:cNvPr id="23" name="Rectangle 23"/>
            <p:cNvSpPr>
              <a:spLocks noChangeArrowheads="1"/>
            </p:cNvSpPr>
            <p:nvPr/>
          </p:nvSpPr>
          <p:spPr bwMode="auto">
            <a:xfrm>
              <a:off x="1858" y="2243"/>
              <a:ext cx="273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如果</a:t>
              </a:r>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i</a:t>
              </a:r>
              <a:r>
                <a:rPr lang="en-GB" altLang="zh-CN" b="0">
                  <a:solidFill>
                    <a:srgbClr val="000000"/>
                  </a:solidFill>
                  <a:latin typeface="Times" panose="02020603050405020304" pitchFamily="18" charset="0"/>
                </a:rPr>
                <a:t>&gt;T</a:t>
              </a:r>
              <a:r>
                <a:rPr lang="en-GB" altLang="zh-CN" b="0" baseline="-25000">
                  <a:solidFill>
                    <a:srgbClr val="000000"/>
                  </a:solidFill>
                  <a:latin typeface="Times" panose="02020603050405020304" pitchFamily="18" charset="0"/>
                </a:rPr>
                <a:t>c</a:t>
              </a:r>
              <a:r>
                <a:rPr lang="zh-CN" altLang="en-GB" b="0">
                  <a:solidFill>
                    <a:srgbClr val="000000"/>
                  </a:solidFill>
                  <a:latin typeface="Times" panose="02020603050405020304" pitchFamily="18" charset="0"/>
                </a:rPr>
                <a:t>，那么</a:t>
              </a:r>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c</a:t>
              </a:r>
              <a:r>
                <a:rPr lang="zh-CN" altLang="en-GB" b="0">
                  <a:solidFill>
                    <a:srgbClr val="000000"/>
                  </a:solidFill>
                  <a:latin typeface="Times" panose="02020603050405020304" pitchFamily="18" charset="0"/>
                </a:rPr>
                <a:t>不能写被</a:t>
              </a:r>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i</a:t>
              </a:r>
              <a:r>
                <a:rPr lang="zh-CN" altLang="en-GB" b="0">
                  <a:solidFill>
                    <a:srgbClr val="000000"/>
                  </a:solidFill>
                  <a:latin typeface="Times" panose="02020603050405020304" pitchFamily="18" charset="0"/>
                </a:rPr>
                <a:t>读过的对象，</a:t>
              </a:r>
            </a:p>
            <a:p>
              <a:pPr eaLnBrk="0" hangingPunct="0"/>
              <a:r>
                <a:rPr lang="zh-CN" altLang="en-GB" b="0">
                  <a:solidFill>
                    <a:srgbClr val="000000"/>
                  </a:solidFill>
                  <a:latin typeface="Times" panose="02020603050405020304" pitchFamily="18" charset="0"/>
                </a:rPr>
                <a:t>这要求</a:t>
              </a:r>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c</a:t>
              </a:r>
              <a:r>
                <a:rPr lang="en-GB" altLang="zh-CN" b="0"/>
                <a:t>≥</a:t>
              </a:r>
              <a:r>
                <a:rPr lang="zh-CN" altLang="en-GB" b="0"/>
                <a:t>该对象的最大读时间戳</a:t>
              </a:r>
            </a:p>
          </p:txBody>
        </p:sp>
        <p:sp>
          <p:nvSpPr>
            <p:cNvPr id="24" name="Line 35"/>
            <p:cNvSpPr>
              <a:spLocks noChangeShapeType="1"/>
            </p:cNvSpPr>
            <p:nvPr/>
          </p:nvSpPr>
          <p:spPr bwMode="auto">
            <a:xfrm>
              <a:off x="220" y="2162"/>
              <a:ext cx="386"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5" name="Line 36"/>
            <p:cNvSpPr>
              <a:spLocks noChangeShapeType="1"/>
            </p:cNvSpPr>
            <p:nvPr/>
          </p:nvSpPr>
          <p:spPr bwMode="auto">
            <a:xfrm>
              <a:off x="620" y="2162"/>
              <a:ext cx="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Line 37"/>
            <p:cNvSpPr>
              <a:spLocks noChangeShapeType="1"/>
            </p:cNvSpPr>
            <p:nvPr/>
          </p:nvSpPr>
          <p:spPr bwMode="auto">
            <a:xfrm>
              <a:off x="634" y="2162"/>
              <a:ext cx="47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 name="Line 38"/>
            <p:cNvSpPr>
              <a:spLocks noChangeShapeType="1"/>
            </p:cNvSpPr>
            <p:nvPr/>
          </p:nvSpPr>
          <p:spPr bwMode="auto">
            <a:xfrm>
              <a:off x="1121" y="2162"/>
              <a:ext cx="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8" name="Line 39"/>
            <p:cNvSpPr>
              <a:spLocks noChangeShapeType="1"/>
            </p:cNvSpPr>
            <p:nvPr/>
          </p:nvSpPr>
          <p:spPr bwMode="auto">
            <a:xfrm>
              <a:off x="1135" y="2162"/>
              <a:ext cx="47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Line 40"/>
            <p:cNvSpPr>
              <a:spLocks noChangeShapeType="1"/>
            </p:cNvSpPr>
            <p:nvPr/>
          </p:nvSpPr>
          <p:spPr bwMode="auto">
            <a:xfrm>
              <a:off x="1565" y="2162"/>
              <a:ext cx="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Line 41"/>
            <p:cNvSpPr>
              <a:spLocks noChangeShapeType="1"/>
            </p:cNvSpPr>
            <p:nvPr/>
          </p:nvSpPr>
          <p:spPr bwMode="auto">
            <a:xfrm flipV="1">
              <a:off x="1579" y="2160"/>
              <a:ext cx="3796"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1" name="Rectangle 42"/>
            <p:cNvSpPr>
              <a:spLocks noChangeArrowheads="1"/>
            </p:cNvSpPr>
            <p:nvPr/>
          </p:nvSpPr>
          <p:spPr bwMode="auto">
            <a:xfrm>
              <a:off x="521" y="2185"/>
              <a:ext cx="14" cy="7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3" name="Rectangle 44"/>
            <p:cNvSpPr>
              <a:spLocks noChangeArrowheads="1"/>
            </p:cNvSpPr>
            <p:nvPr/>
          </p:nvSpPr>
          <p:spPr bwMode="auto">
            <a:xfrm>
              <a:off x="361" y="2788"/>
              <a:ext cx="108"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2.</a:t>
              </a:r>
              <a:endParaRPr lang="zh-CN" altLang="en-GB" sz="2400" b="0">
                <a:latin typeface="Times" panose="02020603050405020304" pitchFamily="18" charset="0"/>
              </a:endParaRPr>
            </a:p>
          </p:txBody>
        </p:sp>
        <p:sp>
          <p:nvSpPr>
            <p:cNvPr id="34" name="Rectangle 45"/>
            <p:cNvSpPr>
              <a:spLocks noChangeArrowheads="1"/>
            </p:cNvSpPr>
            <p:nvPr/>
          </p:nvSpPr>
          <p:spPr bwMode="auto">
            <a:xfrm>
              <a:off x="814" y="2780"/>
              <a:ext cx="29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panose="02020603050405020304" pitchFamily="18" charset="0"/>
                </a:rPr>
                <a:t>write</a:t>
              </a:r>
              <a:endParaRPr lang="en-GB" altLang="zh-CN" sz="2400" b="0">
                <a:latin typeface="Times" panose="02020603050405020304" pitchFamily="18" charset="0"/>
              </a:endParaRPr>
            </a:p>
          </p:txBody>
        </p:sp>
        <p:sp>
          <p:nvSpPr>
            <p:cNvPr id="35" name="Rectangle 46"/>
            <p:cNvSpPr>
              <a:spLocks noChangeArrowheads="1"/>
            </p:cNvSpPr>
            <p:nvPr/>
          </p:nvSpPr>
          <p:spPr bwMode="auto">
            <a:xfrm>
              <a:off x="1314" y="2780"/>
              <a:ext cx="29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dirty="0">
                  <a:solidFill>
                    <a:srgbClr val="000000"/>
                  </a:solidFill>
                  <a:latin typeface="Times" panose="02020603050405020304" pitchFamily="18" charset="0"/>
                </a:rPr>
                <a:t>write</a:t>
              </a:r>
              <a:endParaRPr lang="en-GB" altLang="zh-CN" sz="2400" b="0" dirty="0">
                <a:latin typeface="Times" panose="02020603050405020304" pitchFamily="18" charset="0"/>
              </a:endParaRPr>
            </a:p>
          </p:txBody>
        </p:sp>
        <p:sp>
          <p:nvSpPr>
            <p:cNvPr id="36" name="Rectangle 62"/>
            <p:cNvSpPr>
              <a:spLocks noChangeArrowheads="1"/>
            </p:cNvSpPr>
            <p:nvPr/>
          </p:nvSpPr>
          <p:spPr bwMode="auto">
            <a:xfrm>
              <a:off x="521" y="2722"/>
              <a:ext cx="14" cy="7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 name="Rectangle 65"/>
            <p:cNvSpPr>
              <a:spLocks noChangeArrowheads="1"/>
            </p:cNvSpPr>
            <p:nvPr/>
          </p:nvSpPr>
          <p:spPr bwMode="auto">
            <a:xfrm>
              <a:off x="361" y="3398"/>
              <a:ext cx="1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3.</a:t>
              </a:r>
              <a:endParaRPr lang="zh-CN" altLang="en-GB" sz="2400" b="0">
                <a:latin typeface="Times" panose="02020603050405020304" pitchFamily="18" charset="0"/>
              </a:endParaRPr>
            </a:p>
          </p:txBody>
        </p:sp>
        <p:sp>
          <p:nvSpPr>
            <p:cNvPr id="40" name="Rectangle 66"/>
            <p:cNvSpPr>
              <a:spLocks noChangeArrowheads="1"/>
            </p:cNvSpPr>
            <p:nvPr/>
          </p:nvSpPr>
          <p:spPr bwMode="auto">
            <a:xfrm>
              <a:off x="814" y="3390"/>
              <a:ext cx="2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panose="02020603050405020304" pitchFamily="18" charset="0"/>
                </a:rPr>
                <a:t>read</a:t>
              </a:r>
              <a:endParaRPr lang="en-GB" altLang="zh-CN" sz="2400" b="0">
                <a:latin typeface="Times" panose="02020603050405020304" pitchFamily="18" charset="0"/>
              </a:endParaRPr>
            </a:p>
          </p:txBody>
        </p:sp>
        <p:sp>
          <p:nvSpPr>
            <p:cNvPr id="41" name="Rectangle 67"/>
            <p:cNvSpPr>
              <a:spLocks noChangeArrowheads="1"/>
            </p:cNvSpPr>
            <p:nvPr/>
          </p:nvSpPr>
          <p:spPr bwMode="auto">
            <a:xfrm>
              <a:off x="1314" y="3390"/>
              <a:ext cx="2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Times" panose="02020603050405020304" pitchFamily="18" charset="0"/>
                </a:rPr>
                <a:t>write</a:t>
              </a:r>
              <a:endParaRPr lang="en-GB" altLang="zh-CN" sz="2400" b="0">
                <a:latin typeface="Times" panose="02020603050405020304" pitchFamily="18" charset="0"/>
              </a:endParaRPr>
            </a:p>
          </p:txBody>
        </p:sp>
        <p:sp>
          <p:nvSpPr>
            <p:cNvPr id="42" name="Line 80"/>
            <p:cNvSpPr>
              <a:spLocks noChangeShapeType="1"/>
            </p:cNvSpPr>
            <p:nvPr/>
          </p:nvSpPr>
          <p:spPr bwMode="auto">
            <a:xfrm>
              <a:off x="220" y="3821"/>
              <a:ext cx="386"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 name="Line 82"/>
            <p:cNvSpPr>
              <a:spLocks noChangeShapeType="1"/>
            </p:cNvSpPr>
            <p:nvPr/>
          </p:nvSpPr>
          <p:spPr bwMode="auto">
            <a:xfrm>
              <a:off x="620" y="3821"/>
              <a:ext cx="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 name="Line 83"/>
            <p:cNvSpPr>
              <a:spLocks noChangeShapeType="1"/>
            </p:cNvSpPr>
            <p:nvPr/>
          </p:nvSpPr>
          <p:spPr bwMode="auto">
            <a:xfrm>
              <a:off x="634" y="3821"/>
              <a:ext cx="47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 name="Line 85"/>
            <p:cNvSpPr>
              <a:spLocks noChangeShapeType="1"/>
            </p:cNvSpPr>
            <p:nvPr/>
          </p:nvSpPr>
          <p:spPr bwMode="auto">
            <a:xfrm>
              <a:off x="1121" y="3821"/>
              <a:ext cx="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6" name="Line 86"/>
            <p:cNvSpPr>
              <a:spLocks noChangeShapeType="1"/>
            </p:cNvSpPr>
            <p:nvPr/>
          </p:nvSpPr>
          <p:spPr bwMode="auto">
            <a:xfrm>
              <a:off x="1135" y="3821"/>
              <a:ext cx="47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 name="Line 88"/>
            <p:cNvSpPr>
              <a:spLocks noChangeShapeType="1"/>
            </p:cNvSpPr>
            <p:nvPr/>
          </p:nvSpPr>
          <p:spPr bwMode="auto">
            <a:xfrm>
              <a:off x="1620" y="3821"/>
              <a:ext cx="1" cy="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8" name="Line 89"/>
            <p:cNvSpPr>
              <a:spLocks noChangeShapeType="1"/>
            </p:cNvSpPr>
            <p:nvPr/>
          </p:nvSpPr>
          <p:spPr bwMode="auto">
            <a:xfrm flipV="1">
              <a:off x="1634" y="3793"/>
              <a:ext cx="3786" cy="2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9" name="Rectangle 97"/>
            <p:cNvSpPr>
              <a:spLocks noChangeArrowheads="1"/>
            </p:cNvSpPr>
            <p:nvPr/>
          </p:nvSpPr>
          <p:spPr bwMode="auto">
            <a:xfrm>
              <a:off x="1877" y="2803"/>
              <a:ext cx="273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Times" panose="02020603050405020304" pitchFamily="18" charset="0"/>
                </a:rPr>
                <a:t>如果</a:t>
              </a:r>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i</a:t>
              </a:r>
              <a:r>
                <a:rPr lang="en-GB" altLang="zh-CN" b="0">
                  <a:solidFill>
                    <a:srgbClr val="000000"/>
                  </a:solidFill>
                  <a:latin typeface="Times" panose="02020603050405020304" pitchFamily="18" charset="0"/>
                </a:rPr>
                <a:t>&gt;T</a:t>
              </a:r>
              <a:r>
                <a:rPr lang="en-GB" altLang="zh-CN" b="0" baseline="-25000">
                  <a:solidFill>
                    <a:srgbClr val="000000"/>
                  </a:solidFill>
                  <a:latin typeface="Times" panose="02020603050405020304" pitchFamily="18" charset="0"/>
                </a:rPr>
                <a:t>c</a:t>
              </a:r>
              <a:r>
                <a:rPr lang="zh-CN" altLang="en-GB" b="0">
                  <a:solidFill>
                    <a:srgbClr val="000000"/>
                  </a:solidFill>
                  <a:latin typeface="Times" panose="02020603050405020304" pitchFamily="18" charset="0"/>
                </a:rPr>
                <a:t>，那么</a:t>
              </a:r>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c</a:t>
              </a:r>
              <a:r>
                <a:rPr lang="zh-CN" altLang="en-GB" b="0">
                  <a:solidFill>
                    <a:srgbClr val="000000"/>
                  </a:solidFill>
                  <a:latin typeface="Times" panose="02020603050405020304" pitchFamily="18" charset="0"/>
                </a:rPr>
                <a:t>不能写被</a:t>
              </a:r>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i</a:t>
              </a:r>
              <a:r>
                <a:rPr lang="zh-CN" altLang="en-GB" b="0">
                  <a:solidFill>
                    <a:srgbClr val="000000"/>
                  </a:solidFill>
                  <a:latin typeface="Times" panose="02020603050405020304" pitchFamily="18" charset="0"/>
                </a:rPr>
                <a:t>写过的对象，</a:t>
              </a:r>
            </a:p>
            <a:p>
              <a:pPr eaLnBrk="0" hangingPunct="0"/>
              <a:r>
                <a:rPr lang="zh-CN" altLang="en-GB" b="0">
                  <a:solidFill>
                    <a:srgbClr val="000000"/>
                  </a:solidFill>
                  <a:latin typeface="Times" panose="02020603050405020304" pitchFamily="18" charset="0"/>
                </a:rPr>
                <a:t>这要求</a:t>
              </a:r>
              <a:r>
                <a:rPr lang="en-GB" altLang="zh-CN" b="0">
                  <a:solidFill>
                    <a:srgbClr val="000000"/>
                  </a:solidFill>
                  <a:latin typeface="Times" panose="02020603050405020304" pitchFamily="18" charset="0"/>
                </a:rPr>
                <a:t>T</a:t>
              </a:r>
              <a:r>
                <a:rPr lang="en-GB" altLang="zh-CN" b="0" baseline="-25000">
                  <a:solidFill>
                    <a:srgbClr val="000000"/>
                  </a:solidFill>
                  <a:latin typeface="Times" panose="02020603050405020304" pitchFamily="18" charset="0"/>
                </a:rPr>
                <a:t>c</a:t>
              </a:r>
              <a:r>
                <a:rPr lang="en-GB" altLang="zh-CN" b="0"/>
                <a:t>≥</a:t>
              </a:r>
              <a:r>
                <a:rPr lang="zh-CN" altLang="en-GB" b="0"/>
                <a:t>已提交对象的写时间戳</a:t>
              </a:r>
            </a:p>
          </p:txBody>
        </p:sp>
        <p:sp>
          <p:nvSpPr>
            <p:cNvPr id="50" name="Rectangle 98"/>
            <p:cNvSpPr>
              <a:spLocks noChangeArrowheads="1"/>
            </p:cNvSpPr>
            <p:nvPr/>
          </p:nvSpPr>
          <p:spPr bwMode="auto">
            <a:xfrm>
              <a:off x="1882" y="3396"/>
              <a:ext cx="273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dirty="0">
                  <a:solidFill>
                    <a:srgbClr val="000000"/>
                  </a:solidFill>
                  <a:latin typeface="Times" panose="02020603050405020304" pitchFamily="18" charset="0"/>
                </a:rPr>
                <a:t>如果</a:t>
              </a:r>
              <a:r>
                <a:rPr lang="en-GB" altLang="zh-CN" b="0" dirty="0">
                  <a:solidFill>
                    <a:srgbClr val="000000"/>
                  </a:solidFill>
                  <a:latin typeface="Times" panose="02020603050405020304" pitchFamily="18" charset="0"/>
                </a:rPr>
                <a:t>T</a:t>
              </a:r>
              <a:r>
                <a:rPr lang="en-GB" altLang="zh-CN" b="0" baseline="-25000" dirty="0">
                  <a:solidFill>
                    <a:srgbClr val="000000"/>
                  </a:solidFill>
                  <a:latin typeface="Times" panose="02020603050405020304" pitchFamily="18" charset="0"/>
                </a:rPr>
                <a:t>i</a:t>
              </a:r>
              <a:r>
                <a:rPr lang="en-GB" altLang="zh-CN" b="0" dirty="0">
                  <a:solidFill>
                    <a:srgbClr val="000000"/>
                  </a:solidFill>
                  <a:latin typeface="Times" panose="02020603050405020304" pitchFamily="18" charset="0"/>
                </a:rPr>
                <a:t>&gt;</a:t>
              </a:r>
              <a:r>
                <a:rPr lang="en-GB" altLang="zh-CN" b="0" dirty="0" err="1">
                  <a:solidFill>
                    <a:srgbClr val="000000"/>
                  </a:solidFill>
                  <a:latin typeface="Times" panose="02020603050405020304" pitchFamily="18" charset="0"/>
                </a:rPr>
                <a:t>T</a:t>
              </a:r>
              <a:r>
                <a:rPr lang="en-GB" altLang="zh-CN" b="0" baseline="-25000" dirty="0" err="1">
                  <a:solidFill>
                    <a:srgbClr val="000000"/>
                  </a:solidFill>
                  <a:latin typeface="Times" panose="02020603050405020304" pitchFamily="18" charset="0"/>
                </a:rPr>
                <a:t>c</a:t>
              </a:r>
              <a:r>
                <a:rPr lang="zh-CN" altLang="en-GB" b="0" dirty="0">
                  <a:solidFill>
                    <a:srgbClr val="000000"/>
                  </a:solidFill>
                  <a:latin typeface="Times" panose="02020603050405020304" pitchFamily="18" charset="0"/>
                </a:rPr>
                <a:t>，那么</a:t>
              </a:r>
              <a:r>
                <a:rPr lang="en-GB" altLang="zh-CN" b="0" dirty="0" err="1">
                  <a:solidFill>
                    <a:srgbClr val="000000"/>
                  </a:solidFill>
                  <a:latin typeface="Times" panose="02020603050405020304" pitchFamily="18" charset="0"/>
                </a:rPr>
                <a:t>T</a:t>
              </a:r>
              <a:r>
                <a:rPr lang="en-GB" altLang="zh-CN" b="0" baseline="-25000" dirty="0" err="1">
                  <a:solidFill>
                    <a:srgbClr val="000000"/>
                  </a:solidFill>
                  <a:latin typeface="Times" panose="02020603050405020304" pitchFamily="18" charset="0"/>
                </a:rPr>
                <a:t>c</a:t>
              </a:r>
              <a:r>
                <a:rPr lang="zh-CN" altLang="en-GB" b="0" dirty="0">
                  <a:solidFill>
                    <a:srgbClr val="000000"/>
                  </a:solidFill>
                  <a:latin typeface="Times" panose="02020603050405020304" pitchFamily="18" charset="0"/>
                </a:rPr>
                <a:t>不能读被</a:t>
              </a:r>
              <a:r>
                <a:rPr lang="en-GB" altLang="zh-CN" b="0" dirty="0">
                  <a:solidFill>
                    <a:srgbClr val="000000"/>
                  </a:solidFill>
                  <a:latin typeface="Times" panose="02020603050405020304" pitchFamily="18" charset="0"/>
                </a:rPr>
                <a:t>T</a:t>
              </a:r>
              <a:r>
                <a:rPr lang="en-GB" altLang="zh-CN" b="0" baseline="-25000" dirty="0">
                  <a:solidFill>
                    <a:srgbClr val="000000"/>
                  </a:solidFill>
                  <a:latin typeface="Times" panose="02020603050405020304" pitchFamily="18" charset="0"/>
                </a:rPr>
                <a:t>i</a:t>
              </a:r>
              <a:r>
                <a:rPr lang="zh-CN" altLang="en-GB" b="0" dirty="0">
                  <a:solidFill>
                    <a:srgbClr val="000000"/>
                  </a:solidFill>
                  <a:latin typeface="Times" panose="02020603050405020304" pitchFamily="18" charset="0"/>
                </a:rPr>
                <a:t>写过的对象，</a:t>
              </a:r>
            </a:p>
            <a:p>
              <a:pPr eaLnBrk="0" hangingPunct="0"/>
              <a:r>
                <a:rPr lang="zh-CN" altLang="en-GB" b="0" dirty="0">
                  <a:solidFill>
                    <a:srgbClr val="000000"/>
                  </a:solidFill>
                  <a:latin typeface="Times" panose="02020603050405020304" pitchFamily="18" charset="0"/>
                </a:rPr>
                <a:t>这要求</a:t>
              </a:r>
              <a:r>
                <a:rPr lang="en-GB" altLang="zh-CN" b="0" dirty="0" err="1">
                  <a:solidFill>
                    <a:srgbClr val="000000"/>
                  </a:solidFill>
                  <a:latin typeface="Times" panose="02020603050405020304" pitchFamily="18" charset="0"/>
                </a:rPr>
                <a:t>T</a:t>
              </a:r>
              <a:r>
                <a:rPr lang="en-GB" altLang="zh-CN" b="0" baseline="-25000" dirty="0" err="1">
                  <a:solidFill>
                    <a:srgbClr val="000000"/>
                  </a:solidFill>
                  <a:latin typeface="Times" panose="02020603050405020304" pitchFamily="18" charset="0"/>
                </a:rPr>
                <a:t>c</a:t>
              </a:r>
              <a:r>
                <a:rPr lang="en-GB" altLang="zh-CN" b="0" dirty="0"/>
                <a:t>≥</a:t>
              </a:r>
              <a:r>
                <a:rPr lang="zh-CN" altLang="en-GB" b="0" dirty="0"/>
                <a:t>已提交对象的写时间戳</a:t>
              </a:r>
            </a:p>
          </p:txBody>
        </p:sp>
      </p:grpSp>
    </p:spTree>
    <p:extLst>
      <p:ext uri="{BB962C8B-B14F-4D97-AF65-F5344CB8AC3E}">
        <p14:creationId xmlns:p14="http://schemas.microsoft.com/office/powerpoint/2010/main" val="274715141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13.6 </a:t>
            </a:r>
            <a:r>
              <a:rPr lang="zh-CN" altLang="en-US" dirty="0"/>
              <a:t>时间戳排序</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时间戳排序的写规则</a:t>
            </a:r>
          </a:p>
          <a:p>
            <a:pPr lvl="1"/>
            <a:r>
              <a:rPr lang="zh-CN" altLang="en-US" sz="2400" dirty="0">
                <a:solidFill>
                  <a:schemeClr val="tx1"/>
                </a:solidFill>
                <a:latin typeface="Times New Roman" panose="02020603050405020304" pitchFamily="18" charset="0"/>
              </a:rPr>
              <a:t>是否接受事务</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c</a:t>
            </a:r>
            <a:r>
              <a:rPr lang="zh-CN" altLang="en-US" sz="2400" dirty="0">
                <a:solidFill>
                  <a:schemeClr val="tx1"/>
                </a:solidFill>
                <a:latin typeface="Times New Roman" panose="02020603050405020304" pitchFamily="18" charset="0"/>
              </a:rPr>
              <a:t>对对象</a:t>
            </a:r>
            <a:r>
              <a:rPr lang="en-US" altLang="zh-CN" sz="2400" dirty="0">
                <a:solidFill>
                  <a:schemeClr val="tx1"/>
                </a:solidFill>
                <a:latin typeface="Times New Roman" panose="02020603050405020304" pitchFamily="18" charset="0"/>
              </a:rPr>
              <a:t>D</a:t>
            </a:r>
            <a:r>
              <a:rPr lang="zh-CN" altLang="en-US" sz="2400" dirty="0">
                <a:solidFill>
                  <a:schemeClr val="tx1"/>
                </a:solidFill>
                <a:latin typeface="Times New Roman" panose="02020603050405020304" pitchFamily="18" charset="0"/>
              </a:rPr>
              <a:t>执行的写操作</a:t>
            </a:r>
          </a:p>
          <a:p>
            <a:pPr lvl="1"/>
            <a:endParaRPr lang="zh-CN" altLang="en-US" sz="2400" dirty="0">
              <a:solidFill>
                <a:schemeClr val="tx1"/>
              </a:solidFill>
              <a:latin typeface="Times New Roman" panose="02020603050405020304" pitchFamily="18" charset="0"/>
            </a:endParaRPr>
          </a:p>
          <a:p>
            <a:pPr lvl="1"/>
            <a:endParaRPr lang="zh-CN" altLang="en-US" sz="2400" dirty="0">
              <a:solidFill>
                <a:schemeClr val="tx1"/>
              </a:solidFill>
              <a:latin typeface="Times New Roman" panose="02020603050405020304" pitchFamily="18" charset="0"/>
            </a:endParaRPr>
          </a:p>
          <a:p>
            <a:pPr lvl="1"/>
            <a:endParaRPr lang="zh-CN" altLang="en-US" sz="2400" dirty="0">
              <a:solidFill>
                <a:schemeClr val="tx1"/>
              </a:solidFill>
              <a:latin typeface="Times New Roman" panose="02020603050405020304" pitchFamily="18" charset="0"/>
            </a:endParaRPr>
          </a:p>
          <a:p>
            <a:pPr lvl="1"/>
            <a:endParaRPr lang="zh-CN" altLang="en-US" sz="2400" dirty="0">
              <a:solidFill>
                <a:schemeClr val="tx1"/>
              </a:solidFill>
              <a:latin typeface="Times New Roman" panose="02020603050405020304" pitchFamily="18" charset="0"/>
            </a:endParaRPr>
          </a:p>
          <a:p>
            <a:pPr lvl="1"/>
            <a:r>
              <a:rPr lang="zh-CN" altLang="en-US" sz="2400" dirty="0">
                <a:solidFill>
                  <a:schemeClr val="tx1"/>
                </a:solidFill>
                <a:latin typeface="Times New Roman" panose="02020603050405020304" pitchFamily="18" charset="0"/>
              </a:rPr>
              <a:t>示例</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69</a:t>
            </a:fld>
            <a:endParaRPr lang="zh-CN" altLang="en-US"/>
          </a:p>
        </p:txBody>
      </p:sp>
      <p:sp>
        <p:nvSpPr>
          <p:cNvPr id="5" name="Rectangle 53"/>
          <p:cNvSpPr>
            <a:spLocks noChangeArrowheads="1"/>
          </p:cNvSpPr>
          <p:nvPr/>
        </p:nvSpPr>
        <p:spPr bwMode="auto">
          <a:xfrm>
            <a:off x="949325" y="2781300"/>
            <a:ext cx="859155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606425">
              <a:defRPr>
                <a:solidFill>
                  <a:schemeClr val="tx1"/>
                </a:solidFill>
                <a:latin typeface="Arial" panose="020B0604020202020204" pitchFamily="34" charset="0"/>
                <a:ea typeface="宋体" panose="02010600030101010101" pitchFamily="2" charset="-122"/>
              </a:defRPr>
            </a:lvl1pPr>
            <a:lvl2pPr defTabSz="606425">
              <a:defRPr>
                <a:solidFill>
                  <a:schemeClr val="tx1"/>
                </a:solidFill>
                <a:latin typeface="Arial" panose="020B0604020202020204" pitchFamily="34" charset="0"/>
                <a:ea typeface="宋体" panose="02010600030101010101" pitchFamily="2" charset="-122"/>
              </a:defRPr>
            </a:lvl2pPr>
            <a:lvl3pPr defTabSz="606425">
              <a:defRPr>
                <a:solidFill>
                  <a:schemeClr val="tx1"/>
                </a:solidFill>
                <a:latin typeface="Arial" panose="020B0604020202020204" pitchFamily="34" charset="0"/>
                <a:ea typeface="宋体" panose="02010600030101010101" pitchFamily="2" charset="-122"/>
              </a:defRPr>
            </a:lvl3pPr>
            <a:lvl4pPr defTabSz="606425">
              <a:defRPr>
                <a:solidFill>
                  <a:schemeClr val="tx1"/>
                </a:solidFill>
                <a:latin typeface="Arial" panose="020B0604020202020204" pitchFamily="34" charset="0"/>
                <a:ea typeface="宋体" panose="02010600030101010101" pitchFamily="2" charset="-122"/>
              </a:defRPr>
            </a:lvl4pPr>
            <a:lvl5pPr defTabSz="606425">
              <a:defRPr>
                <a:solidFill>
                  <a:schemeClr val="tx1"/>
                </a:solidFill>
                <a:latin typeface="Arial" panose="020B0604020202020204" pitchFamily="34" charset="0"/>
                <a:ea typeface="宋体" panose="02010600030101010101" pitchFamily="2" charset="-122"/>
              </a:defRPr>
            </a:lvl5pPr>
            <a:lvl6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10000"/>
              </a:lnSpc>
            </a:pPr>
            <a:r>
              <a:rPr lang="en-GB" altLang="zh-CN" sz="2000" b="0" dirty="0">
                <a:latin typeface="Times" panose="02020603050405020304" pitchFamily="18" charset="0"/>
              </a:rPr>
              <a:t>if (</a:t>
            </a:r>
            <a:r>
              <a:rPr lang="en-GB" altLang="zh-CN" sz="2000" b="0" i="1" dirty="0" err="1">
                <a:latin typeface="Times" panose="02020603050405020304" pitchFamily="18" charset="0"/>
              </a:rPr>
              <a:t>T</a:t>
            </a:r>
            <a:r>
              <a:rPr lang="en-GB" altLang="zh-CN" sz="2000" b="0" i="1" baseline="-25000" dirty="0" err="1">
                <a:latin typeface="Times" panose="02020603050405020304" pitchFamily="18" charset="0"/>
              </a:rPr>
              <a:t>c</a:t>
            </a:r>
            <a:r>
              <a:rPr lang="en-GB" altLang="zh-CN" sz="2000" b="0" dirty="0">
                <a:latin typeface="Times" panose="02020603050405020304" pitchFamily="18" charset="0"/>
              </a:rPr>
              <a:t> ≥ </a:t>
            </a:r>
            <a:r>
              <a:rPr lang="en-GB" altLang="zh-CN" sz="2000" b="0" i="1" dirty="0">
                <a:latin typeface="Times" panose="02020603050405020304" pitchFamily="18" charset="0"/>
              </a:rPr>
              <a:t>D</a:t>
            </a:r>
            <a:r>
              <a:rPr lang="zh-CN" altLang="en-GB" sz="2000" b="0" i="1" dirty="0">
                <a:latin typeface="Times" panose="02020603050405020304" pitchFamily="18" charset="0"/>
              </a:rPr>
              <a:t>的最大读时间戳</a:t>
            </a:r>
            <a:r>
              <a:rPr lang="zh-CN" altLang="en-GB" sz="2000" b="0" dirty="0">
                <a:latin typeface="Times" panose="02020603050405020304" pitchFamily="18" charset="0"/>
              </a:rPr>
              <a:t> </a:t>
            </a:r>
            <a:r>
              <a:rPr lang="en-GB" altLang="zh-CN" sz="2000" b="0" dirty="0">
                <a:latin typeface="Times" panose="02020603050405020304" pitchFamily="18" charset="0"/>
              </a:rPr>
              <a:t>&amp;&amp; </a:t>
            </a:r>
            <a:r>
              <a:rPr lang="en-GB" altLang="zh-CN" sz="2000" b="0" i="1" dirty="0" err="1">
                <a:latin typeface="Times" panose="02020603050405020304" pitchFamily="18" charset="0"/>
              </a:rPr>
              <a:t>T</a:t>
            </a:r>
            <a:r>
              <a:rPr lang="en-GB" altLang="zh-CN" sz="2000" b="0" i="1" baseline="-25000" dirty="0" err="1">
                <a:latin typeface="Times" panose="02020603050405020304" pitchFamily="18" charset="0"/>
              </a:rPr>
              <a:t>c</a:t>
            </a:r>
            <a:r>
              <a:rPr lang="en-GB" altLang="zh-CN" sz="2000" b="0" dirty="0">
                <a:latin typeface="Times" panose="02020603050405020304" pitchFamily="18" charset="0"/>
              </a:rPr>
              <a:t> &gt; </a:t>
            </a:r>
            <a:r>
              <a:rPr lang="en-GB" altLang="zh-CN" sz="2000" b="0" i="1" dirty="0">
                <a:latin typeface="Times" panose="02020603050405020304" pitchFamily="18" charset="0"/>
              </a:rPr>
              <a:t>D</a:t>
            </a:r>
            <a:r>
              <a:rPr lang="zh-CN" altLang="en-GB" sz="2000" b="0" i="1" dirty="0">
                <a:latin typeface="Times" panose="02020603050405020304" pitchFamily="18" charset="0"/>
              </a:rPr>
              <a:t>的提交版本上的写时间戳</a:t>
            </a:r>
            <a:r>
              <a:rPr lang="en-GB" altLang="zh-CN" sz="2000" b="0" dirty="0">
                <a:latin typeface="Times" panose="02020603050405020304" pitchFamily="18" charset="0"/>
              </a:rPr>
              <a:t>) </a:t>
            </a:r>
          </a:p>
          <a:p>
            <a:pPr eaLnBrk="0" hangingPunct="0">
              <a:lnSpc>
                <a:spcPct val="110000"/>
              </a:lnSpc>
            </a:pPr>
            <a:r>
              <a:rPr lang="en-GB" altLang="zh-CN" sz="2000" b="0" dirty="0">
                <a:latin typeface="Times" panose="02020603050405020304" pitchFamily="18" charset="0"/>
              </a:rPr>
              <a:t>	</a:t>
            </a:r>
            <a:r>
              <a:rPr lang="zh-CN" altLang="en-GB" sz="2000" b="0" dirty="0">
                <a:latin typeface="Times" panose="02020603050405020304" pitchFamily="18" charset="0"/>
              </a:rPr>
              <a:t>在</a:t>
            </a:r>
            <a:r>
              <a:rPr lang="en-GB" altLang="zh-CN" sz="2000" b="0" i="1" dirty="0">
                <a:latin typeface="Times" panose="02020603050405020304" pitchFamily="18" charset="0"/>
              </a:rPr>
              <a:t>D</a:t>
            </a:r>
            <a:r>
              <a:rPr lang="zh-CN" altLang="en-GB" sz="2000" b="0" i="1" dirty="0">
                <a:latin typeface="Times" panose="02020603050405020304" pitchFamily="18" charset="0"/>
              </a:rPr>
              <a:t>的临时版本上执行写操作，写时间戳置为</a:t>
            </a:r>
            <a:r>
              <a:rPr lang="zh-CN" altLang="en-GB" sz="2000" b="0" dirty="0">
                <a:latin typeface="Times" panose="02020603050405020304" pitchFamily="18" charset="0"/>
              </a:rPr>
              <a:t> </a:t>
            </a:r>
            <a:r>
              <a:rPr lang="en-GB" altLang="zh-CN" sz="2000" b="0" i="1" dirty="0" err="1">
                <a:latin typeface="Times" panose="02020603050405020304" pitchFamily="18" charset="0"/>
              </a:rPr>
              <a:t>T</a:t>
            </a:r>
            <a:r>
              <a:rPr lang="en-GB" altLang="zh-CN" sz="2000" b="0" i="1" baseline="-25000" dirty="0" err="1">
                <a:latin typeface="Times" panose="02020603050405020304" pitchFamily="18" charset="0"/>
              </a:rPr>
              <a:t>c</a:t>
            </a:r>
            <a:endParaRPr lang="en-GB" altLang="zh-CN" sz="2000" b="0" dirty="0">
              <a:latin typeface="Times" panose="02020603050405020304" pitchFamily="18" charset="0"/>
            </a:endParaRPr>
          </a:p>
          <a:p>
            <a:pPr eaLnBrk="0" hangingPunct="0">
              <a:lnSpc>
                <a:spcPct val="110000"/>
              </a:lnSpc>
            </a:pPr>
            <a:r>
              <a:rPr lang="en-GB" altLang="zh-CN" sz="2000" b="0" dirty="0">
                <a:latin typeface="Times" panose="02020603050405020304" pitchFamily="18" charset="0"/>
              </a:rPr>
              <a:t>else </a:t>
            </a:r>
            <a:r>
              <a:rPr lang="en-GB" altLang="zh-CN" sz="2000" b="0" i="1" dirty="0">
                <a:latin typeface="Times" panose="02020603050405020304" pitchFamily="18" charset="0"/>
              </a:rPr>
              <a:t>/* </a:t>
            </a:r>
            <a:r>
              <a:rPr lang="zh-CN" altLang="en-GB" sz="2000" b="0" i="1" dirty="0">
                <a:latin typeface="Times" panose="02020603050405020304" pitchFamily="18" charset="0"/>
              </a:rPr>
              <a:t>写操作太晚了 *</a:t>
            </a:r>
            <a:r>
              <a:rPr lang="en-GB" altLang="zh-CN" sz="2000" b="0" i="1" dirty="0">
                <a:latin typeface="Times" panose="02020603050405020304" pitchFamily="18" charset="0"/>
              </a:rPr>
              <a:t>/</a:t>
            </a:r>
          </a:p>
          <a:p>
            <a:pPr eaLnBrk="0" hangingPunct="0">
              <a:lnSpc>
                <a:spcPct val="110000"/>
              </a:lnSpc>
            </a:pPr>
            <a:r>
              <a:rPr lang="en-GB" altLang="zh-CN" sz="2000" b="0" i="1" dirty="0">
                <a:latin typeface="Times" panose="02020603050405020304" pitchFamily="18" charset="0"/>
              </a:rPr>
              <a:t>	</a:t>
            </a:r>
            <a:r>
              <a:rPr lang="zh-CN" altLang="en-GB" sz="2000" b="0" i="1" dirty="0">
                <a:latin typeface="Times" panose="02020603050405020304" pitchFamily="18" charset="0"/>
              </a:rPr>
              <a:t>放弃事务 </a:t>
            </a:r>
            <a:r>
              <a:rPr lang="en-GB" altLang="zh-CN" sz="2000" b="0" i="1" dirty="0" err="1">
                <a:latin typeface="Times" panose="02020603050405020304" pitchFamily="18" charset="0"/>
              </a:rPr>
              <a:t>T</a:t>
            </a:r>
            <a:r>
              <a:rPr lang="en-GB" altLang="zh-CN" sz="2000" b="0" i="1" baseline="-25000" dirty="0" err="1">
                <a:latin typeface="Times" panose="02020603050405020304" pitchFamily="18" charset="0"/>
              </a:rPr>
              <a:t>c</a:t>
            </a:r>
            <a:endParaRPr lang="en-GB" altLang="zh-CN" sz="2000" b="0" i="1" baseline="-25000" dirty="0">
              <a:latin typeface="Times" panose="02020603050405020304" pitchFamily="18" charset="0"/>
            </a:endParaRPr>
          </a:p>
        </p:txBody>
      </p:sp>
    </p:spTree>
    <p:extLst>
      <p:ext uri="{BB962C8B-B14F-4D97-AF65-F5344CB8AC3E}">
        <p14:creationId xmlns:p14="http://schemas.microsoft.com/office/powerpoint/2010/main" val="647844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13.2 </a:t>
            </a:r>
            <a:r>
              <a:rPr lang="zh-CN" altLang="en-US" dirty="0" smtClean="0"/>
              <a:t>事务</a:t>
            </a:r>
            <a:endParaRPr lang="zh-CN" altLang="en-US" dirty="0"/>
          </a:p>
        </p:txBody>
      </p:sp>
      <p:sp>
        <p:nvSpPr>
          <p:cNvPr id="3" name="内容占位符 2"/>
          <p:cNvSpPr>
            <a:spLocks noGrp="1"/>
          </p:cNvSpPr>
          <p:nvPr>
            <p:ph idx="1"/>
          </p:nvPr>
        </p:nvSpPr>
        <p:spPr/>
        <p:txBody>
          <a:bodyPr/>
          <a:lstStyle/>
          <a:p>
            <a:r>
              <a:rPr kumimoji="1" lang="zh-CN" altLang="en-US" sz="2400" b="1" dirty="0">
                <a:solidFill>
                  <a:schemeClr val="tx1"/>
                </a:solidFill>
                <a:latin typeface="Times New Roman" panose="02020603050405020304" pitchFamily="18" charset="0"/>
              </a:rPr>
              <a:t>事务的概念</a:t>
            </a:r>
          </a:p>
          <a:p>
            <a:pPr>
              <a:buFont typeface="Wingdings" panose="05000000000000000000" pitchFamily="2" charset="2"/>
              <a:buNone/>
            </a:pPr>
            <a:r>
              <a:rPr kumimoji="1" lang="zh-CN" altLang="en-US" b="1"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以原子方式执行的一系列操作，即</a:t>
            </a:r>
          </a:p>
          <a:p>
            <a:pPr>
              <a:buFont typeface="Wingdings" panose="05000000000000000000" pitchFamily="2" charset="2"/>
              <a:buNone/>
            </a:pPr>
            <a:r>
              <a:rPr kumimoji="1" lang="zh-CN" altLang="en-US" b="1" i="1" dirty="0">
                <a:solidFill>
                  <a:schemeClr val="tx1"/>
                </a:solidFill>
                <a:latin typeface="Times New Roman" panose="02020603050405020304" pitchFamily="18" charset="0"/>
              </a:rPr>
              <a:t>    </a:t>
            </a:r>
            <a:r>
              <a:rPr lang="en-US" altLang="zh-CN" dirty="0">
                <a:solidFill>
                  <a:schemeClr val="tx1"/>
                </a:solidFill>
                <a:latin typeface="Times New Roman" panose="02020603050405020304" pitchFamily="18" charset="0"/>
              </a:rPr>
              <a:t>1. </a:t>
            </a:r>
            <a:r>
              <a:rPr lang="zh-CN" altLang="en-US" dirty="0">
                <a:solidFill>
                  <a:schemeClr val="tx1"/>
                </a:solidFill>
                <a:latin typeface="Times New Roman" panose="02020603050405020304" pitchFamily="18" charset="0"/>
              </a:rPr>
              <a:t>它们不受其它并发客户操作的干扰</a:t>
            </a:r>
          </a:p>
          <a:p>
            <a:pPr>
              <a:buFont typeface="Wingdings" panose="05000000000000000000" pitchFamily="2" charset="2"/>
              <a:buNone/>
            </a:pPr>
            <a:r>
              <a:rPr lang="zh-CN" altLang="en-US" dirty="0">
                <a:solidFill>
                  <a:schemeClr val="tx1"/>
                </a:solidFill>
                <a:latin typeface="Times New Roman" panose="02020603050405020304" pitchFamily="18" charset="0"/>
              </a:rPr>
              <a:t>　</a:t>
            </a:r>
            <a:r>
              <a:rPr lang="en-US" altLang="zh-CN" dirty="0">
                <a:solidFill>
                  <a:schemeClr val="tx1"/>
                </a:solidFill>
                <a:latin typeface="Times New Roman" panose="02020603050405020304" pitchFamily="18" charset="0"/>
              </a:rPr>
              <a:t>2. </a:t>
            </a:r>
            <a:r>
              <a:rPr lang="zh-CN" altLang="en-US" dirty="0">
                <a:solidFill>
                  <a:schemeClr val="tx1"/>
                </a:solidFill>
                <a:latin typeface="Times New Roman" panose="02020603050405020304" pitchFamily="18" charset="0"/>
              </a:rPr>
              <a:t>所有操作或者全部成功完成，或者不产生任何影响</a:t>
            </a:r>
            <a:endParaRPr lang="zh-CN" altLang="en-US" sz="2400" dirty="0">
              <a:solidFill>
                <a:schemeClr val="tx1"/>
              </a:solidFill>
              <a:latin typeface="Times New Roman" panose="02020603050405020304" pitchFamily="18" charset="0"/>
            </a:endParaRPr>
          </a:p>
          <a:p>
            <a:r>
              <a:rPr kumimoji="1" lang="zh-CN" altLang="en-US" sz="2400" b="1" dirty="0">
                <a:solidFill>
                  <a:schemeClr val="tx1"/>
                </a:solidFill>
                <a:latin typeface="Times New Roman" panose="02020603050405020304" pitchFamily="18" charset="0"/>
              </a:rPr>
              <a:t>银行事务示例</a:t>
            </a:r>
            <a:endParaRPr kumimoji="1" lang="zh-CN" altLang="en-US" sz="2400" b="1" i="1" dirty="0">
              <a:solidFill>
                <a:schemeClr val="tx1"/>
              </a:solidFill>
              <a:latin typeface="Times New Roman" panose="02020603050405020304" pitchFamily="18" charset="0"/>
            </a:endParaRP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a:t>
            </a:fld>
            <a:endParaRPr lang="zh-CN" altLang="en-US"/>
          </a:p>
        </p:txBody>
      </p:sp>
      <p:sp>
        <p:nvSpPr>
          <p:cNvPr id="5" name="Rectangle 4"/>
          <p:cNvSpPr>
            <a:spLocks noChangeArrowheads="1"/>
          </p:cNvSpPr>
          <p:nvPr/>
        </p:nvSpPr>
        <p:spPr bwMode="auto">
          <a:xfrm>
            <a:off x="2484438" y="4162425"/>
            <a:ext cx="3743325"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zh-CN" sz="2400" dirty="0">
                <a:latin typeface="Times" panose="02020603050405020304" pitchFamily="18" charset="0"/>
              </a:rPr>
              <a:t>Transaction T:</a:t>
            </a:r>
          </a:p>
          <a:p>
            <a:pPr eaLnBrk="0" hangingPunct="0"/>
            <a:endParaRPr lang="en-GB" altLang="zh-CN" sz="1200" dirty="0">
              <a:latin typeface="Times" panose="02020603050405020304" pitchFamily="18" charset="0"/>
            </a:endParaRPr>
          </a:p>
          <a:p>
            <a:pPr eaLnBrk="0" hangingPunct="0"/>
            <a:r>
              <a:rPr lang="en-GB" altLang="zh-CN" sz="2400" b="0" i="1" dirty="0" err="1">
                <a:latin typeface="Times" panose="02020603050405020304" pitchFamily="18" charset="0"/>
              </a:rPr>
              <a:t>a.withdraw</a:t>
            </a:r>
            <a:r>
              <a:rPr lang="en-GB" altLang="zh-CN" sz="2400" b="0" i="1" dirty="0">
                <a:latin typeface="Times" panose="02020603050405020304" pitchFamily="18" charset="0"/>
              </a:rPr>
              <a:t>(100);</a:t>
            </a:r>
          </a:p>
          <a:p>
            <a:pPr eaLnBrk="0" hangingPunct="0"/>
            <a:r>
              <a:rPr lang="en-GB" altLang="zh-CN" sz="2400" b="0" i="1" dirty="0" err="1">
                <a:latin typeface="Times" panose="02020603050405020304" pitchFamily="18" charset="0"/>
              </a:rPr>
              <a:t>b.deposit</a:t>
            </a:r>
            <a:r>
              <a:rPr lang="en-GB" altLang="zh-CN" sz="2400" b="0" i="1" dirty="0">
                <a:latin typeface="Times" panose="02020603050405020304" pitchFamily="18" charset="0"/>
              </a:rPr>
              <a:t>(100);</a:t>
            </a:r>
          </a:p>
          <a:p>
            <a:pPr eaLnBrk="0" hangingPunct="0"/>
            <a:r>
              <a:rPr lang="en-GB" altLang="zh-CN" sz="2400" b="0" i="1" dirty="0" err="1">
                <a:latin typeface="Times" panose="02020603050405020304" pitchFamily="18" charset="0"/>
              </a:rPr>
              <a:t>c.withdraw</a:t>
            </a:r>
            <a:r>
              <a:rPr lang="en-GB" altLang="zh-CN" sz="2400" b="0" i="1" dirty="0">
                <a:latin typeface="Times" panose="02020603050405020304" pitchFamily="18" charset="0"/>
              </a:rPr>
              <a:t>(200);</a:t>
            </a:r>
          </a:p>
          <a:p>
            <a:pPr eaLnBrk="0" hangingPunct="0"/>
            <a:r>
              <a:rPr lang="en-GB" altLang="zh-CN" sz="2400" b="0" i="1" dirty="0" err="1">
                <a:latin typeface="Times" panose="02020603050405020304" pitchFamily="18" charset="0"/>
              </a:rPr>
              <a:t>b.deposit</a:t>
            </a:r>
            <a:r>
              <a:rPr lang="en-GB" altLang="zh-CN" sz="2400" b="0" i="1" dirty="0">
                <a:latin typeface="Times" panose="02020603050405020304" pitchFamily="18" charset="0"/>
              </a:rPr>
              <a:t>(200);</a:t>
            </a:r>
            <a:endParaRPr lang="en-GB" altLang="zh-CN" sz="2400" b="0" dirty="0">
              <a:latin typeface="Times" panose="02020603050405020304" pitchFamily="18" charset="0"/>
            </a:endParaRPr>
          </a:p>
        </p:txBody>
      </p:sp>
    </p:spTree>
    <p:extLst>
      <p:ext uri="{BB962C8B-B14F-4D97-AF65-F5344CB8AC3E}">
        <p14:creationId xmlns:p14="http://schemas.microsoft.com/office/powerpoint/2010/main" val="35122337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13.6 </a:t>
            </a:r>
            <a:r>
              <a:rPr lang="zh-CN" altLang="en-US" dirty="0"/>
              <a:t>时间戳排序</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70</a:t>
            </a:fld>
            <a:endParaRPr lang="zh-CN" altLang="en-US"/>
          </a:p>
        </p:txBody>
      </p:sp>
      <p:sp>
        <p:nvSpPr>
          <p:cNvPr id="5" name="Rectangle 4"/>
          <p:cNvSpPr>
            <a:spLocks noChangeArrowheads="1"/>
          </p:cNvSpPr>
          <p:nvPr/>
        </p:nvSpPr>
        <p:spPr bwMode="auto">
          <a:xfrm>
            <a:off x="971550" y="4599372"/>
            <a:ext cx="22225" cy="1208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 name="Rectangle 5"/>
          <p:cNvSpPr>
            <a:spLocks noChangeArrowheads="1"/>
          </p:cNvSpPr>
          <p:nvPr/>
        </p:nvSpPr>
        <p:spPr bwMode="auto">
          <a:xfrm>
            <a:off x="1766888" y="4599372"/>
            <a:ext cx="22225" cy="1208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 name="Rectangle 6"/>
          <p:cNvSpPr>
            <a:spLocks noChangeArrowheads="1"/>
          </p:cNvSpPr>
          <p:nvPr/>
        </p:nvSpPr>
        <p:spPr bwMode="auto">
          <a:xfrm>
            <a:off x="2559050" y="4599372"/>
            <a:ext cx="22225" cy="1208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 name="Rectangle 10"/>
          <p:cNvSpPr>
            <a:spLocks noChangeArrowheads="1"/>
          </p:cNvSpPr>
          <p:nvPr/>
        </p:nvSpPr>
        <p:spPr bwMode="auto">
          <a:xfrm>
            <a:off x="1042988" y="5856672"/>
            <a:ext cx="1063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600" b="0">
                <a:solidFill>
                  <a:srgbClr val="000000"/>
                </a:solidFill>
                <a:latin typeface="Times" panose="02020603050405020304" pitchFamily="18" charset="0"/>
              </a:rPr>
              <a:t>c) T</a:t>
            </a:r>
            <a:r>
              <a:rPr lang="en-GB" altLang="zh-CN" sz="1600" b="0" baseline="-25000">
                <a:solidFill>
                  <a:srgbClr val="000000"/>
                </a:solidFill>
                <a:latin typeface="Times" panose="02020603050405020304" pitchFamily="18" charset="0"/>
              </a:rPr>
              <a:t>3</a:t>
            </a:r>
            <a:r>
              <a:rPr lang="zh-CN" altLang="en-GB" sz="1600" b="0">
                <a:solidFill>
                  <a:srgbClr val="000000"/>
                </a:solidFill>
                <a:latin typeface="Times" panose="02020603050405020304" pitchFamily="18" charset="0"/>
              </a:rPr>
              <a:t>写操作 </a:t>
            </a:r>
            <a:endParaRPr lang="zh-CN" altLang="en-GB" sz="1600" b="0">
              <a:latin typeface="Times" panose="02020603050405020304" pitchFamily="18" charset="0"/>
            </a:endParaRPr>
          </a:p>
        </p:txBody>
      </p:sp>
      <p:sp>
        <p:nvSpPr>
          <p:cNvPr id="9" name="Line 13"/>
          <p:cNvSpPr>
            <a:spLocks noChangeShapeType="1"/>
          </p:cNvSpPr>
          <p:nvPr/>
        </p:nvSpPr>
        <p:spPr bwMode="auto">
          <a:xfrm>
            <a:off x="3279775" y="1491047"/>
            <a:ext cx="1588" cy="15494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 name="Line 17"/>
          <p:cNvSpPr>
            <a:spLocks noChangeShapeType="1"/>
          </p:cNvSpPr>
          <p:nvPr/>
        </p:nvSpPr>
        <p:spPr bwMode="auto">
          <a:xfrm>
            <a:off x="268288" y="3950085"/>
            <a:ext cx="47275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 name="Line 18"/>
          <p:cNvSpPr>
            <a:spLocks noChangeShapeType="1"/>
          </p:cNvSpPr>
          <p:nvPr/>
        </p:nvSpPr>
        <p:spPr bwMode="auto">
          <a:xfrm>
            <a:off x="5008563" y="4013585"/>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Line 19"/>
          <p:cNvSpPr>
            <a:spLocks noChangeShapeType="1"/>
          </p:cNvSpPr>
          <p:nvPr/>
        </p:nvSpPr>
        <p:spPr bwMode="auto">
          <a:xfrm>
            <a:off x="4724400" y="3950085"/>
            <a:ext cx="223202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Line 20"/>
          <p:cNvSpPr>
            <a:spLocks noChangeShapeType="1"/>
          </p:cNvSpPr>
          <p:nvPr/>
        </p:nvSpPr>
        <p:spPr bwMode="auto">
          <a:xfrm>
            <a:off x="3278188" y="3040447"/>
            <a:ext cx="1587" cy="28321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4" name="Rectangle 21"/>
          <p:cNvSpPr>
            <a:spLocks noChangeArrowheads="1"/>
          </p:cNvSpPr>
          <p:nvPr/>
        </p:nvSpPr>
        <p:spPr bwMode="auto">
          <a:xfrm>
            <a:off x="7265988" y="3959610"/>
            <a:ext cx="180657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Times" panose="02020603050405020304" pitchFamily="18" charset="0"/>
              </a:rPr>
              <a:t>时事务</a:t>
            </a:r>
            <a:r>
              <a:rPr lang="en-GB" altLang="zh-CN" sz="1600" b="0">
                <a:solidFill>
                  <a:srgbClr val="000000"/>
                </a:solidFill>
                <a:latin typeface="Times" panose="02020603050405020304" pitchFamily="18" charset="0"/>
              </a:rPr>
              <a:t>Ti</a:t>
            </a:r>
            <a:r>
              <a:rPr lang="zh-CN" altLang="en-GB" sz="1600" b="0">
                <a:solidFill>
                  <a:srgbClr val="000000"/>
                </a:solidFill>
                <a:latin typeface="Times" panose="02020603050405020304" pitchFamily="18" charset="0"/>
              </a:rPr>
              <a:t>产生的对象</a:t>
            </a:r>
          </a:p>
          <a:p>
            <a:pPr eaLnBrk="0" hangingPunct="0"/>
            <a:r>
              <a:rPr lang="en-GB" altLang="zh-CN" sz="1600" b="0">
                <a:solidFill>
                  <a:srgbClr val="000000"/>
                </a:solidFill>
                <a:latin typeface="Times" panose="02020603050405020304" pitchFamily="18" charset="0"/>
              </a:rPr>
              <a:t>     (</a:t>
            </a:r>
            <a:r>
              <a:rPr lang="zh-CN" altLang="en-GB" sz="1600" b="0">
                <a:solidFill>
                  <a:srgbClr val="000000"/>
                </a:solidFill>
                <a:latin typeface="Times" panose="02020603050405020304" pitchFamily="18" charset="0"/>
              </a:rPr>
              <a:t>写时间戳为</a:t>
            </a:r>
            <a:r>
              <a:rPr lang="en-GB" altLang="zh-CN" sz="1600" b="0">
                <a:solidFill>
                  <a:srgbClr val="000000"/>
                </a:solidFill>
                <a:latin typeface="Times" panose="02020603050405020304" pitchFamily="18" charset="0"/>
              </a:rPr>
              <a:t>Ti) </a:t>
            </a:r>
          </a:p>
          <a:p>
            <a:pPr eaLnBrk="0" hangingPunct="0"/>
            <a:r>
              <a:rPr lang="en-GB" altLang="zh-CN" sz="1600" b="0">
                <a:solidFill>
                  <a:srgbClr val="000000"/>
                </a:solidFill>
                <a:latin typeface="Times" panose="02020603050405020304" pitchFamily="18" charset="0"/>
              </a:rPr>
              <a:t>       T</a:t>
            </a:r>
            <a:r>
              <a:rPr lang="en-GB" altLang="zh-CN" sz="1600" b="0" baseline="-25000">
                <a:solidFill>
                  <a:srgbClr val="000000"/>
                </a:solidFill>
                <a:latin typeface="Times" panose="02020603050405020304" pitchFamily="18" charset="0"/>
              </a:rPr>
              <a:t>1</a:t>
            </a:r>
            <a:r>
              <a:rPr lang="en-GB" altLang="zh-CN" sz="1600" b="0">
                <a:solidFill>
                  <a:srgbClr val="000000"/>
                </a:solidFill>
                <a:latin typeface="Times" panose="02020603050405020304" pitchFamily="18" charset="0"/>
              </a:rPr>
              <a:t>&lt;T</a:t>
            </a:r>
            <a:r>
              <a:rPr lang="en-GB" altLang="zh-CN" sz="1600" b="0" baseline="-25000">
                <a:solidFill>
                  <a:srgbClr val="000000"/>
                </a:solidFill>
                <a:latin typeface="Times" panose="02020603050405020304" pitchFamily="18" charset="0"/>
              </a:rPr>
              <a:t>2</a:t>
            </a:r>
            <a:r>
              <a:rPr lang="en-GB" altLang="zh-CN" sz="1600" b="0">
                <a:solidFill>
                  <a:srgbClr val="000000"/>
                </a:solidFill>
                <a:latin typeface="Times" panose="02020603050405020304" pitchFamily="18" charset="0"/>
              </a:rPr>
              <a:t>&lt;T</a:t>
            </a:r>
            <a:r>
              <a:rPr lang="en-GB" altLang="zh-CN" sz="1600" b="0" baseline="-25000">
                <a:solidFill>
                  <a:srgbClr val="000000"/>
                </a:solidFill>
                <a:latin typeface="Times" panose="02020603050405020304" pitchFamily="18" charset="0"/>
              </a:rPr>
              <a:t>3</a:t>
            </a:r>
            <a:r>
              <a:rPr lang="en-GB" altLang="zh-CN" sz="1600" b="0">
                <a:solidFill>
                  <a:srgbClr val="000000"/>
                </a:solidFill>
                <a:latin typeface="Times" panose="02020603050405020304" pitchFamily="18" charset="0"/>
              </a:rPr>
              <a:t>&lt;T</a:t>
            </a:r>
            <a:r>
              <a:rPr lang="en-GB" altLang="zh-CN" sz="1600" b="0" baseline="-25000">
                <a:solidFill>
                  <a:srgbClr val="000000"/>
                </a:solidFill>
                <a:latin typeface="Times" panose="02020603050405020304" pitchFamily="18" charset="0"/>
              </a:rPr>
              <a:t>4</a:t>
            </a:r>
            <a:endParaRPr lang="en-GB" altLang="zh-CN" sz="1600" b="0" baseline="-25000">
              <a:latin typeface="Times" panose="02020603050405020304" pitchFamily="18" charset="0"/>
            </a:endParaRPr>
          </a:p>
        </p:txBody>
      </p:sp>
      <p:sp>
        <p:nvSpPr>
          <p:cNvPr id="15" name="Rectangle 22"/>
          <p:cNvSpPr>
            <a:spLocks noChangeArrowheads="1"/>
          </p:cNvSpPr>
          <p:nvPr/>
        </p:nvSpPr>
        <p:spPr bwMode="auto">
          <a:xfrm>
            <a:off x="8342313" y="5091497"/>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Helvetica" panose="020B0604020202020204" pitchFamily="34" charset="0"/>
              </a:rPr>
              <a:t> </a:t>
            </a:r>
            <a:endParaRPr lang="zh-CN" altLang="en-GB" sz="1600" b="0">
              <a:latin typeface="Times" panose="02020603050405020304" pitchFamily="18" charset="0"/>
            </a:endParaRPr>
          </a:p>
        </p:txBody>
      </p:sp>
      <p:sp>
        <p:nvSpPr>
          <p:cNvPr id="16" name="Line 25"/>
          <p:cNvSpPr>
            <a:spLocks noChangeShapeType="1"/>
          </p:cNvSpPr>
          <p:nvPr/>
        </p:nvSpPr>
        <p:spPr bwMode="auto">
          <a:xfrm>
            <a:off x="6956425" y="1491047"/>
            <a:ext cx="0" cy="469423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Rectangle 33"/>
          <p:cNvSpPr>
            <a:spLocks noChangeArrowheads="1"/>
          </p:cNvSpPr>
          <p:nvPr/>
        </p:nvSpPr>
        <p:spPr bwMode="auto">
          <a:xfrm>
            <a:off x="993775" y="1951422"/>
            <a:ext cx="457200" cy="5715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 name="Rectangle 34"/>
          <p:cNvSpPr>
            <a:spLocks noChangeArrowheads="1"/>
          </p:cNvSpPr>
          <p:nvPr/>
        </p:nvSpPr>
        <p:spPr bwMode="auto">
          <a:xfrm>
            <a:off x="993775" y="1951422"/>
            <a:ext cx="479425" cy="593725"/>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 name="Rectangle 35"/>
          <p:cNvSpPr>
            <a:spLocks noChangeArrowheads="1"/>
          </p:cNvSpPr>
          <p:nvPr/>
        </p:nvSpPr>
        <p:spPr bwMode="auto">
          <a:xfrm>
            <a:off x="1016000" y="1975235"/>
            <a:ext cx="411163" cy="547687"/>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 name="Rectangle 36"/>
          <p:cNvSpPr>
            <a:spLocks noChangeArrowheads="1"/>
          </p:cNvSpPr>
          <p:nvPr/>
        </p:nvSpPr>
        <p:spPr bwMode="auto">
          <a:xfrm>
            <a:off x="1016000" y="1975235"/>
            <a:ext cx="434975" cy="569912"/>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1" name="Rectangle 37"/>
          <p:cNvSpPr>
            <a:spLocks noChangeArrowheads="1"/>
          </p:cNvSpPr>
          <p:nvPr/>
        </p:nvSpPr>
        <p:spPr bwMode="auto">
          <a:xfrm>
            <a:off x="2741613" y="3319847"/>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时间</a:t>
            </a:r>
            <a:endParaRPr lang="zh-CN" altLang="en-GB" sz="2400" b="0">
              <a:latin typeface="Times" panose="02020603050405020304" pitchFamily="18" charset="0"/>
            </a:endParaRPr>
          </a:p>
        </p:txBody>
      </p:sp>
      <p:sp>
        <p:nvSpPr>
          <p:cNvPr id="22" name="Rectangle 38"/>
          <p:cNvSpPr>
            <a:spLocks noChangeArrowheads="1"/>
          </p:cNvSpPr>
          <p:nvPr/>
        </p:nvSpPr>
        <p:spPr bwMode="auto">
          <a:xfrm>
            <a:off x="196850" y="2235585"/>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之前</a:t>
            </a:r>
            <a:endParaRPr lang="zh-CN" altLang="en-GB" sz="2400" b="0">
              <a:latin typeface="Times" panose="02020603050405020304" pitchFamily="18" charset="0"/>
            </a:endParaRPr>
          </a:p>
        </p:txBody>
      </p:sp>
      <p:sp>
        <p:nvSpPr>
          <p:cNvPr id="23" name="Rectangle 39"/>
          <p:cNvSpPr>
            <a:spLocks noChangeArrowheads="1"/>
          </p:cNvSpPr>
          <p:nvPr/>
        </p:nvSpPr>
        <p:spPr bwMode="auto">
          <a:xfrm>
            <a:off x="219075" y="2853122"/>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之后</a:t>
            </a:r>
            <a:endParaRPr lang="zh-CN" altLang="en-GB" sz="2400" b="0">
              <a:latin typeface="Times" panose="02020603050405020304" pitchFamily="18" charset="0"/>
            </a:endParaRPr>
          </a:p>
        </p:txBody>
      </p:sp>
      <p:sp>
        <p:nvSpPr>
          <p:cNvPr id="24" name="Freeform 40"/>
          <p:cNvSpPr>
            <a:spLocks/>
          </p:cNvSpPr>
          <p:nvPr/>
        </p:nvSpPr>
        <p:spPr bwMode="auto">
          <a:xfrm>
            <a:off x="2478088" y="3389697"/>
            <a:ext cx="138112" cy="92075"/>
          </a:xfrm>
          <a:custGeom>
            <a:avLst/>
            <a:gdLst>
              <a:gd name="T0" fmla="*/ 0 w 87"/>
              <a:gd name="T1" fmla="*/ 29 h 58"/>
              <a:gd name="T2" fmla="*/ 0 w 87"/>
              <a:gd name="T3" fmla="*/ 0 h 58"/>
              <a:gd name="T4" fmla="*/ 87 w 87"/>
              <a:gd name="T5" fmla="*/ 29 h 58"/>
              <a:gd name="T6" fmla="*/ 0 w 87"/>
              <a:gd name="T7" fmla="*/ 58 h 58"/>
              <a:gd name="T8" fmla="*/ 0 w 87"/>
              <a:gd name="T9" fmla="*/ 29 h 58"/>
            </a:gdLst>
            <a:ahLst/>
            <a:cxnLst>
              <a:cxn ang="0">
                <a:pos x="T0" y="T1"/>
              </a:cxn>
              <a:cxn ang="0">
                <a:pos x="T2" y="T3"/>
              </a:cxn>
              <a:cxn ang="0">
                <a:pos x="T4" y="T5"/>
              </a:cxn>
              <a:cxn ang="0">
                <a:pos x="T6" y="T7"/>
              </a:cxn>
              <a:cxn ang="0">
                <a:pos x="T8" y="T9"/>
              </a:cxn>
            </a:cxnLst>
            <a:rect l="0" t="0" r="r" b="b"/>
            <a:pathLst>
              <a:path w="87" h="58">
                <a:moveTo>
                  <a:pt x="0" y="29"/>
                </a:moveTo>
                <a:lnTo>
                  <a:pt x="0" y="0"/>
                </a:lnTo>
                <a:lnTo>
                  <a:pt x="87" y="29"/>
                </a:lnTo>
                <a:lnTo>
                  <a:pt x="0" y="58"/>
                </a:lnTo>
                <a:lnTo>
                  <a:pt x="0" y="29"/>
                </a:lnTo>
                <a:close/>
              </a:path>
            </a:pathLst>
          </a:custGeom>
          <a:solidFill>
            <a:srgbClr val="000000"/>
          </a:solidFill>
          <a:ln w="33338">
            <a:solidFill>
              <a:srgbClr val="000000"/>
            </a:solidFill>
            <a:prstDash val="solid"/>
            <a:round/>
            <a:headEnd/>
            <a:tailEnd/>
          </a:ln>
        </p:spPr>
        <p:txBody>
          <a:bodyPr/>
          <a:lstStyle/>
          <a:p>
            <a:endParaRPr lang="zh-CN" altLang="en-US"/>
          </a:p>
        </p:txBody>
      </p:sp>
      <p:sp>
        <p:nvSpPr>
          <p:cNvPr id="25" name="Line 41"/>
          <p:cNvSpPr>
            <a:spLocks noChangeShapeType="1"/>
          </p:cNvSpPr>
          <p:nvPr/>
        </p:nvSpPr>
        <p:spPr bwMode="auto">
          <a:xfrm>
            <a:off x="400050" y="3435735"/>
            <a:ext cx="2055813"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Rectangle 42"/>
          <p:cNvSpPr>
            <a:spLocks noChangeArrowheads="1"/>
          </p:cNvSpPr>
          <p:nvPr/>
        </p:nvSpPr>
        <p:spPr bwMode="auto">
          <a:xfrm>
            <a:off x="993775" y="2659447"/>
            <a:ext cx="457200" cy="5715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7" name="Rectangle 43"/>
          <p:cNvSpPr>
            <a:spLocks noChangeArrowheads="1"/>
          </p:cNvSpPr>
          <p:nvPr/>
        </p:nvSpPr>
        <p:spPr bwMode="auto">
          <a:xfrm>
            <a:off x="993775" y="2659447"/>
            <a:ext cx="479425" cy="593725"/>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8" name="Rectangle 44"/>
          <p:cNvSpPr>
            <a:spLocks noChangeArrowheads="1"/>
          </p:cNvSpPr>
          <p:nvPr/>
        </p:nvSpPr>
        <p:spPr bwMode="auto">
          <a:xfrm>
            <a:off x="1016000" y="2683260"/>
            <a:ext cx="411163" cy="547687"/>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 name="Rectangle 45"/>
          <p:cNvSpPr>
            <a:spLocks noChangeArrowheads="1"/>
          </p:cNvSpPr>
          <p:nvPr/>
        </p:nvSpPr>
        <p:spPr bwMode="auto">
          <a:xfrm>
            <a:off x="1016000" y="2683260"/>
            <a:ext cx="434975" cy="569912"/>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0" name="Rectangle 46"/>
          <p:cNvSpPr>
            <a:spLocks noChangeArrowheads="1"/>
          </p:cNvSpPr>
          <p:nvPr/>
        </p:nvSpPr>
        <p:spPr bwMode="auto">
          <a:xfrm>
            <a:off x="1679575" y="2659447"/>
            <a:ext cx="433388" cy="593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 name="Rectangle 47"/>
          <p:cNvSpPr>
            <a:spLocks noChangeArrowheads="1"/>
          </p:cNvSpPr>
          <p:nvPr/>
        </p:nvSpPr>
        <p:spPr bwMode="auto">
          <a:xfrm>
            <a:off x="1679575" y="2659447"/>
            <a:ext cx="457200" cy="615950"/>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2" name="Rectangle 48"/>
          <p:cNvSpPr>
            <a:spLocks noChangeArrowheads="1"/>
          </p:cNvSpPr>
          <p:nvPr/>
        </p:nvSpPr>
        <p:spPr bwMode="auto">
          <a:xfrm>
            <a:off x="1701800" y="2683260"/>
            <a:ext cx="411163" cy="547687"/>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3" name="Rectangle 49"/>
          <p:cNvSpPr>
            <a:spLocks noChangeArrowheads="1"/>
          </p:cNvSpPr>
          <p:nvPr/>
        </p:nvSpPr>
        <p:spPr bwMode="auto">
          <a:xfrm>
            <a:off x="1701800" y="2683260"/>
            <a:ext cx="434975" cy="569912"/>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4" name="Rectangle 50"/>
          <p:cNvSpPr>
            <a:spLocks noChangeArrowheads="1"/>
          </p:cNvSpPr>
          <p:nvPr/>
        </p:nvSpPr>
        <p:spPr bwMode="auto">
          <a:xfrm>
            <a:off x="1163638" y="2167322"/>
            <a:ext cx="1158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35" name="Rectangle 51"/>
          <p:cNvSpPr>
            <a:spLocks noChangeArrowheads="1"/>
          </p:cNvSpPr>
          <p:nvPr/>
        </p:nvSpPr>
        <p:spPr bwMode="auto">
          <a:xfrm>
            <a:off x="1274763" y="2251460"/>
            <a:ext cx="841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36" name="Rectangle 52"/>
          <p:cNvSpPr>
            <a:spLocks noChangeArrowheads="1"/>
          </p:cNvSpPr>
          <p:nvPr/>
        </p:nvSpPr>
        <p:spPr bwMode="auto">
          <a:xfrm>
            <a:off x="1130300" y="2829310"/>
            <a:ext cx="1158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37" name="Rectangle 53"/>
          <p:cNvSpPr>
            <a:spLocks noChangeArrowheads="1"/>
          </p:cNvSpPr>
          <p:nvPr/>
        </p:nvSpPr>
        <p:spPr bwMode="auto">
          <a:xfrm>
            <a:off x="1243013" y="2913447"/>
            <a:ext cx="8413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38" name="Rectangle 54"/>
          <p:cNvSpPr>
            <a:spLocks noChangeArrowheads="1"/>
          </p:cNvSpPr>
          <p:nvPr/>
        </p:nvSpPr>
        <p:spPr bwMode="auto">
          <a:xfrm>
            <a:off x="1800225" y="2829310"/>
            <a:ext cx="1158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39" name="Rectangle 55"/>
          <p:cNvSpPr>
            <a:spLocks noChangeArrowheads="1"/>
          </p:cNvSpPr>
          <p:nvPr/>
        </p:nvSpPr>
        <p:spPr bwMode="auto">
          <a:xfrm>
            <a:off x="1911350" y="2913447"/>
            <a:ext cx="841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3</a:t>
            </a:r>
            <a:endParaRPr lang="zh-CN" altLang="en-GB" sz="2400" b="0">
              <a:latin typeface="Times" panose="02020603050405020304" pitchFamily="18" charset="0"/>
            </a:endParaRPr>
          </a:p>
        </p:txBody>
      </p:sp>
      <p:sp>
        <p:nvSpPr>
          <p:cNvPr id="40" name="Rectangle 56"/>
          <p:cNvSpPr>
            <a:spLocks noChangeArrowheads="1"/>
          </p:cNvSpPr>
          <p:nvPr/>
        </p:nvSpPr>
        <p:spPr bwMode="auto">
          <a:xfrm>
            <a:off x="6330950" y="3307147"/>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时间</a:t>
            </a:r>
            <a:endParaRPr lang="en-GB" altLang="zh-CN" sz="1500" b="0">
              <a:solidFill>
                <a:srgbClr val="000000"/>
              </a:solidFill>
              <a:latin typeface="Arial" panose="020B0604020202020204" pitchFamily="34" charset="0"/>
            </a:endParaRPr>
          </a:p>
        </p:txBody>
      </p:sp>
      <p:sp>
        <p:nvSpPr>
          <p:cNvPr id="41" name="Rectangle 57"/>
          <p:cNvSpPr>
            <a:spLocks noChangeArrowheads="1"/>
          </p:cNvSpPr>
          <p:nvPr/>
        </p:nvSpPr>
        <p:spPr bwMode="auto">
          <a:xfrm>
            <a:off x="3590925" y="2241935"/>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之前</a:t>
            </a:r>
            <a:endParaRPr lang="zh-CN" altLang="en-GB" sz="2400" b="0">
              <a:latin typeface="Times" panose="02020603050405020304" pitchFamily="18" charset="0"/>
            </a:endParaRPr>
          </a:p>
        </p:txBody>
      </p:sp>
      <p:sp>
        <p:nvSpPr>
          <p:cNvPr id="42" name="Rectangle 58"/>
          <p:cNvSpPr>
            <a:spLocks noChangeArrowheads="1"/>
          </p:cNvSpPr>
          <p:nvPr/>
        </p:nvSpPr>
        <p:spPr bwMode="auto">
          <a:xfrm>
            <a:off x="3614738" y="2870585"/>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之后</a:t>
            </a:r>
            <a:endParaRPr lang="zh-CN" altLang="en-GB" sz="2400" b="0">
              <a:latin typeface="Times" panose="02020603050405020304" pitchFamily="18" charset="0"/>
            </a:endParaRPr>
          </a:p>
        </p:txBody>
      </p:sp>
      <p:sp>
        <p:nvSpPr>
          <p:cNvPr id="43" name="Freeform 59"/>
          <p:cNvSpPr>
            <a:spLocks/>
          </p:cNvSpPr>
          <p:nvPr/>
        </p:nvSpPr>
        <p:spPr bwMode="auto">
          <a:xfrm>
            <a:off x="6096000" y="3372235"/>
            <a:ext cx="139700" cy="92075"/>
          </a:xfrm>
          <a:custGeom>
            <a:avLst/>
            <a:gdLst>
              <a:gd name="T0" fmla="*/ 0 w 88"/>
              <a:gd name="T1" fmla="*/ 29 h 58"/>
              <a:gd name="T2" fmla="*/ 0 w 88"/>
              <a:gd name="T3" fmla="*/ 0 h 58"/>
              <a:gd name="T4" fmla="*/ 88 w 88"/>
              <a:gd name="T5" fmla="*/ 29 h 58"/>
              <a:gd name="T6" fmla="*/ 0 w 88"/>
              <a:gd name="T7" fmla="*/ 58 h 58"/>
              <a:gd name="T8" fmla="*/ 0 w 88"/>
              <a:gd name="T9" fmla="*/ 29 h 58"/>
            </a:gdLst>
            <a:ahLst/>
            <a:cxnLst>
              <a:cxn ang="0">
                <a:pos x="T0" y="T1"/>
              </a:cxn>
              <a:cxn ang="0">
                <a:pos x="T2" y="T3"/>
              </a:cxn>
              <a:cxn ang="0">
                <a:pos x="T4" y="T5"/>
              </a:cxn>
              <a:cxn ang="0">
                <a:pos x="T6" y="T7"/>
              </a:cxn>
              <a:cxn ang="0">
                <a:pos x="T8" y="T9"/>
              </a:cxn>
            </a:cxnLst>
            <a:rect l="0" t="0" r="r" b="b"/>
            <a:pathLst>
              <a:path w="88" h="58">
                <a:moveTo>
                  <a:pt x="0" y="29"/>
                </a:moveTo>
                <a:lnTo>
                  <a:pt x="0" y="0"/>
                </a:lnTo>
                <a:lnTo>
                  <a:pt x="88" y="29"/>
                </a:lnTo>
                <a:lnTo>
                  <a:pt x="0" y="58"/>
                </a:lnTo>
                <a:lnTo>
                  <a:pt x="0" y="29"/>
                </a:lnTo>
                <a:close/>
              </a:path>
            </a:pathLst>
          </a:custGeom>
          <a:solidFill>
            <a:srgbClr val="000000"/>
          </a:solidFill>
          <a:ln w="33338">
            <a:solidFill>
              <a:srgbClr val="000000"/>
            </a:solidFill>
            <a:prstDash val="solid"/>
            <a:round/>
            <a:headEnd/>
            <a:tailEnd/>
          </a:ln>
        </p:spPr>
        <p:txBody>
          <a:bodyPr/>
          <a:lstStyle/>
          <a:p>
            <a:endParaRPr lang="zh-CN" altLang="en-US"/>
          </a:p>
        </p:txBody>
      </p:sp>
      <p:sp>
        <p:nvSpPr>
          <p:cNvPr id="44" name="Line 60"/>
          <p:cNvSpPr>
            <a:spLocks noChangeShapeType="1"/>
          </p:cNvSpPr>
          <p:nvPr/>
        </p:nvSpPr>
        <p:spPr bwMode="auto">
          <a:xfrm>
            <a:off x="3978275" y="3418272"/>
            <a:ext cx="2093913" cy="15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 name="Rectangle 61"/>
          <p:cNvSpPr>
            <a:spLocks noChangeArrowheads="1"/>
          </p:cNvSpPr>
          <p:nvPr/>
        </p:nvSpPr>
        <p:spPr bwMode="auto">
          <a:xfrm>
            <a:off x="4257675" y="1953010"/>
            <a:ext cx="465138" cy="581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6" name="Rectangle 62"/>
          <p:cNvSpPr>
            <a:spLocks noChangeArrowheads="1"/>
          </p:cNvSpPr>
          <p:nvPr/>
        </p:nvSpPr>
        <p:spPr bwMode="auto">
          <a:xfrm>
            <a:off x="4257675" y="1953010"/>
            <a:ext cx="488950" cy="60483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7" name="Rectangle 63"/>
          <p:cNvSpPr>
            <a:spLocks noChangeArrowheads="1"/>
          </p:cNvSpPr>
          <p:nvPr/>
        </p:nvSpPr>
        <p:spPr bwMode="auto">
          <a:xfrm>
            <a:off x="4279900" y="1975235"/>
            <a:ext cx="419100" cy="534987"/>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8" name="Rectangle 64"/>
          <p:cNvSpPr>
            <a:spLocks noChangeArrowheads="1"/>
          </p:cNvSpPr>
          <p:nvPr/>
        </p:nvSpPr>
        <p:spPr bwMode="auto">
          <a:xfrm>
            <a:off x="4279900" y="1975235"/>
            <a:ext cx="442913" cy="558800"/>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 name="Rectangle 65"/>
          <p:cNvSpPr>
            <a:spLocks noChangeArrowheads="1"/>
          </p:cNvSpPr>
          <p:nvPr/>
        </p:nvSpPr>
        <p:spPr bwMode="auto">
          <a:xfrm>
            <a:off x="4257675" y="2649922"/>
            <a:ext cx="465138" cy="6048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0" name="Rectangle 66"/>
          <p:cNvSpPr>
            <a:spLocks noChangeArrowheads="1"/>
          </p:cNvSpPr>
          <p:nvPr/>
        </p:nvSpPr>
        <p:spPr bwMode="auto">
          <a:xfrm>
            <a:off x="4257675" y="2649922"/>
            <a:ext cx="488950" cy="628650"/>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1" name="Rectangle 67"/>
          <p:cNvSpPr>
            <a:spLocks noChangeArrowheads="1"/>
          </p:cNvSpPr>
          <p:nvPr/>
        </p:nvSpPr>
        <p:spPr bwMode="auto">
          <a:xfrm>
            <a:off x="4279900" y="2673735"/>
            <a:ext cx="419100" cy="558800"/>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2" name="Rectangle 68"/>
          <p:cNvSpPr>
            <a:spLocks noChangeArrowheads="1"/>
          </p:cNvSpPr>
          <p:nvPr/>
        </p:nvSpPr>
        <p:spPr bwMode="auto">
          <a:xfrm>
            <a:off x="4279900" y="2673735"/>
            <a:ext cx="442913" cy="581025"/>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3" name="Rectangle 69"/>
          <p:cNvSpPr>
            <a:spLocks noChangeArrowheads="1"/>
          </p:cNvSpPr>
          <p:nvPr/>
        </p:nvSpPr>
        <p:spPr bwMode="auto">
          <a:xfrm>
            <a:off x="4932363" y="1953010"/>
            <a:ext cx="441325" cy="6048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4" name="Rectangle 70"/>
          <p:cNvSpPr>
            <a:spLocks noChangeArrowheads="1"/>
          </p:cNvSpPr>
          <p:nvPr/>
        </p:nvSpPr>
        <p:spPr bwMode="auto">
          <a:xfrm>
            <a:off x="4932363" y="1953010"/>
            <a:ext cx="465137" cy="627062"/>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5" name="Rectangle 71"/>
          <p:cNvSpPr>
            <a:spLocks noChangeArrowheads="1"/>
          </p:cNvSpPr>
          <p:nvPr/>
        </p:nvSpPr>
        <p:spPr bwMode="auto">
          <a:xfrm>
            <a:off x="4954588" y="1975235"/>
            <a:ext cx="396875" cy="558800"/>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6" name="Rectangle 72"/>
          <p:cNvSpPr>
            <a:spLocks noChangeArrowheads="1"/>
          </p:cNvSpPr>
          <p:nvPr/>
        </p:nvSpPr>
        <p:spPr bwMode="auto">
          <a:xfrm>
            <a:off x="4954588" y="1975235"/>
            <a:ext cx="419100" cy="582612"/>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7" name="Rectangle 73"/>
          <p:cNvSpPr>
            <a:spLocks noChangeArrowheads="1"/>
          </p:cNvSpPr>
          <p:nvPr/>
        </p:nvSpPr>
        <p:spPr bwMode="auto">
          <a:xfrm>
            <a:off x="4932363" y="2649922"/>
            <a:ext cx="441325" cy="6048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8" name="Rectangle 74"/>
          <p:cNvSpPr>
            <a:spLocks noChangeArrowheads="1"/>
          </p:cNvSpPr>
          <p:nvPr/>
        </p:nvSpPr>
        <p:spPr bwMode="auto">
          <a:xfrm>
            <a:off x="4932363" y="2649922"/>
            <a:ext cx="465137" cy="628650"/>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9" name="Rectangle 75"/>
          <p:cNvSpPr>
            <a:spLocks noChangeArrowheads="1"/>
          </p:cNvSpPr>
          <p:nvPr/>
        </p:nvSpPr>
        <p:spPr bwMode="auto">
          <a:xfrm>
            <a:off x="4954588" y="2697547"/>
            <a:ext cx="396875" cy="534988"/>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0" name="Rectangle 76"/>
          <p:cNvSpPr>
            <a:spLocks noChangeArrowheads="1"/>
          </p:cNvSpPr>
          <p:nvPr/>
        </p:nvSpPr>
        <p:spPr bwMode="auto">
          <a:xfrm>
            <a:off x="4954588" y="2697547"/>
            <a:ext cx="419100" cy="557213"/>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1" name="Rectangle 77"/>
          <p:cNvSpPr>
            <a:spLocks noChangeArrowheads="1"/>
          </p:cNvSpPr>
          <p:nvPr/>
        </p:nvSpPr>
        <p:spPr bwMode="auto">
          <a:xfrm>
            <a:off x="5583238" y="2673735"/>
            <a:ext cx="442912" cy="581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2" name="Rectangle 78"/>
          <p:cNvSpPr>
            <a:spLocks noChangeArrowheads="1"/>
          </p:cNvSpPr>
          <p:nvPr/>
        </p:nvSpPr>
        <p:spPr bwMode="auto">
          <a:xfrm>
            <a:off x="5583238" y="2673735"/>
            <a:ext cx="465137" cy="604837"/>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 name="Rectangle 79"/>
          <p:cNvSpPr>
            <a:spLocks noChangeArrowheads="1"/>
          </p:cNvSpPr>
          <p:nvPr/>
        </p:nvSpPr>
        <p:spPr bwMode="auto">
          <a:xfrm>
            <a:off x="5607050" y="2697547"/>
            <a:ext cx="395288" cy="557213"/>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4" name="Rectangle 80"/>
          <p:cNvSpPr>
            <a:spLocks noChangeArrowheads="1"/>
          </p:cNvSpPr>
          <p:nvPr/>
        </p:nvSpPr>
        <p:spPr bwMode="auto">
          <a:xfrm>
            <a:off x="5607050" y="2697547"/>
            <a:ext cx="419100" cy="581025"/>
          </a:xfrm>
          <a:prstGeom prst="rect">
            <a:avLst/>
          </a:prstGeom>
          <a:noFill/>
          <a:ln w="33338">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5" name="Rectangle 81"/>
          <p:cNvSpPr>
            <a:spLocks noChangeArrowheads="1"/>
          </p:cNvSpPr>
          <p:nvPr/>
        </p:nvSpPr>
        <p:spPr bwMode="auto">
          <a:xfrm>
            <a:off x="5048250" y="2195897"/>
            <a:ext cx="1158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66" name="Rectangle 82"/>
          <p:cNvSpPr>
            <a:spLocks noChangeArrowheads="1"/>
          </p:cNvSpPr>
          <p:nvPr/>
        </p:nvSpPr>
        <p:spPr bwMode="auto">
          <a:xfrm>
            <a:off x="5162550" y="2281622"/>
            <a:ext cx="841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67" name="Rectangle 83"/>
          <p:cNvSpPr>
            <a:spLocks noChangeArrowheads="1"/>
          </p:cNvSpPr>
          <p:nvPr/>
        </p:nvSpPr>
        <p:spPr bwMode="auto">
          <a:xfrm>
            <a:off x="5064125" y="2870585"/>
            <a:ext cx="1158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68" name="Rectangle 84"/>
          <p:cNvSpPr>
            <a:spLocks noChangeArrowheads="1"/>
          </p:cNvSpPr>
          <p:nvPr/>
        </p:nvSpPr>
        <p:spPr bwMode="auto">
          <a:xfrm>
            <a:off x="5178425" y="2956310"/>
            <a:ext cx="8413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69" name="Rectangle 85"/>
          <p:cNvSpPr>
            <a:spLocks noChangeArrowheads="1"/>
          </p:cNvSpPr>
          <p:nvPr/>
        </p:nvSpPr>
        <p:spPr bwMode="auto">
          <a:xfrm>
            <a:off x="5680075" y="2870585"/>
            <a:ext cx="1158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70" name="Rectangle 86"/>
          <p:cNvSpPr>
            <a:spLocks noChangeArrowheads="1"/>
          </p:cNvSpPr>
          <p:nvPr/>
        </p:nvSpPr>
        <p:spPr bwMode="auto">
          <a:xfrm>
            <a:off x="5792788" y="2956310"/>
            <a:ext cx="841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3</a:t>
            </a:r>
            <a:endParaRPr lang="zh-CN" altLang="en-GB" sz="2400" b="0">
              <a:latin typeface="Times" panose="02020603050405020304" pitchFamily="18" charset="0"/>
            </a:endParaRPr>
          </a:p>
        </p:txBody>
      </p:sp>
      <p:sp>
        <p:nvSpPr>
          <p:cNvPr id="71" name="Rectangle 87"/>
          <p:cNvSpPr>
            <a:spLocks noChangeArrowheads="1"/>
          </p:cNvSpPr>
          <p:nvPr/>
        </p:nvSpPr>
        <p:spPr bwMode="auto">
          <a:xfrm>
            <a:off x="4400550" y="2195897"/>
            <a:ext cx="1158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72" name="Rectangle 88"/>
          <p:cNvSpPr>
            <a:spLocks noChangeArrowheads="1"/>
          </p:cNvSpPr>
          <p:nvPr/>
        </p:nvSpPr>
        <p:spPr bwMode="auto">
          <a:xfrm>
            <a:off x="4513263" y="2281622"/>
            <a:ext cx="8413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1</a:t>
            </a:r>
            <a:endParaRPr lang="zh-CN" altLang="en-GB" sz="2400" b="0">
              <a:latin typeface="Times" panose="02020603050405020304" pitchFamily="18" charset="0"/>
            </a:endParaRPr>
          </a:p>
        </p:txBody>
      </p:sp>
      <p:sp>
        <p:nvSpPr>
          <p:cNvPr id="73" name="Rectangle 89"/>
          <p:cNvSpPr>
            <a:spLocks noChangeArrowheads="1"/>
          </p:cNvSpPr>
          <p:nvPr/>
        </p:nvSpPr>
        <p:spPr bwMode="auto">
          <a:xfrm>
            <a:off x="4383088" y="2870585"/>
            <a:ext cx="1158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74" name="Rectangle 90"/>
          <p:cNvSpPr>
            <a:spLocks noChangeArrowheads="1"/>
          </p:cNvSpPr>
          <p:nvPr/>
        </p:nvSpPr>
        <p:spPr bwMode="auto">
          <a:xfrm>
            <a:off x="4497388" y="2956310"/>
            <a:ext cx="841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1</a:t>
            </a:r>
            <a:endParaRPr lang="zh-CN" altLang="en-GB" sz="2400" b="0">
              <a:latin typeface="Times" panose="02020603050405020304" pitchFamily="18" charset="0"/>
            </a:endParaRPr>
          </a:p>
        </p:txBody>
      </p:sp>
      <p:sp>
        <p:nvSpPr>
          <p:cNvPr id="75" name="Rectangle 91"/>
          <p:cNvSpPr>
            <a:spLocks noChangeArrowheads="1"/>
          </p:cNvSpPr>
          <p:nvPr/>
        </p:nvSpPr>
        <p:spPr bwMode="auto">
          <a:xfrm>
            <a:off x="2752725" y="5594735"/>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时间</a:t>
            </a:r>
            <a:endParaRPr lang="zh-CN" altLang="en-GB" sz="2400" b="0">
              <a:latin typeface="Times" panose="02020603050405020304" pitchFamily="18" charset="0"/>
            </a:endParaRPr>
          </a:p>
        </p:txBody>
      </p:sp>
      <p:sp>
        <p:nvSpPr>
          <p:cNvPr id="76" name="Rectangle 92"/>
          <p:cNvSpPr>
            <a:spLocks noChangeArrowheads="1"/>
          </p:cNvSpPr>
          <p:nvPr/>
        </p:nvSpPr>
        <p:spPr bwMode="auto">
          <a:xfrm>
            <a:off x="247650" y="444856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之前</a:t>
            </a:r>
            <a:endParaRPr lang="zh-CN" altLang="en-GB" sz="2400" b="0">
              <a:latin typeface="Times" panose="02020603050405020304" pitchFamily="18" charset="0"/>
            </a:endParaRPr>
          </a:p>
        </p:txBody>
      </p:sp>
      <p:sp>
        <p:nvSpPr>
          <p:cNvPr id="77" name="Rectangle 93"/>
          <p:cNvSpPr>
            <a:spLocks noChangeArrowheads="1"/>
          </p:cNvSpPr>
          <p:nvPr/>
        </p:nvSpPr>
        <p:spPr bwMode="auto">
          <a:xfrm>
            <a:off x="271463" y="5056572"/>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之后</a:t>
            </a:r>
            <a:endParaRPr lang="zh-CN" altLang="en-GB" sz="2400" b="0">
              <a:latin typeface="Times" panose="02020603050405020304" pitchFamily="18" charset="0"/>
            </a:endParaRPr>
          </a:p>
        </p:txBody>
      </p:sp>
      <p:sp>
        <p:nvSpPr>
          <p:cNvPr id="78" name="Freeform 94"/>
          <p:cNvSpPr>
            <a:spLocks/>
          </p:cNvSpPr>
          <p:nvPr/>
        </p:nvSpPr>
        <p:spPr bwMode="auto">
          <a:xfrm>
            <a:off x="2446338" y="5631247"/>
            <a:ext cx="139700" cy="93663"/>
          </a:xfrm>
          <a:custGeom>
            <a:avLst/>
            <a:gdLst>
              <a:gd name="T0" fmla="*/ 0 w 88"/>
              <a:gd name="T1" fmla="*/ 29 h 59"/>
              <a:gd name="T2" fmla="*/ 0 w 88"/>
              <a:gd name="T3" fmla="*/ 0 h 59"/>
              <a:gd name="T4" fmla="*/ 88 w 88"/>
              <a:gd name="T5" fmla="*/ 29 h 59"/>
              <a:gd name="T6" fmla="*/ 0 w 88"/>
              <a:gd name="T7" fmla="*/ 59 h 59"/>
              <a:gd name="T8" fmla="*/ 0 w 88"/>
              <a:gd name="T9" fmla="*/ 29 h 59"/>
            </a:gdLst>
            <a:ahLst/>
            <a:cxnLst>
              <a:cxn ang="0">
                <a:pos x="T0" y="T1"/>
              </a:cxn>
              <a:cxn ang="0">
                <a:pos x="T2" y="T3"/>
              </a:cxn>
              <a:cxn ang="0">
                <a:pos x="T4" y="T5"/>
              </a:cxn>
              <a:cxn ang="0">
                <a:pos x="T6" y="T7"/>
              </a:cxn>
              <a:cxn ang="0">
                <a:pos x="T8" y="T9"/>
              </a:cxn>
            </a:cxnLst>
            <a:rect l="0" t="0" r="r" b="b"/>
            <a:pathLst>
              <a:path w="88" h="59">
                <a:moveTo>
                  <a:pt x="0" y="29"/>
                </a:moveTo>
                <a:lnTo>
                  <a:pt x="0" y="0"/>
                </a:lnTo>
                <a:lnTo>
                  <a:pt x="88" y="29"/>
                </a:lnTo>
                <a:lnTo>
                  <a:pt x="0" y="59"/>
                </a:lnTo>
                <a:lnTo>
                  <a:pt x="0" y="29"/>
                </a:lnTo>
                <a:close/>
              </a:path>
            </a:pathLst>
          </a:custGeom>
          <a:solidFill>
            <a:srgbClr val="000000"/>
          </a:solidFill>
          <a:ln w="34925">
            <a:solidFill>
              <a:srgbClr val="000000"/>
            </a:solidFill>
            <a:prstDash val="solid"/>
            <a:round/>
            <a:headEnd/>
            <a:tailEnd/>
          </a:ln>
        </p:spPr>
        <p:txBody>
          <a:bodyPr/>
          <a:lstStyle/>
          <a:p>
            <a:endParaRPr lang="zh-CN" altLang="en-US"/>
          </a:p>
        </p:txBody>
      </p:sp>
      <p:sp>
        <p:nvSpPr>
          <p:cNvPr id="79" name="Line 95"/>
          <p:cNvSpPr>
            <a:spLocks noChangeShapeType="1"/>
          </p:cNvSpPr>
          <p:nvPr/>
        </p:nvSpPr>
        <p:spPr bwMode="auto">
          <a:xfrm>
            <a:off x="315913" y="5677285"/>
            <a:ext cx="2130425" cy="1587"/>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0" name="Rectangle 96"/>
          <p:cNvSpPr>
            <a:spLocks noChangeArrowheads="1"/>
          </p:cNvSpPr>
          <p:nvPr/>
        </p:nvSpPr>
        <p:spPr bwMode="auto">
          <a:xfrm>
            <a:off x="1041400" y="4108835"/>
            <a:ext cx="468313" cy="609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1" name="Rectangle 97"/>
          <p:cNvSpPr>
            <a:spLocks noChangeArrowheads="1"/>
          </p:cNvSpPr>
          <p:nvPr/>
        </p:nvSpPr>
        <p:spPr bwMode="auto">
          <a:xfrm>
            <a:off x="1041400" y="4108835"/>
            <a:ext cx="492125" cy="631825"/>
          </a:xfrm>
          <a:prstGeom prst="rect">
            <a:avLst/>
          </a:prstGeom>
          <a:noFill/>
          <a:ln w="349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 name="Rectangle 98"/>
          <p:cNvSpPr>
            <a:spLocks noChangeArrowheads="1"/>
          </p:cNvSpPr>
          <p:nvPr/>
        </p:nvSpPr>
        <p:spPr bwMode="auto">
          <a:xfrm>
            <a:off x="1065213" y="4132647"/>
            <a:ext cx="420687" cy="561975"/>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3" name="Rectangle 99"/>
          <p:cNvSpPr>
            <a:spLocks noChangeArrowheads="1"/>
          </p:cNvSpPr>
          <p:nvPr/>
        </p:nvSpPr>
        <p:spPr bwMode="auto">
          <a:xfrm>
            <a:off x="1065213" y="4132647"/>
            <a:ext cx="444500" cy="585788"/>
          </a:xfrm>
          <a:prstGeom prst="rect">
            <a:avLst/>
          </a:prstGeom>
          <a:noFill/>
          <a:ln w="34925">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4" name="Rectangle 100"/>
          <p:cNvSpPr>
            <a:spLocks noChangeArrowheads="1"/>
          </p:cNvSpPr>
          <p:nvPr/>
        </p:nvSpPr>
        <p:spPr bwMode="auto">
          <a:xfrm>
            <a:off x="1041400" y="4881947"/>
            <a:ext cx="468313" cy="6080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5" name="Rectangle 101"/>
          <p:cNvSpPr>
            <a:spLocks noChangeArrowheads="1"/>
          </p:cNvSpPr>
          <p:nvPr/>
        </p:nvSpPr>
        <p:spPr bwMode="auto">
          <a:xfrm>
            <a:off x="1041400" y="4881947"/>
            <a:ext cx="492125" cy="631825"/>
          </a:xfrm>
          <a:prstGeom prst="rect">
            <a:avLst/>
          </a:prstGeom>
          <a:noFill/>
          <a:ln w="349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6" name="Rectangle 102"/>
          <p:cNvSpPr>
            <a:spLocks noChangeArrowheads="1"/>
          </p:cNvSpPr>
          <p:nvPr/>
        </p:nvSpPr>
        <p:spPr bwMode="auto">
          <a:xfrm>
            <a:off x="1065213" y="4905760"/>
            <a:ext cx="420687" cy="561975"/>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7" name="Rectangle 103"/>
          <p:cNvSpPr>
            <a:spLocks noChangeArrowheads="1"/>
          </p:cNvSpPr>
          <p:nvPr/>
        </p:nvSpPr>
        <p:spPr bwMode="auto">
          <a:xfrm>
            <a:off x="1065213" y="4905760"/>
            <a:ext cx="444500" cy="584200"/>
          </a:xfrm>
          <a:prstGeom prst="rect">
            <a:avLst/>
          </a:prstGeom>
          <a:noFill/>
          <a:ln w="34925">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8" name="Rectangle 104"/>
          <p:cNvSpPr>
            <a:spLocks noChangeArrowheads="1"/>
          </p:cNvSpPr>
          <p:nvPr/>
        </p:nvSpPr>
        <p:spPr bwMode="auto">
          <a:xfrm>
            <a:off x="1673225" y="4858135"/>
            <a:ext cx="444500" cy="609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9" name="Rectangle 105"/>
          <p:cNvSpPr>
            <a:spLocks noChangeArrowheads="1"/>
          </p:cNvSpPr>
          <p:nvPr/>
        </p:nvSpPr>
        <p:spPr bwMode="auto">
          <a:xfrm>
            <a:off x="1673225" y="4858135"/>
            <a:ext cx="468313" cy="631825"/>
          </a:xfrm>
          <a:prstGeom prst="rect">
            <a:avLst/>
          </a:prstGeom>
          <a:noFill/>
          <a:ln w="349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0" name="Rectangle 106"/>
          <p:cNvSpPr>
            <a:spLocks noChangeArrowheads="1"/>
          </p:cNvSpPr>
          <p:nvPr/>
        </p:nvSpPr>
        <p:spPr bwMode="auto">
          <a:xfrm>
            <a:off x="1697038" y="4881947"/>
            <a:ext cx="398462" cy="561975"/>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1" name="Rectangle 107"/>
          <p:cNvSpPr>
            <a:spLocks noChangeArrowheads="1"/>
          </p:cNvSpPr>
          <p:nvPr/>
        </p:nvSpPr>
        <p:spPr bwMode="auto">
          <a:xfrm>
            <a:off x="1697038" y="4881947"/>
            <a:ext cx="420687" cy="585788"/>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2" name="Rectangle 108"/>
          <p:cNvSpPr>
            <a:spLocks noChangeArrowheads="1"/>
          </p:cNvSpPr>
          <p:nvPr/>
        </p:nvSpPr>
        <p:spPr bwMode="auto">
          <a:xfrm>
            <a:off x="1673225" y="4108835"/>
            <a:ext cx="444500" cy="609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3" name="Rectangle 109"/>
          <p:cNvSpPr>
            <a:spLocks noChangeArrowheads="1"/>
          </p:cNvSpPr>
          <p:nvPr/>
        </p:nvSpPr>
        <p:spPr bwMode="auto">
          <a:xfrm>
            <a:off x="1673225" y="4108835"/>
            <a:ext cx="468313" cy="631825"/>
          </a:xfrm>
          <a:prstGeom prst="rect">
            <a:avLst/>
          </a:prstGeom>
          <a:noFill/>
          <a:ln w="349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4" name="Rectangle 110"/>
          <p:cNvSpPr>
            <a:spLocks noChangeArrowheads="1"/>
          </p:cNvSpPr>
          <p:nvPr/>
        </p:nvSpPr>
        <p:spPr bwMode="auto">
          <a:xfrm>
            <a:off x="1697038" y="4132647"/>
            <a:ext cx="398462" cy="561975"/>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5" name="Rectangle 111"/>
          <p:cNvSpPr>
            <a:spLocks noChangeArrowheads="1"/>
          </p:cNvSpPr>
          <p:nvPr/>
        </p:nvSpPr>
        <p:spPr bwMode="auto">
          <a:xfrm>
            <a:off x="1697038" y="4132647"/>
            <a:ext cx="420687" cy="585788"/>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6" name="Rectangle 112"/>
          <p:cNvSpPr>
            <a:spLocks noChangeArrowheads="1"/>
          </p:cNvSpPr>
          <p:nvPr/>
        </p:nvSpPr>
        <p:spPr bwMode="auto">
          <a:xfrm>
            <a:off x="2305050" y="4881947"/>
            <a:ext cx="468313" cy="6080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7" name="Rectangle 113"/>
          <p:cNvSpPr>
            <a:spLocks noChangeArrowheads="1"/>
          </p:cNvSpPr>
          <p:nvPr/>
        </p:nvSpPr>
        <p:spPr bwMode="auto">
          <a:xfrm>
            <a:off x="2305050" y="4881947"/>
            <a:ext cx="492125" cy="631825"/>
          </a:xfrm>
          <a:prstGeom prst="rect">
            <a:avLst/>
          </a:prstGeom>
          <a:noFill/>
          <a:ln w="349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8" name="Rectangle 114"/>
          <p:cNvSpPr>
            <a:spLocks noChangeArrowheads="1"/>
          </p:cNvSpPr>
          <p:nvPr/>
        </p:nvSpPr>
        <p:spPr bwMode="auto">
          <a:xfrm>
            <a:off x="2328863" y="4905760"/>
            <a:ext cx="422275" cy="561975"/>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9" name="Rectangle 115"/>
          <p:cNvSpPr>
            <a:spLocks noChangeArrowheads="1"/>
          </p:cNvSpPr>
          <p:nvPr/>
        </p:nvSpPr>
        <p:spPr bwMode="auto">
          <a:xfrm>
            <a:off x="2328863" y="4905760"/>
            <a:ext cx="444500" cy="584200"/>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0" name="Rectangle 116"/>
          <p:cNvSpPr>
            <a:spLocks noChangeArrowheads="1"/>
          </p:cNvSpPr>
          <p:nvPr/>
        </p:nvSpPr>
        <p:spPr bwMode="auto">
          <a:xfrm>
            <a:off x="1168400" y="4331085"/>
            <a:ext cx="1158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01" name="Rectangle 117"/>
          <p:cNvSpPr>
            <a:spLocks noChangeArrowheads="1"/>
          </p:cNvSpPr>
          <p:nvPr/>
        </p:nvSpPr>
        <p:spPr bwMode="auto">
          <a:xfrm>
            <a:off x="1282700" y="4415222"/>
            <a:ext cx="841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1</a:t>
            </a:r>
            <a:endParaRPr lang="zh-CN" altLang="en-GB" sz="2400" b="0">
              <a:latin typeface="Times" panose="02020603050405020304" pitchFamily="18" charset="0"/>
            </a:endParaRPr>
          </a:p>
        </p:txBody>
      </p:sp>
      <p:sp>
        <p:nvSpPr>
          <p:cNvPr id="102" name="Rectangle 118"/>
          <p:cNvSpPr>
            <a:spLocks noChangeArrowheads="1"/>
          </p:cNvSpPr>
          <p:nvPr/>
        </p:nvSpPr>
        <p:spPr bwMode="auto">
          <a:xfrm>
            <a:off x="1185863" y="5104197"/>
            <a:ext cx="1158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03" name="Rectangle 119"/>
          <p:cNvSpPr>
            <a:spLocks noChangeArrowheads="1"/>
          </p:cNvSpPr>
          <p:nvPr/>
        </p:nvSpPr>
        <p:spPr bwMode="auto">
          <a:xfrm>
            <a:off x="1300163" y="5188335"/>
            <a:ext cx="841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1</a:t>
            </a:r>
            <a:endParaRPr lang="zh-CN" altLang="en-GB" sz="2400" b="0">
              <a:latin typeface="Times" panose="02020603050405020304" pitchFamily="18" charset="0"/>
            </a:endParaRPr>
          </a:p>
        </p:txBody>
      </p:sp>
      <p:sp>
        <p:nvSpPr>
          <p:cNvPr id="104" name="Rectangle 120"/>
          <p:cNvSpPr>
            <a:spLocks noChangeArrowheads="1"/>
          </p:cNvSpPr>
          <p:nvPr/>
        </p:nvSpPr>
        <p:spPr bwMode="auto">
          <a:xfrm>
            <a:off x="1754188" y="4331085"/>
            <a:ext cx="1158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05" name="Rectangle 121"/>
          <p:cNvSpPr>
            <a:spLocks noChangeArrowheads="1"/>
          </p:cNvSpPr>
          <p:nvPr/>
        </p:nvSpPr>
        <p:spPr bwMode="auto">
          <a:xfrm>
            <a:off x="1868488" y="4415222"/>
            <a:ext cx="8413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4</a:t>
            </a:r>
            <a:endParaRPr lang="zh-CN" altLang="en-GB" sz="2400" b="0">
              <a:latin typeface="Times" panose="02020603050405020304" pitchFamily="18" charset="0"/>
            </a:endParaRPr>
          </a:p>
        </p:txBody>
      </p:sp>
      <p:sp>
        <p:nvSpPr>
          <p:cNvPr id="106" name="Rectangle 122"/>
          <p:cNvSpPr>
            <a:spLocks noChangeArrowheads="1"/>
          </p:cNvSpPr>
          <p:nvPr/>
        </p:nvSpPr>
        <p:spPr bwMode="auto">
          <a:xfrm>
            <a:off x="1803400" y="5104197"/>
            <a:ext cx="1158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07" name="Rectangle 123"/>
          <p:cNvSpPr>
            <a:spLocks noChangeArrowheads="1"/>
          </p:cNvSpPr>
          <p:nvPr/>
        </p:nvSpPr>
        <p:spPr bwMode="auto">
          <a:xfrm>
            <a:off x="1917700" y="5188335"/>
            <a:ext cx="8413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3</a:t>
            </a:r>
            <a:endParaRPr lang="zh-CN" altLang="en-GB" sz="2400" b="0">
              <a:latin typeface="Times" panose="02020603050405020304" pitchFamily="18" charset="0"/>
            </a:endParaRPr>
          </a:p>
        </p:txBody>
      </p:sp>
      <p:sp>
        <p:nvSpPr>
          <p:cNvPr id="108" name="Rectangle 124"/>
          <p:cNvSpPr>
            <a:spLocks noChangeArrowheads="1"/>
          </p:cNvSpPr>
          <p:nvPr/>
        </p:nvSpPr>
        <p:spPr bwMode="auto">
          <a:xfrm>
            <a:off x="2439988" y="5104197"/>
            <a:ext cx="1158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09" name="Rectangle 125"/>
          <p:cNvSpPr>
            <a:spLocks noChangeArrowheads="1"/>
          </p:cNvSpPr>
          <p:nvPr/>
        </p:nvSpPr>
        <p:spPr bwMode="auto">
          <a:xfrm>
            <a:off x="2554288" y="5188335"/>
            <a:ext cx="841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4</a:t>
            </a:r>
            <a:endParaRPr lang="zh-CN" altLang="en-GB" sz="2400" b="0">
              <a:latin typeface="Times" panose="02020603050405020304" pitchFamily="18" charset="0"/>
            </a:endParaRPr>
          </a:p>
        </p:txBody>
      </p:sp>
      <p:sp>
        <p:nvSpPr>
          <p:cNvPr id="110" name="Rectangle 126"/>
          <p:cNvSpPr>
            <a:spLocks noChangeArrowheads="1"/>
          </p:cNvSpPr>
          <p:nvPr/>
        </p:nvSpPr>
        <p:spPr bwMode="auto">
          <a:xfrm>
            <a:off x="6034088" y="5535997"/>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时间</a:t>
            </a:r>
            <a:endParaRPr lang="zh-CN" altLang="en-GB" sz="2400" b="0">
              <a:latin typeface="Times" panose="02020603050405020304" pitchFamily="18" charset="0"/>
            </a:endParaRPr>
          </a:p>
        </p:txBody>
      </p:sp>
      <p:sp>
        <p:nvSpPr>
          <p:cNvPr id="111" name="Rectangle 127"/>
          <p:cNvSpPr>
            <a:spLocks noChangeArrowheads="1"/>
          </p:cNvSpPr>
          <p:nvPr/>
        </p:nvSpPr>
        <p:spPr bwMode="auto">
          <a:xfrm>
            <a:off x="5270500" y="4142172"/>
            <a:ext cx="9255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Transaction</a:t>
            </a:r>
            <a:endParaRPr lang="en-GB" altLang="zh-CN" sz="2400" b="0">
              <a:latin typeface="Times" panose="02020603050405020304" pitchFamily="18" charset="0"/>
            </a:endParaRPr>
          </a:p>
        </p:txBody>
      </p:sp>
      <p:sp>
        <p:nvSpPr>
          <p:cNvPr id="112" name="Rectangle 128"/>
          <p:cNvSpPr>
            <a:spLocks noChangeArrowheads="1"/>
          </p:cNvSpPr>
          <p:nvPr/>
        </p:nvSpPr>
        <p:spPr bwMode="auto">
          <a:xfrm>
            <a:off x="5270500" y="4364422"/>
            <a:ext cx="4921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aborts</a:t>
            </a:r>
            <a:endParaRPr lang="en-GB" altLang="zh-CN" sz="2400" b="0">
              <a:latin typeface="Times" panose="02020603050405020304" pitchFamily="18" charset="0"/>
            </a:endParaRPr>
          </a:p>
        </p:txBody>
      </p:sp>
      <p:sp>
        <p:nvSpPr>
          <p:cNvPr id="113" name="Rectangle 129"/>
          <p:cNvSpPr>
            <a:spLocks noChangeArrowheads="1"/>
          </p:cNvSpPr>
          <p:nvPr/>
        </p:nvSpPr>
        <p:spPr bwMode="auto">
          <a:xfrm>
            <a:off x="3465513" y="4475547"/>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之前</a:t>
            </a:r>
            <a:endParaRPr lang="zh-CN" altLang="en-GB" sz="2400" b="0">
              <a:latin typeface="Times" panose="02020603050405020304" pitchFamily="18" charset="0"/>
            </a:endParaRPr>
          </a:p>
        </p:txBody>
      </p:sp>
      <p:sp>
        <p:nvSpPr>
          <p:cNvPr id="114" name="Rectangle 130"/>
          <p:cNvSpPr>
            <a:spLocks noChangeArrowheads="1"/>
          </p:cNvSpPr>
          <p:nvPr/>
        </p:nvSpPr>
        <p:spPr bwMode="auto">
          <a:xfrm>
            <a:off x="3487738" y="5077210"/>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之后</a:t>
            </a:r>
            <a:endParaRPr lang="zh-CN" altLang="en-GB" sz="2400" b="0">
              <a:latin typeface="Times" panose="02020603050405020304" pitchFamily="18" charset="0"/>
            </a:endParaRPr>
          </a:p>
        </p:txBody>
      </p:sp>
      <p:sp>
        <p:nvSpPr>
          <p:cNvPr id="115" name="Freeform 131"/>
          <p:cNvSpPr>
            <a:spLocks/>
          </p:cNvSpPr>
          <p:nvPr/>
        </p:nvSpPr>
        <p:spPr bwMode="auto">
          <a:xfrm>
            <a:off x="5707063" y="5623310"/>
            <a:ext cx="133350" cy="88900"/>
          </a:xfrm>
          <a:custGeom>
            <a:avLst/>
            <a:gdLst>
              <a:gd name="T0" fmla="*/ 0 w 84"/>
              <a:gd name="T1" fmla="*/ 28 h 56"/>
              <a:gd name="T2" fmla="*/ 0 w 84"/>
              <a:gd name="T3" fmla="*/ 0 h 56"/>
              <a:gd name="T4" fmla="*/ 84 w 84"/>
              <a:gd name="T5" fmla="*/ 28 h 56"/>
              <a:gd name="T6" fmla="*/ 0 w 84"/>
              <a:gd name="T7" fmla="*/ 56 h 56"/>
              <a:gd name="T8" fmla="*/ 0 w 84"/>
              <a:gd name="T9" fmla="*/ 28 h 56"/>
            </a:gdLst>
            <a:ahLst/>
            <a:cxnLst>
              <a:cxn ang="0">
                <a:pos x="T0" y="T1"/>
              </a:cxn>
              <a:cxn ang="0">
                <a:pos x="T2" y="T3"/>
              </a:cxn>
              <a:cxn ang="0">
                <a:pos x="T4" y="T5"/>
              </a:cxn>
              <a:cxn ang="0">
                <a:pos x="T6" y="T7"/>
              </a:cxn>
              <a:cxn ang="0">
                <a:pos x="T8" y="T9"/>
              </a:cxn>
            </a:cxnLst>
            <a:rect l="0" t="0" r="r" b="b"/>
            <a:pathLst>
              <a:path w="84" h="56">
                <a:moveTo>
                  <a:pt x="0" y="28"/>
                </a:moveTo>
                <a:lnTo>
                  <a:pt x="0" y="0"/>
                </a:lnTo>
                <a:lnTo>
                  <a:pt x="84" y="28"/>
                </a:lnTo>
                <a:lnTo>
                  <a:pt x="0" y="56"/>
                </a:lnTo>
                <a:lnTo>
                  <a:pt x="0" y="28"/>
                </a:lnTo>
                <a:close/>
              </a:path>
            </a:pathLst>
          </a:custGeom>
          <a:solidFill>
            <a:srgbClr val="000000"/>
          </a:solidFill>
          <a:ln w="33338">
            <a:solidFill>
              <a:srgbClr val="000000"/>
            </a:solidFill>
            <a:prstDash val="solid"/>
            <a:round/>
            <a:headEnd/>
            <a:tailEnd/>
          </a:ln>
        </p:spPr>
        <p:txBody>
          <a:bodyPr/>
          <a:lstStyle/>
          <a:p>
            <a:endParaRPr lang="zh-CN" altLang="en-US"/>
          </a:p>
        </p:txBody>
      </p:sp>
      <p:sp>
        <p:nvSpPr>
          <p:cNvPr id="116" name="Line 132"/>
          <p:cNvSpPr>
            <a:spLocks noChangeShapeType="1"/>
          </p:cNvSpPr>
          <p:nvPr/>
        </p:nvSpPr>
        <p:spPr bwMode="auto">
          <a:xfrm>
            <a:off x="3679825" y="5667760"/>
            <a:ext cx="2005013"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7" name="Rectangle 133"/>
          <p:cNvSpPr>
            <a:spLocks noChangeArrowheads="1"/>
          </p:cNvSpPr>
          <p:nvPr/>
        </p:nvSpPr>
        <p:spPr bwMode="auto">
          <a:xfrm>
            <a:off x="4148138" y="4175510"/>
            <a:ext cx="444500" cy="5794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8" name="Rectangle 134"/>
          <p:cNvSpPr>
            <a:spLocks noChangeArrowheads="1"/>
          </p:cNvSpPr>
          <p:nvPr/>
        </p:nvSpPr>
        <p:spPr bwMode="auto">
          <a:xfrm>
            <a:off x="4148138" y="4175510"/>
            <a:ext cx="468312" cy="601662"/>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9" name="Rectangle 135"/>
          <p:cNvSpPr>
            <a:spLocks noChangeArrowheads="1"/>
          </p:cNvSpPr>
          <p:nvPr/>
        </p:nvSpPr>
        <p:spPr bwMode="auto">
          <a:xfrm>
            <a:off x="4170363" y="4197735"/>
            <a:ext cx="400050" cy="534987"/>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0" name="Rectangle 136"/>
          <p:cNvSpPr>
            <a:spLocks noChangeArrowheads="1"/>
          </p:cNvSpPr>
          <p:nvPr/>
        </p:nvSpPr>
        <p:spPr bwMode="auto">
          <a:xfrm>
            <a:off x="4170363" y="4197735"/>
            <a:ext cx="422275" cy="557212"/>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21" name="Rectangle 137"/>
          <p:cNvSpPr>
            <a:spLocks noChangeArrowheads="1"/>
          </p:cNvSpPr>
          <p:nvPr/>
        </p:nvSpPr>
        <p:spPr bwMode="auto">
          <a:xfrm>
            <a:off x="4148138" y="4932747"/>
            <a:ext cx="444500" cy="5794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2" name="Rectangle 138"/>
          <p:cNvSpPr>
            <a:spLocks noChangeArrowheads="1"/>
          </p:cNvSpPr>
          <p:nvPr/>
        </p:nvSpPr>
        <p:spPr bwMode="auto">
          <a:xfrm>
            <a:off x="4148138" y="4932747"/>
            <a:ext cx="468312" cy="601663"/>
          </a:xfrm>
          <a:prstGeom prst="rect">
            <a:avLst/>
          </a:prstGeom>
          <a:noFill/>
          <a:ln w="333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23" name="Rectangle 139"/>
          <p:cNvSpPr>
            <a:spLocks noChangeArrowheads="1"/>
          </p:cNvSpPr>
          <p:nvPr/>
        </p:nvSpPr>
        <p:spPr bwMode="auto">
          <a:xfrm>
            <a:off x="4170363" y="4954972"/>
            <a:ext cx="400050" cy="53498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4" name="Rectangle 140"/>
          <p:cNvSpPr>
            <a:spLocks noChangeArrowheads="1"/>
          </p:cNvSpPr>
          <p:nvPr/>
        </p:nvSpPr>
        <p:spPr bwMode="auto">
          <a:xfrm>
            <a:off x="4170363" y="4954972"/>
            <a:ext cx="422275" cy="557213"/>
          </a:xfrm>
          <a:prstGeom prst="rect">
            <a:avLst/>
          </a:prstGeom>
          <a:noFill/>
          <a:ln w="3333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25" name="Rectangle 141"/>
          <p:cNvSpPr>
            <a:spLocks noChangeArrowheads="1"/>
          </p:cNvSpPr>
          <p:nvPr/>
        </p:nvSpPr>
        <p:spPr bwMode="auto">
          <a:xfrm>
            <a:off x="4252913" y="4364422"/>
            <a:ext cx="1079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26" name="Rectangle 142"/>
          <p:cNvSpPr>
            <a:spLocks noChangeArrowheads="1"/>
          </p:cNvSpPr>
          <p:nvPr/>
        </p:nvSpPr>
        <p:spPr bwMode="auto">
          <a:xfrm>
            <a:off x="4360863" y="4445385"/>
            <a:ext cx="841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4</a:t>
            </a:r>
            <a:endParaRPr lang="zh-CN" altLang="en-GB" sz="2400" b="0">
              <a:latin typeface="Times" panose="02020603050405020304" pitchFamily="18" charset="0"/>
            </a:endParaRPr>
          </a:p>
        </p:txBody>
      </p:sp>
      <p:sp>
        <p:nvSpPr>
          <p:cNvPr id="127" name="Rectangle 143"/>
          <p:cNvSpPr>
            <a:spLocks noChangeArrowheads="1"/>
          </p:cNvSpPr>
          <p:nvPr/>
        </p:nvSpPr>
        <p:spPr bwMode="auto">
          <a:xfrm>
            <a:off x="4268788" y="5121660"/>
            <a:ext cx="1079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4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28" name="Rectangle 144"/>
          <p:cNvSpPr>
            <a:spLocks noChangeArrowheads="1"/>
          </p:cNvSpPr>
          <p:nvPr/>
        </p:nvSpPr>
        <p:spPr bwMode="auto">
          <a:xfrm>
            <a:off x="4378325" y="5202622"/>
            <a:ext cx="841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200" b="0">
                <a:solidFill>
                  <a:srgbClr val="000000"/>
                </a:solidFill>
                <a:latin typeface="Arial" panose="020B0604020202020204" pitchFamily="34" charset="0"/>
              </a:rPr>
              <a:t>4</a:t>
            </a:r>
            <a:endParaRPr lang="zh-CN" altLang="en-GB" sz="2400" b="0">
              <a:latin typeface="Times" panose="02020603050405020304" pitchFamily="18" charset="0"/>
            </a:endParaRPr>
          </a:p>
        </p:txBody>
      </p:sp>
      <p:sp>
        <p:nvSpPr>
          <p:cNvPr id="129" name="Rectangle 145"/>
          <p:cNvSpPr>
            <a:spLocks noChangeArrowheads="1"/>
          </p:cNvSpPr>
          <p:nvPr/>
        </p:nvSpPr>
        <p:spPr bwMode="auto">
          <a:xfrm>
            <a:off x="7954963" y="3540510"/>
            <a:ext cx="660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300" b="0">
                <a:solidFill>
                  <a:srgbClr val="000000"/>
                </a:solidFill>
                <a:latin typeface="Arial" panose="020B0604020202020204" pitchFamily="34" charset="0"/>
              </a:rPr>
              <a:t>临时版本</a:t>
            </a:r>
            <a:endParaRPr lang="zh-CN" altLang="en-GB" sz="2400" b="0">
              <a:latin typeface="Times" panose="02020603050405020304" pitchFamily="18" charset="0"/>
            </a:endParaRPr>
          </a:p>
        </p:txBody>
      </p:sp>
      <p:sp>
        <p:nvSpPr>
          <p:cNvPr id="130" name="Rectangle 146"/>
          <p:cNvSpPr>
            <a:spLocks noChangeArrowheads="1"/>
          </p:cNvSpPr>
          <p:nvPr/>
        </p:nvSpPr>
        <p:spPr bwMode="auto">
          <a:xfrm>
            <a:off x="7913688" y="2662622"/>
            <a:ext cx="660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300" b="0">
                <a:solidFill>
                  <a:srgbClr val="000000"/>
                </a:solidFill>
                <a:latin typeface="Arial" panose="020B0604020202020204" pitchFamily="34" charset="0"/>
              </a:rPr>
              <a:t>提交版本</a:t>
            </a:r>
            <a:endParaRPr lang="zh-CN" altLang="en-GB" sz="2400" b="0">
              <a:latin typeface="Times" panose="02020603050405020304" pitchFamily="18" charset="0"/>
            </a:endParaRPr>
          </a:p>
        </p:txBody>
      </p:sp>
      <p:sp>
        <p:nvSpPr>
          <p:cNvPr id="131" name="Rectangle 147"/>
          <p:cNvSpPr>
            <a:spLocks noChangeArrowheads="1"/>
          </p:cNvSpPr>
          <p:nvPr/>
        </p:nvSpPr>
        <p:spPr bwMode="auto">
          <a:xfrm>
            <a:off x="8039100" y="2106997"/>
            <a:ext cx="387350" cy="528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2" name="Rectangle 148"/>
          <p:cNvSpPr>
            <a:spLocks noChangeArrowheads="1"/>
          </p:cNvSpPr>
          <p:nvPr/>
        </p:nvSpPr>
        <p:spPr bwMode="auto">
          <a:xfrm>
            <a:off x="8039100" y="2106997"/>
            <a:ext cx="407988" cy="549275"/>
          </a:xfrm>
          <a:prstGeom prst="rect">
            <a:avLst/>
          </a:prstGeom>
          <a:noFill/>
          <a:ln w="301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3" name="Rectangle 149"/>
          <p:cNvSpPr>
            <a:spLocks noChangeArrowheads="1"/>
          </p:cNvSpPr>
          <p:nvPr/>
        </p:nvSpPr>
        <p:spPr bwMode="auto">
          <a:xfrm>
            <a:off x="8059738" y="2127635"/>
            <a:ext cx="346075" cy="488950"/>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4" name="Rectangle 150"/>
          <p:cNvSpPr>
            <a:spLocks noChangeArrowheads="1"/>
          </p:cNvSpPr>
          <p:nvPr/>
        </p:nvSpPr>
        <p:spPr bwMode="auto">
          <a:xfrm>
            <a:off x="8059738" y="2127635"/>
            <a:ext cx="366712" cy="508000"/>
          </a:xfrm>
          <a:prstGeom prst="rect">
            <a:avLst/>
          </a:prstGeom>
          <a:noFill/>
          <a:ln w="30163">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5" name="Rectangle 151"/>
          <p:cNvSpPr>
            <a:spLocks noChangeArrowheads="1"/>
          </p:cNvSpPr>
          <p:nvPr/>
        </p:nvSpPr>
        <p:spPr bwMode="auto">
          <a:xfrm>
            <a:off x="8039100" y="2992822"/>
            <a:ext cx="387350" cy="5080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6" name="Rectangle 152"/>
          <p:cNvSpPr>
            <a:spLocks noChangeArrowheads="1"/>
          </p:cNvSpPr>
          <p:nvPr/>
        </p:nvSpPr>
        <p:spPr bwMode="auto">
          <a:xfrm>
            <a:off x="8039100" y="2992822"/>
            <a:ext cx="407988" cy="528638"/>
          </a:xfrm>
          <a:prstGeom prst="rect">
            <a:avLst/>
          </a:prstGeom>
          <a:noFill/>
          <a:ln w="301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7" name="Rectangle 153"/>
          <p:cNvSpPr>
            <a:spLocks noChangeArrowheads="1"/>
          </p:cNvSpPr>
          <p:nvPr/>
        </p:nvSpPr>
        <p:spPr bwMode="auto">
          <a:xfrm>
            <a:off x="8059738" y="3013460"/>
            <a:ext cx="346075" cy="466725"/>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8" name="Rectangle 154"/>
          <p:cNvSpPr>
            <a:spLocks noChangeArrowheads="1"/>
          </p:cNvSpPr>
          <p:nvPr/>
        </p:nvSpPr>
        <p:spPr bwMode="auto">
          <a:xfrm>
            <a:off x="8059738" y="3013460"/>
            <a:ext cx="366712" cy="487362"/>
          </a:xfrm>
          <a:prstGeom prst="rect">
            <a:avLst/>
          </a:prstGeom>
          <a:noFill/>
          <a:ln w="30163">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9" name="Rectangle 155"/>
          <p:cNvSpPr>
            <a:spLocks noChangeArrowheads="1"/>
          </p:cNvSpPr>
          <p:nvPr/>
        </p:nvSpPr>
        <p:spPr bwMode="auto">
          <a:xfrm>
            <a:off x="8145463" y="2299085"/>
            <a:ext cx="1016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3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40" name="Rectangle 156"/>
          <p:cNvSpPr>
            <a:spLocks noChangeArrowheads="1"/>
          </p:cNvSpPr>
          <p:nvPr/>
        </p:nvSpPr>
        <p:spPr bwMode="auto">
          <a:xfrm>
            <a:off x="8245475" y="2375285"/>
            <a:ext cx="317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100" b="0">
                <a:solidFill>
                  <a:srgbClr val="000000"/>
                </a:solidFill>
                <a:latin typeface="Arial" panose="020B0604020202020204" pitchFamily="34" charset="0"/>
              </a:rPr>
              <a:t>i</a:t>
            </a:r>
            <a:endParaRPr lang="en-GB" altLang="zh-CN" sz="2400" b="0">
              <a:latin typeface="Times" panose="02020603050405020304" pitchFamily="18" charset="0"/>
            </a:endParaRPr>
          </a:p>
        </p:txBody>
      </p:sp>
      <p:sp>
        <p:nvSpPr>
          <p:cNvPr id="141" name="Rectangle 157"/>
          <p:cNvSpPr>
            <a:spLocks noChangeArrowheads="1"/>
          </p:cNvSpPr>
          <p:nvPr/>
        </p:nvSpPr>
        <p:spPr bwMode="auto">
          <a:xfrm>
            <a:off x="8134350" y="3164272"/>
            <a:ext cx="1016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3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42" name="Rectangle 158"/>
          <p:cNvSpPr>
            <a:spLocks noChangeArrowheads="1"/>
          </p:cNvSpPr>
          <p:nvPr/>
        </p:nvSpPr>
        <p:spPr bwMode="auto">
          <a:xfrm>
            <a:off x="8234363" y="3240472"/>
            <a:ext cx="317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100" b="0">
                <a:solidFill>
                  <a:srgbClr val="000000"/>
                </a:solidFill>
                <a:latin typeface="Arial" panose="020B0604020202020204" pitchFamily="34" charset="0"/>
              </a:rPr>
              <a:t>i</a:t>
            </a:r>
            <a:endParaRPr lang="en-GB" altLang="zh-CN" sz="2400" b="0">
              <a:latin typeface="Times" panose="02020603050405020304" pitchFamily="18" charset="0"/>
            </a:endParaRPr>
          </a:p>
        </p:txBody>
      </p:sp>
      <p:sp>
        <p:nvSpPr>
          <p:cNvPr id="143" name="Rectangle 159"/>
          <p:cNvSpPr>
            <a:spLocks noChangeArrowheads="1"/>
          </p:cNvSpPr>
          <p:nvPr/>
        </p:nvSpPr>
        <p:spPr bwMode="auto">
          <a:xfrm>
            <a:off x="7188200" y="2197485"/>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300" b="0">
                <a:solidFill>
                  <a:srgbClr val="000000"/>
                </a:solidFill>
                <a:latin typeface="Arial" panose="020B0604020202020204" pitchFamily="34" charset="0"/>
              </a:rPr>
              <a:t>图例</a:t>
            </a:r>
            <a:endParaRPr lang="zh-CN" altLang="en-GB" sz="2400" b="0">
              <a:latin typeface="Times" panose="02020603050405020304" pitchFamily="18" charset="0"/>
            </a:endParaRPr>
          </a:p>
        </p:txBody>
      </p:sp>
      <p:sp>
        <p:nvSpPr>
          <p:cNvPr id="144" name="Rectangle 160"/>
          <p:cNvSpPr>
            <a:spLocks noChangeArrowheads="1"/>
          </p:cNvSpPr>
          <p:nvPr/>
        </p:nvSpPr>
        <p:spPr bwMode="auto">
          <a:xfrm>
            <a:off x="996950" y="3599247"/>
            <a:ext cx="1063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600" b="0">
                <a:solidFill>
                  <a:srgbClr val="000000"/>
                </a:solidFill>
                <a:latin typeface="Times" panose="02020603050405020304" pitchFamily="18" charset="0"/>
              </a:rPr>
              <a:t>a) T</a:t>
            </a:r>
            <a:r>
              <a:rPr lang="en-GB" altLang="zh-CN" sz="1600" b="0" baseline="-25000">
                <a:solidFill>
                  <a:srgbClr val="000000"/>
                </a:solidFill>
                <a:latin typeface="Times" panose="02020603050405020304" pitchFamily="18" charset="0"/>
              </a:rPr>
              <a:t>3</a:t>
            </a:r>
            <a:r>
              <a:rPr lang="zh-CN" altLang="en-GB" sz="1600" b="0">
                <a:solidFill>
                  <a:srgbClr val="000000"/>
                </a:solidFill>
                <a:latin typeface="Times" panose="02020603050405020304" pitchFamily="18" charset="0"/>
              </a:rPr>
              <a:t>写操作 </a:t>
            </a:r>
            <a:endParaRPr lang="zh-CN" altLang="en-GB" sz="1600" b="0">
              <a:latin typeface="Times" panose="02020603050405020304" pitchFamily="18" charset="0"/>
            </a:endParaRPr>
          </a:p>
        </p:txBody>
      </p:sp>
      <p:sp>
        <p:nvSpPr>
          <p:cNvPr id="145" name="Rectangle 161"/>
          <p:cNvSpPr>
            <a:spLocks noChangeArrowheads="1"/>
          </p:cNvSpPr>
          <p:nvPr/>
        </p:nvSpPr>
        <p:spPr bwMode="auto">
          <a:xfrm>
            <a:off x="4211638" y="5856672"/>
            <a:ext cx="10747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600" b="0">
                <a:solidFill>
                  <a:srgbClr val="000000"/>
                </a:solidFill>
                <a:latin typeface="Times" panose="02020603050405020304" pitchFamily="18" charset="0"/>
              </a:rPr>
              <a:t>d) T</a:t>
            </a:r>
            <a:r>
              <a:rPr lang="en-GB" altLang="zh-CN" sz="1600" b="0" baseline="-25000">
                <a:solidFill>
                  <a:srgbClr val="000000"/>
                </a:solidFill>
                <a:latin typeface="Times" panose="02020603050405020304" pitchFamily="18" charset="0"/>
              </a:rPr>
              <a:t>3</a:t>
            </a:r>
            <a:r>
              <a:rPr lang="zh-CN" altLang="en-GB" sz="1600" b="0">
                <a:solidFill>
                  <a:srgbClr val="000000"/>
                </a:solidFill>
                <a:latin typeface="Times" panose="02020603050405020304" pitchFamily="18" charset="0"/>
              </a:rPr>
              <a:t>写操作 </a:t>
            </a:r>
            <a:endParaRPr lang="zh-CN" altLang="en-GB" sz="1600" b="0">
              <a:latin typeface="Times" panose="02020603050405020304" pitchFamily="18" charset="0"/>
            </a:endParaRPr>
          </a:p>
        </p:txBody>
      </p:sp>
      <p:sp>
        <p:nvSpPr>
          <p:cNvPr id="146" name="Rectangle 162"/>
          <p:cNvSpPr>
            <a:spLocks noChangeArrowheads="1"/>
          </p:cNvSpPr>
          <p:nvPr/>
        </p:nvSpPr>
        <p:spPr bwMode="auto">
          <a:xfrm>
            <a:off x="4572000" y="3596072"/>
            <a:ext cx="10747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600" b="0">
                <a:solidFill>
                  <a:srgbClr val="000000"/>
                </a:solidFill>
                <a:latin typeface="Times" panose="02020603050405020304" pitchFamily="18" charset="0"/>
              </a:rPr>
              <a:t>b) T</a:t>
            </a:r>
            <a:r>
              <a:rPr lang="en-GB" altLang="zh-CN" sz="1600" b="0" baseline="-25000">
                <a:solidFill>
                  <a:srgbClr val="000000"/>
                </a:solidFill>
                <a:latin typeface="Times" panose="02020603050405020304" pitchFamily="18" charset="0"/>
              </a:rPr>
              <a:t>3</a:t>
            </a:r>
            <a:r>
              <a:rPr lang="zh-CN" altLang="en-GB" sz="1600" b="0">
                <a:solidFill>
                  <a:srgbClr val="000000"/>
                </a:solidFill>
                <a:latin typeface="Times" panose="02020603050405020304" pitchFamily="18" charset="0"/>
              </a:rPr>
              <a:t>写操作 </a:t>
            </a:r>
            <a:endParaRPr lang="zh-CN" altLang="en-GB" sz="1600" b="0">
              <a:latin typeface="Times" panose="02020603050405020304" pitchFamily="18" charset="0"/>
            </a:endParaRPr>
          </a:p>
        </p:txBody>
      </p:sp>
    </p:spTree>
    <p:extLst>
      <p:ext uri="{BB962C8B-B14F-4D97-AF65-F5344CB8AC3E}">
        <p14:creationId xmlns:p14="http://schemas.microsoft.com/office/powerpoint/2010/main" val="40492403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13.6 </a:t>
            </a:r>
            <a:r>
              <a:rPr lang="zh-CN" altLang="en-US" dirty="0"/>
              <a:t>时间戳排序</a:t>
            </a:r>
          </a:p>
        </p:txBody>
      </p:sp>
      <p:sp>
        <p:nvSpPr>
          <p:cNvPr id="3" name="内容占位符 2"/>
          <p:cNvSpPr>
            <a:spLocks noGrp="1"/>
          </p:cNvSpPr>
          <p:nvPr>
            <p:ph idx="1"/>
          </p:nvPr>
        </p:nvSpPr>
        <p:spPr/>
        <p:txBody>
          <a:bodyPr/>
          <a:lstStyle/>
          <a:p>
            <a:pPr>
              <a:lnSpc>
                <a:spcPct val="90000"/>
              </a:lnSpc>
            </a:pPr>
            <a:r>
              <a:rPr kumimoji="1" lang="zh-CN" altLang="en-US" sz="2800" b="1" dirty="0">
                <a:solidFill>
                  <a:schemeClr val="tx1"/>
                </a:solidFill>
                <a:latin typeface="Times New Roman" panose="02020603050405020304" pitchFamily="18" charset="0"/>
              </a:rPr>
              <a:t>时间戳排序的读规则</a:t>
            </a:r>
          </a:p>
          <a:p>
            <a:pPr lvl="1">
              <a:lnSpc>
                <a:spcPct val="90000"/>
              </a:lnSpc>
            </a:pPr>
            <a:r>
              <a:rPr lang="zh-CN" altLang="en-US" sz="2400" dirty="0">
                <a:solidFill>
                  <a:schemeClr val="tx1"/>
                </a:solidFill>
                <a:latin typeface="Times New Roman" panose="02020603050405020304" pitchFamily="18" charset="0"/>
              </a:rPr>
              <a:t>是否接受事务</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c</a:t>
            </a:r>
            <a:r>
              <a:rPr lang="zh-CN" altLang="en-US" sz="2400" dirty="0">
                <a:solidFill>
                  <a:schemeClr val="tx1"/>
                </a:solidFill>
                <a:latin typeface="Times New Roman" panose="02020603050405020304" pitchFamily="18" charset="0"/>
              </a:rPr>
              <a:t>对对象</a:t>
            </a:r>
            <a:r>
              <a:rPr lang="en-US" altLang="zh-CN" sz="2400" dirty="0">
                <a:solidFill>
                  <a:schemeClr val="tx1"/>
                </a:solidFill>
                <a:latin typeface="Times New Roman" panose="02020603050405020304" pitchFamily="18" charset="0"/>
              </a:rPr>
              <a:t>D</a:t>
            </a:r>
            <a:r>
              <a:rPr lang="zh-CN" altLang="en-US" sz="2400" dirty="0">
                <a:solidFill>
                  <a:schemeClr val="tx1"/>
                </a:solidFill>
                <a:latin typeface="Times New Roman" panose="02020603050405020304" pitchFamily="18" charset="0"/>
              </a:rPr>
              <a:t>执行的读操作</a:t>
            </a:r>
          </a:p>
          <a:p>
            <a:pPr lvl="1">
              <a:lnSpc>
                <a:spcPct val="90000"/>
              </a:lnSpc>
            </a:pPr>
            <a:endParaRPr lang="zh-CN" altLang="en-US" sz="2400" dirty="0">
              <a:solidFill>
                <a:schemeClr val="tx1"/>
              </a:solidFill>
              <a:latin typeface="Times New Roman" panose="02020603050405020304" pitchFamily="18" charset="0"/>
            </a:endParaRPr>
          </a:p>
          <a:p>
            <a:pPr lvl="1">
              <a:lnSpc>
                <a:spcPct val="90000"/>
              </a:lnSpc>
            </a:pPr>
            <a:endParaRPr lang="zh-CN" altLang="en-US" sz="2400" dirty="0">
              <a:solidFill>
                <a:schemeClr val="tx1"/>
              </a:solidFill>
              <a:latin typeface="Times New Roman" panose="02020603050405020304" pitchFamily="18" charset="0"/>
            </a:endParaRPr>
          </a:p>
          <a:p>
            <a:pPr lvl="1">
              <a:lnSpc>
                <a:spcPct val="90000"/>
              </a:lnSpc>
            </a:pPr>
            <a:endParaRPr lang="zh-CN" altLang="en-US" sz="2400" dirty="0">
              <a:solidFill>
                <a:schemeClr val="tx1"/>
              </a:solidFill>
              <a:latin typeface="Times New Roman" panose="02020603050405020304" pitchFamily="18" charset="0"/>
            </a:endParaRPr>
          </a:p>
          <a:p>
            <a:pPr lvl="1">
              <a:lnSpc>
                <a:spcPct val="90000"/>
              </a:lnSpc>
            </a:pPr>
            <a:endParaRPr lang="zh-CN" altLang="en-US" sz="2400" dirty="0">
              <a:solidFill>
                <a:schemeClr val="tx1"/>
              </a:solidFill>
              <a:latin typeface="Times New Roman" panose="02020603050405020304" pitchFamily="18" charset="0"/>
            </a:endParaRPr>
          </a:p>
          <a:p>
            <a:pPr lvl="1">
              <a:lnSpc>
                <a:spcPct val="90000"/>
              </a:lnSpc>
            </a:pPr>
            <a:endParaRPr lang="zh-CN" altLang="en-US" sz="2400" dirty="0">
              <a:solidFill>
                <a:schemeClr val="tx1"/>
              </a:solidFill>
              <a:latin typeface="Times New Roman" panose="02020603050405020304" pitchFamily="18" charset="0"/>
            </a:endParaRPr>
          </a:p>
          <a:p>
            <a:pPr lvl="1">
              <a:lnSpc>
                <a:spcPct val="90000"/>
              </a:lnSpc>
            </a:pPr>
            <a:endParaRPr lang="zh-CN" altLang="en-US" sz="2400" dirty="0">
              <a:solidFill>
                <a:schemeClr val="tx1"/>
              </a:solidFill>
              <a:latin typeface="Times New Roman" panose="02020603050405020304" pitchFamily="18" charset="0"/>
            </a:endParaRPr>
          </a:p>
          <a:p>
            <a:pPr lvl="1">
              <a:lnSpc>
                <a:spcPct val="90000"/>
              </a:lnSpc>
            </a:pPr>
            <a:endParaRPr lang="zh-CN" altLang="en-US" sz="2400" dirty="0">
              <a:solidFill>
                <a:schemeClr val="tx1"/>
              </a:solidFill>
              <a:latin typeface="Times New Roman" panose="02020603050405020304" pitchFamily="18" charset="0"/>
            </a:endParaRPr>
          </a:p>
          <a:p>
            <a:pPr lvl="1">
              <a:lnSpc>
                <a:spcPct val="90000"/>
              </a:lnSpc>
            </a:pPr>
            <a:endParaRPr lang="zh-CN" altLang="en-US" sz="24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示例</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71</a:t>
            </a:fld>
            <a:endParaRPr lang="zh-CN" altLang="en-US"/>
          </a:p>
        </p:txBody>
      </p:sp>
      <p:sp>
        <p:nvSpPr>
          <p:cNvPr id="5" name="Rectangle 7"/>
          <p:cNvSpPr>
            <a:spLocks noChangeArrowheads="1"/>
          </p:cNvSpPr>
          <p:nvPr/>
        </p:nvSpPr>
        <p:spPr bwMode="auto">
          <a:xfrm>
            <a:off x="822959" y="2205399"/>
            <a:ext cx="859155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606425">
              <a:defRPr>
                <a:solidFill>
                  <a:schemeClr val="tx1"/>
                </a:solidFill>
                <a:latin typeface="Arial" panose="020B0604020202020204" pitchFamily="34" charset="0"/>
                <a:ea typeface="宋体" panose="02010600030101010101" pitchFamily="2" charset="-122"/>
              </a:defRPr>
            </a:lvl1pPr>
            <a:lvl2pPr defTabSz="606425">
              <a:defRPr>
                <a:solidFill>
                  <a:schemeClr val="tx1"/>
                </a:solidFill>
                <a:latin typeface="Arial" panose="020B0604020202020204" pitchFamily="34" charset="0"/>
                <a:ea typeface="宋体" panose="02010600030101010101" pitchFamily="2" charset="-122"/>
              </a:defRPr>
            </a:lvl2pPr>
            <a:lvl3pPr defTabSz="606425">
              <a:defRPr>
                <a:solidFill>
                  <a:schemeClr val="tx1"/>
                </a:solidFill>
                <a:latin typeface="Arial" panose="020B0604020202020204" pitchFamily="34" charset="0"/>
                <a:ea typeface="宋体" panose="02010600030101010101" pitchFamily="2" charset="-122"/>
              </a:defRPr>
            </a:lvl3pPr>
            <a:lvl4pPr defTabSz="606425">
              <a:defRPr>
                <a:solidFill>
                  <a:schemeClr val="tx1"/>
                </a:solidFill>
                <a:latin typeface="Arial" panose="020B0604020202020204" pitchFamily="34" charset="0"/>
                <a:ea typeface="宋体" panose="02010600030101010101" pitchFamily="2" charset="-122"/>
              </a:defRPr>
            </a:lvl4pPr>
            <a:lvl5pPr defTabSz="606425">
              <a:defRPr>
                <a:solidFill>
                  <a:schemeClr val="tx1"/>
                </a:solidFill>
                <a:latin typeface="Arial" panose="020B0604020202020204" pitchFamily="34" charset="0"/>
                <a:ea typeface="宋体" panose="02010600030101010101" pitchFamily="2" charset="-122"/>
              </a:defRPr>
            </a:lvl5pPr>
            <a:lvl6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20000"/>
              </a:lnSpc>
            </a:pPr>
            <a:r>
              <a:rPr lang="en-GB" altLang="zh-CN" sz="2000" b="0" dirty="0">
                <a:latin typeface="Times" panose="02020603050405020304" pitchFamily="18" charset="0"/>
              </a:rPr>
              <a:t>if (</a:t>
            </a:r>
            <a:r>
              <a:rPr lang="en-GB" altLang="zh-CN" sz="2000" b="0" i="1" dirty="0" err="1">
                <a:latin typeface="Times" panose="02020603050405020304" pitchFamily="18" charset="0"/>
              </a:rPr>
              <a:t>T</a:t>
            </a:r>
            <a:r>
              <a:rPr lang="en-GB" altLang="zh-CN" sz="2000" b="0" i="1" baseline="-25000" dirty="0" err="1">
                <a:latin typeface="Times" panose="02020603050405020304" pitchFamily="18" charset="0"/>
              </a:rPr>
              <a:t>c</a:t>
            </a:r>
            <a:r>
              <a:rPr lang="en-GB" altLang="zh-CN" sz="2000" b="0" dirty="0">
                <a:latin typeface="Times" panose="02020603050405020304" pitchFamily="18" charset="0"/>
              </a:rPr>
              <a:t> ≥ </a:t>
            </a:r>
            <a:r>
              <a:rPr lang="en-GB" altLang="zh-CN" sz="2000" b="0" i="1" dirty="0">
                <a:latin typeface="Times" panose="02020603050405020304" pitchFamily="18" charset="0"/>
              </a:rPr>
              <a:t>D</a:t>
            </a:r>
            <a:r>
              <a:rPr lang="zh-CN" altLang="en-GB" sz="2000" b="0" i="1" dirty="0">
                <a:latin typeface="Times" panose="02020603050405020304" pitchFamily="18" charset="0"/>
              </a:rPr>
              <a:t>提交版本的写时间戳</a:t>
            </a:r>
            <a:r>
              <a:rPr lang="en-GB" altLang="zh-CN" sz="2000" b="0" dirty="0">
                <a:latin typeface="Times" panose="02020603050405020304" pitchFamily="18" charset="0"/>
              </a:rPr>
              <a:t>) </a:t>
            </a:r>
          </a:p>
          <a:p>
            <a:pPr eaLnBrk="0" hangingPunct="0">
              <a:lnSpc>
                <a:spcPct val="120000"/>
              </a:lnSpc>
            </a:pPr>
            <a:r>
              <a:rPr lang="en-GB" altLang="zh-CN" sz="2000" b="0" dirty="0">
                <a:latin typeface="Times" panose="02020603050405020304" pitchFamily="18" charset="0"/>
              </a:rPr>
              <a:t>	</a:t>
            </a:r>
            <a:r>
              <a:rPr lang="zh-CN" altLang="en-GB" sz="2000" b="0" dirty="0">
                <a:latin typeface="Times" panose="02020603050405020304" pitchFamily="18" charset="0"/>
              </a:rPr>
              <a:t>设</a:t>
            </a:r>
            <a:r>
              <a:rPr lang="en-GB" altLang="zh-CN" sz="2000" b="0" i="1" dirty="0" err="1">
                <a:latin typeface="Times" panose="02020603050405020304" pitchFamily="18" charset="0"/>
              </a:rPr>
              <a:t>D</a:t>
            </a:r>
            <a:r>
              <a:rPr lang="en-GB" altLang="zh-CN" sz="2000" b="0" i="1" baseline="-25000" dirty="0" err="1">
                <a:latin typeface="Times" panose="02020603050405020304" pitchFamily="18" charset="0"/>
              </a:rPr>
              <a:t>selected</a:t>
            </a:r>
            <a:r>
              <a:rPr lang="zh-CN" altLang="en-GB" sz="2000" b="0" i="1" dirty="0">
                <a:latin typeface="Times" panose="02020603050405020304" pitchFamily="18" charset="0"/>
              </a:rPr>
              <a:t>是</a:t>
            </a:r>
            <a:r>
              <a:rPr lang="en-GB" altLang="zh-CN" sz="2000" b="0" i="1" dirty="0">
                <a:latin typeface="Times" panose="02020603050405020304" pitchFamily="18" charset="0"/>
              </a:rPr>
              <a:t>D</a:t>
            </a:r>
            <a:r>
              <a:rPr lang="zh-CN" altLang="en-GB" sz="2000" b="0" i="1" dirty="0">
                <a:latin typeface="Times" panose="02020603050405020304" pitchFamily="18" charset="0"/>
              </a:rPr>
              <a:t>的具有最大写时间戳的版本</a:t>
            </a:r>
            <a:r>
              <a:rPr lang="en-GB" altLang="zh-CN" b="0" i="1" dirty="0">
                <a:latin typeface="Tahoma" panose="020B0604030504040204" pitchFamily="34" charset="0"/>
              </a:rPr>
              <a:t>≤</a:t>
            </a:r>
            <a:r>
              <a:rPr lang="en-GB" altLang="zh-CN" b="0" i="1" dirty="0" err="1">
                <a:latin typeface="Tahoma" panose="020B0604030504040204" pitchFamily="34" charset="0"/>
              </a:rPr>
              <a:t>T</a:t>
            </a:r>
            <a:r>
              <a:rPr lang="en-GB" altLang="zh-CN" b="0" i="1" baseline="-25000" dirty="0" err="1">
                <a:latin typeface="Tahoma" panose="020B0604030504040204" pitchFamily="34" charset="0"/>
              </a:rPr>
              <a:t>c</a:t>
            </a:r>
            <a:r>
              <a:rPr lang="en-GB" altLang="zh-CN" b="0" i="1" dirty="0">
                <a:latin typeface="Tahoma" panose="020B0604030504040204" pitchFamily="34" charset="0"/>
              </a:rPr>
              <a:t>;</a:t>
            </a:r>
            <a:endParaRPr lang="en-GB" altLang="zh-CN" sz="2000" b="0" dirty="0">
              <a:latin typeface="Times" panose="02020603050405020304" pitchFamily="18" charset="0"/>
            </a:endParaRPr>
          </a:p>
          <a:p>
            <a:pPr eaLnBrk="0" hangingPunct="0">
              <a:lnSpc>
                <a:spcPct val="120000"/>
              </a:lnSpc>
            </a:pPr>
            <a:r>
              <a:rPr lang="en-GB" altLang="zh-CN" sz="2000" b="0" dirty="0">
                <a:latin typeface="Times" panose="02020603050405020304" pitchFamily="18" charset="0"/>
              </a:rPr>
              <a:t>          if (</a:t>
            </a:r>
            <a:r>
              <a:rPr lang="en-GB" altLang="zh-CN" b="0" i="1" dirty="0" err="1">
                <a:latin typeface="Tahoma" panose="020B0604030504040204" pitchFamily="34" charset="0"/>
              </a:rPr>
              <a:t>D</a:t>
            </a:r>
            <a:r>
              <a:rPr lang="en-GB" altLang="zh-CN" b="0" i="1" baseline="-25000" dirty="0" err="1">
                <a:latin typeface="Tahoma" panose="020B0604030504040204" pitchFamily="34" charset="0"/>
              </a:rPr>
              <a:t>selected</a:t>
            </a:r>
            <a:r>
              <a:rPr lang="zh-CN" altLang="en-GB" sz="2000" b="0" i="1" dirty="0">
                <a:latin typeface="Times" panose="02020603050405020304" pitchFamily="18" charset="0"/>
              </a:rPr>
              <a:t>已提交</a:t>
            </a:r>
            <a:r>
              <a:rPr lang="zh-CN" altLang="en-GB" sz="2000" b="0" dirty="0">
                <a:latin typeface="Times" panose="02020603050405020304" pitchFamily="18" charset="0"/>
              </a:rPr>
              <a:t>）</a:t>
            </a:r>
          </a:p>
          <a:p>
            <a:pPr eaLnBrk="0" hangingPunct="0">
              <a:lnSpc>
                <a:spcPct val="120000"/>
              </a:lnSpc>
            </a:pPr>
            <a:r>
              <a:rPr lang="zh-CN" altLang="en-GB" sz="2000" b="0" dirty="0">
                <a:latin typeface="Times" panose="02020603050405020304" pitchFamily="18" charset="0"/>
              </a:rPr>
              <a:t>                   </a:t>
            </a:r>
            <a:r>
              <a:rPr lang="zh-CN" altLang="en-GB" sz="2000" b="0" i="1" dirty="0">
                <a:latin typeface="Times" panose="02020603050405020304" pitchFamily="18" charset="0"/>
              </a:rPr>
              <a:t>在</a:t>
            </a:r>
            <a:r>
              <a:rPr lang="en-GB" altLang="zh-CN" b="0" i="1" dirty="0" err="1">
                <a:latin typeface="Tahoma" panose="020B0604030504040204" pitchFamily="34" charset="0"/>
              </a:rPr>
              <a:t>D</a:t>
            </a:r>
            <a:r>
              <a:rPr lang="en-GB" altLang="zh-CN" b="0" i="1" baseline="-25000" dirty="0" err="1">
                <a:latin typeface="Tahoma" panose="020B0604030504040204" pitchFamily="34" charset="0"/>
              </a:rPr>
              <a:t>selected</a:t>
            </a:r>
            <a:r>
              <a:rPr lang="zh-CN" altLang="en-GB" sz="2000" b="0" i="1" dirty="0">
                <a:latin typeface="Times" panose="02020603050405020304" pitchFamily="18" charset="0"/>
              </a:rPr>
              <a:t>版本上完成读操作</a:t>
            </a:r>
          </a:p>
          <a:p>
            <a:pPr eaLnBrk="0" hangingPunct="0">
              <a:lnSpc>
                <a:spcPct val="120000"/>
              </a:lnSpc>
            </a:pPr>
            <a:r>
              <a:rPr lang="zh-CN" altLang="en-GB" sz="2000" b="0" dirty="0">
                <a:latin typeface="Times" panose="02020603050405020304" pitchFamily="18" charset="0"/>
              </a:rPr>
              <a:t>          </a:t>
            </a:r>
            <a:r>
              <a:rPr lang="en-GB" altLang="zh-CN" sz="2000" b="0" dirty="0">
                <a:latin typeface="Times" panose="02020603050405020304" pitchFamily="18" charset="0"/>
              </a:rPr>
              <a:t>else</a:t>
            </a:r>
          </a:p>
          <a:p>
            <a:pPr eaLnBrk="0" hangingPunct="0">
              <a:lnSpc>
                <a:spcPct val="120000"/>
              </a:lnSpc>
            </a:pPr>
            <a:r>
              <a:rPr lang="en-GB" altLang="zh-CN" sz="2000" b="0" dirty="0">
                <a:latin typeface="Times" panose="02020603050405020304" pitchFamily="18" charset="0"/>
              </a:rPr>
              <a:t>                    </a:t>
            </a:r>
            <a:r>
              <a:rPr lang="zh-CN" altLang="en-GB" sz="2000" b="0" i="1" dirty="0">
                <a:latin typeface="Times" panose="02020603050405020304" pitchFamily="18" charset="0"/>
              </a:rPr>
              <a:t>等待直到形成版本的事务提交或放弃，然后重新应用读规则；</a:t>
            </a:r>
          </a:p>
          <a:p>
            <a:pPr eaLnBrk="0" hangingPunct="0">
              <a:lnSpc>
                <a:spcPct val="120000"/>
              </a:lnSpc>
            </a:pPr>
            <a:r>
              <a:rPr lang="zh-CN" altLang="en-GB" sz="2000" b="0" dirty="0">
                <a:latin typeface="Times" panose="02020603050405020304" pitchFamily="18" charset="0"/>
              </a:rPr>
              <a:t>｝</a:t>
            </a:r>
            <a:r>
              <a:rPr lang="en-GB" altLang="zh-CN" sz="2000" b="0" dirty="0">
                <a:latin typeface="Times" panose="02020603050405020304" pitchFamily="18" charset="0"/>
              </a:rPr>
              <a:t>else </a:t>
            </a:r>
          </a:p>
          <a:p>
            <a:pPr eaLnBrk="0" hangingPunct="0">
              <a:lnSpc>
                <a:spcPct val="120000"/>
              </a:lnSpc>
            </a:pPr>
            <a:r>
              <a:rPr lang="en-GB" altLang="zh-CN" sz="2000" b="0" i="1" dirty="0">
                <a:latin typeface="Times" panose="02020603050405020304" pitchFamily="18" charset="0"/>
              </a:rPr>
              <a:t>	</a:t>
            </a:r>
            <a:r>
              <a:rPr lang="zh-CN" altLang="en-GB" sz="2000" b="0" i="1" dirty="0">
                <a:latin typeface="Times" panose="02020603050405020304" pitchFamily="18" charset="0"/>
              </a:rPr>
              <a:t>放弃事务 </a:t>
            </a:r>
            <a:r>
              <a:rPr lang="en-GB" altLang="zh-CN" sz="2000" b="0" i="1" dirty="0" err="1">
                <a:latin typeface="Times" panose="02020603050405020304" pitchFamily="18" charset="0"/>
              </a:rPr>
              <a:t>T</a:t>
            </a:r>
            <a:r>
              <a:rPr lang="en-GB" altLang="zh-CN" sz="2000" b="0" i="1" baseline="-25000" dirty="0" err="1">
                <a:latin typeface="Times" panose="02020603050405020304" pitchFamily="18" charset="0"/>
              </a:rPr>
              <a:t>c</a:t>
            </a:r>
            <a:endParaRPr lang="en-GB" altLang="zh-CN" sz="2000" b="0" i="1" baseline="-25000" dirty="0">
              <a:latin typeface="Times" panose="02020603050405020304" pitchFamily="18" charset="0"/>
            </a:endParaRPr>
          </a:p>
        </p:txBody>
      </p:sp>
    </p:spTree>
    <p:extLst>
      <p:ext uri="{BB962C8B-B14F-4D97-AF65-F5344CB8AC3E}">
        <p14:creationId xmlns:p14="http://schemas.microsoft.com/office/powerpoint/2010/main" val="20616427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13.6 </a:t>
            </a:r>
            <a:r>
              <a:rPr lang="zh-CN" altLang="en-US" dirty="0"/>
              <a:t>时间戳排序</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72</a:t>
            </a:fld>
            <a:endParaRPr lang="zh-CN" altLang="en-US"/>
          </a:p>
        </p:txBody>
      </p:sp>
      <p:sp>
        <p:nvSpPr>
          <p:cNvPr id="5" name="Rectangle 145"/>
          <p:cNvSpPr>
            <a:spLocks noChangeArrowheads="1"/>
          </p:cNvSpPr>
          <p:nvPr/>
        </p:nvSpPr>
        <p:spPr bwMode="auto">
          <a:xfrm>
            <a:off x="2718272" y="2801610"/>
            <a:ext cx="457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时间</a:t>
            </a:r>
            <a:endParaRPr lang="zh-CN" altLang="en-GB" sz="2400" b="0">
              <a:latin typeface="Times" panose="02020603050405020304" pitchFamily="18" charset="0"/>
            </a:endParaRPr>
          </a:p>
        </p:txBody>
      </p:sp>
      <p:sp>
        <p:nvSpPr>
          <p:cNvPr id="6" name="Rectangle 146"/>
          <p:cNvSpPr>
            <a:spLocks noChangeArrowheads="1"/>
          </p:cNvSpPr>
          <p:nvPr/>
        </p:nvSpPr>
        <p:spPr bwMode="auto">
          <a:xfrm>
            <a:off x="1253010" y="1717348"/>
            <a:ext cx="1143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读操作执行</a:t>
            </a:r>
            <a:endParaRPr lang="zh-CN" altLang="en-GB" sz="2400" b="0">
              <a:latin typeface="Times" panose="02020603050405020304" pitchFamily="18" charset="0"/>
            </a:endParaRPr>
          </a:p>
        </p:txBody>
      </p:sp>
      <p:sp>
        <p:nvSpPr>
          <p:cNvPr id="7" name="Rectangle 148"/>
          <p:cNvSpPr>
            <a:spLocks noChangeArrowheads="1"/>
          </p:cNvSpPr>
          <p:nvPr/>
        </p:nvSpPr>
        <p:spPr bwMode="auto">
          <a:xfrm>
            <a:off x="330672" y="265714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被选中</a:t>
            </a:r>
            <a:endParaRPr lang="zh-CN" altLang="en-GB" sz="2400" b="0">
              <a:latin typeface="Times" panose="02020603050405020304" pitchFamily="18" charset="0"/>
            </a:endParaRPr>
          </a:p>
        </p:txBody>
      </p:sp>
      <p:sp>
        <p:nvSpPr>
          <p:cNvPr id="8" name="Line 149"/>
          <p:cNvSpPr>
            <a:spLocks noChangeShapeType="1"/>
          </p:cNvSpPr>
          <p:nvPr/>
        </p:nvSpPr>
        <p:spPr bwMode="auto">
          <a:xfrm flipV="1">
            <a:off x="495772" y="2349173"/>
            <a:ext cx="1588" cy="263525"/>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 name="Line 150"/>
          <p:cNvSpPr>
            <a:spLocks noChangeShapeType="1"/>
          </p:cNvSpPr>
          <p:nvPr/>
        </p:nvSpPr>
        <p:spPr bwMode="auto">
          <a:xfrm flipV="1">
            <a:off x="495772" y="1909435"/>
            <a:ext cx="1588" cy="263525"/>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 name="Freeform 151"/>
          <p:cNvSpPr>
            <a:spLocks/>
          </p:cNvSpPr>
          <p:nvPr/>
        </p:nvSpPr>
        <p:spPr bwMode="auto">
          <a:xfrm>
            <a:off x="2340447" y="2906385"/>
            <a:ext cx="184150" cy="117475"/>
          </a:xfrm>
          <a:custGeom>
            <a:avLst/>
            <a:gdLst>
              <a:gd name="T0" fmla="*/ 0 w 120"/>
              <a:gd name="T1" fmla="*/ 34 h 69"/>
              <a:gd name="T2" fmla="*/ 0 w 120"/>
              <a:gd name="T3" fmla="*/ 0 h 69"/>
              <a:gd name="T4" fmla="*/ 120 w 120"/>
              <a:gd name="T5" fmla="*/ 34 h 69"/>
              <a:gd name="T6" fmla="*/ 0 w 120"/>
              <a:gd name="T7" fmla="*/ 69 h 69"/>
              <a:gd name="T8" fmla="*/ 0 w 120"/>
              <a:gd name="T9" fmla="*/ 34 h 69"/>
            </a:gdLst>
            <a:ahLst/>
            <a:cxnLst>
              <a:cxn ang="0">
                <a:pos x="T0" y="T1"/>
              </a:cxn>
              <a:cxn ang="0">
                <a:pos x="T2" y="T3"/>
              </a:cxn>
              <a:cxn ang="0">
                <a:pos x="T4" y="T5"/>
              </a:cxn>
              <a:cxn ang="0">
                <a:pos x="T6" y="T7"/>
              </a:cxn>
              <a:cxn ang="0">
                <a:pos x="T8" y="T9"/>
              </a:cxn>
            </a:cxnLst>
            <a:rect l="0" t="0" r="r" b="b"/>
            <a:pathLst>
              <a:path w="120" h="69">
                <a:moveTo>
                  <a:pt x="0" y="34"/>
                </a:moveTo>
                <a:lnTo>
                  <a:pt x="0" y="0"/>
                </a:lnTo>
                <a:lnTo>
                  <a:pt x="120" y="34"/>
                </a:lnTo>
                <a:lnTo>
                  <a:pt x="0" y="69"/>
                </a:lnTo>
                <a:lnTo>
                  <a:pt x="0" y="34"/>
                </a:lnTo>
                <a:close/>
              </a:path>
            </a:pathLst>
          </a:custGeom>
          <a:solidFill>
            <a:srgbClr val="000000"/>
          </a:solidFill>
          <a:ln w="39688">
            <a:solidFill>
              <a:srgbClr val="000000"/>
            </a:solidFill>
            <a:prstDash val="solid"/>
            <a:round/>
            <a:headEnd/>
            <a:tailEnd/>
          </a:ln>
        </p:spPr>
        <p:txBody>
          <a:bodyPr/>
          <a:lstStyle/>
          <a:p>
            <a:endParaRPr lang="zh-CN" altLang="en-US"/>
          </a:p>
        </p:txBody>
      </p:sp>
      <p:sp>
        <p:nvSpPr>
          <p:cNvPr id="11" name="Line 152"/>
          <p:cNvSpPr>
            <a:spLocks noChangeShapeType="1"/>
          </p:cNvSpPr>
          <p:nvPr/>
        </p:nvSpPr>
        <p:spPr bwMode="auto">
          <a:xfrm>
            <a:off x="337022" y="2965123"/>
            <a:ext cx="2003425" cy="1587"/>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Rectangle 153"/>
          <p:cNvSpPr>
            <a:spLocks noChangeArrowheads="1"/>
          </p:cNvSpPr>
          <p:nvPr/>
        </p:nvSpPr>
        <p:spPr bwMode="auto">
          <a:xfrm>
            <a:off x="362422" y="1587173"/>
            <a:ext cx="501650" cy="7620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 name="Rectangle 154"/>
          <p:cNvSpPr>
            <a:spLocks noChangeArrowheads="1"/>
          </p:cNvSpPr>
          <p:nvPr/>
        </p:nvSpPr>
        <p:spPr bwMode="auto">
          <a:xfrm>
            <a:off x="362422" y="1587173"/>
            <a:ext cx="528638" cy="790575"/>
          </a:xfrm>
          <a:prstGeom prst="rect">
            <a:avLst/>
          </a:prstGeom>
          <a:noFill/>
          <a:ln w="396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 name="Rectangle 155"/>
          <p:cNvSpPr>
            <a:spLocks noChangeArrowheads="1"/>
          </p:cNvSpPr>
          <p:nvPr/>
        </p:nvSpPr>
        <p:spPr bwMode="auto">
          <a:xfrm>
            <a:off x="389410" y="1615748"/>
            <a:ext cx="449262" cy="704850"/>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 name="Rectangle 156"/>
          <p:cNvSpPr>
            <a:spLocks noChangeArrowheads="1"/>
          </p:cNvSpPr>
          <p:nvPr/>
        </p:nvSpPr>
        <p:spPr bwMode="auto">
          <a:xfrm>
            <a:off x="389410" y="1615748"/>
            <a:ext cx="474662" cy="733425"/>
          </a:xfrm>
          <a:prstGeom prst="rect">
            <a:avLst/>
          </a:prstGeom>
          <a:noFill/>
          <a:ln w="39688">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 name="Rectangle 157"/>
          <p:cNvSpPr>
            <a:spLocks noChangeArrowheads="1"/>
          </p:cNvSpPr>
          <p:nvPr/>
        </p:nvSpPr>
        <p:spPr bwMode="auto">
          <a:xfrm>
            <a:off x="519585" y="1864985"/>
            <a:ext cx="139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17" name="Rectangle 158"/>
          <p:cNvSpPr>
            <a:spLocks noChangeArrowheads="1"/>
          </p:cNvSpPr>
          <p:nvPr/>
        </p:nvSpPr>
        <p:spPr bwMode="auto">
          <a:xfrm>
            <a:off x="648172" y="1972935"/>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4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18" name="Freeform 159"/>
          <p:cNvSpPr>
            <a:spLocks/>
          </p:cNvSpPr>
          <p:nvPr/>
        </p:nvSpPr>
        <p:spPr bwMode="auto">
          <a:xfrm>
            <a:off x="6180610" y="2817485"/>
            <a:ext cx="144462" cy="106363"/>
          </a:xfrm>
          <a:custGeom>
            <a:avLst/>
            <a:gdLst>
              <a:gd name="T0" fmla="*/ 0 w 94"/>
              <a:gd name="T1" fmla="*/ 31 h 62"/>
              <a:gd name="T2" fmla="*/ 0 w 94"/>
              <a:gd name="T3" fmla="*/ 0 h 62"/>
              <a:gd name="T4" fmla="*/ 94 w 94"/>
              <a:gd name="T5" fmla="*/ 31 h 62"/>
              <a:gd name="T6" fmla="*/ 0 w 94"/>
              <a:gd name="T7" fmla="*/ 62 h 62"/>
              <a:gd name="T8" fmla="*/ 0 w 94"/>
              <a:gd name="T9" fmla="*/ 31 h 62"/>
            </a:gdLst>
            <a:ahLst/>
            <a:cxnLst>
              <a:cxn ang="0">
                <a:pos x="T0" y="T1"/>
              </a:cxn>
              <a:cxn ang="0">
                <a:pos x="T2" y="T3"/>
              </a:cxn>
              <a:cxn ang="0">
                <a:pos x="T4" y="T5"/>
              </a:cxn>
              <a:cxn ang="0">
                <a:pos x="T6" y="T7"/>
              </a:cxn>
              <a:cxn ang="0">
                <a:pos x="T8" y="T9"/>
              </a:cxn>
            </a:cxnLst>
            <a:rect l="0" t="0" r="r" b="b"/>
            <a:pathLst>
              <a:path w="94" h="62">
                <a:moveTo>
                  <a:pt x="0" y="31"/>
                </a:moveTo>
                <a:lnTo>
                  <a:pt x="0" y="0"/>
                </a:lnTo>
                <a:lnTo>
                  <a:pt x="94" y="31"/>
                </a:lnTo>
                <a:lnTo>
                  <a:pt x="0" y="62"/>
                </a:lnTo>
                <a:lnTo>
                  <a:pt x="0" y="31"/>
                </a:lnTo>
                <a:close/>
              </a:path>
            </a:pathLst>
          </a:custGeom>
          <a:solidFill>
            <a:srgbClr val="000000"/>
          </a:solidFill>
          <a:ln w="36513">
            <a:solidFill>
              <a:srgbClr val="000000"/>
            </a:solidFill>
            <a:prstDash val="solid"/>
            <a:round/>
            <a:headEnd/>
            <a:tailEnd/>
          </a:ln>
        </p:spPr>
        <p:txBody>
          <a:bodyPr/>
          <a:lstStyle/>
          <a:p>
            <a:endParaRPr lang="zh-CN" altLang="en-US"/>
          </a:p>
        </p:txBody>
      </p:sp>
      <p:sp>
        <p:nvSpPr>
          <p:cNvPr id="19" name="Line 160"/>
          <p:cNvSpPr>
            <a:spLocks noChangeShapeType="1"/>
          </p:cNvSpPr>
          <p:nvPr/>
        </p:nvSpPr>
        <p:spPr bwMode="auto">
          <a:xfrm>
            <a:off x="3726335" y="2869873"/>
            <a:ext cx="2430462" cy="158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Rectangle 161"/>
          <p:cNvSpPr>
            <a:spLocks noChangeArrowheads="1"/>
          </p:cNvSpPr>
          <p:nvPr/>
        </p:nvSpPr>
        <p:spPr bwMode="auto">
          <a:xfrm>
            <a:off x="6517160" y="2723823"/>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时间</a:t>
            </a:r>
            <a:endParaRPr lang="zh-CN" altLang="en-GB" sz="2400" b="0">
              <a:latin typeface="Times" panose="02020603050405020304" pitchFamily="18" charset="0"/>
            </a:endParaRPr>
          </a:p>
        </p:txBody>
      </p:sp>
      <p:sp>
        <p:nvSpPr>
          <p:cNvPr id="21" name="Rectangle 162"/>
          <p:cNvSpPr>
            <a:spLocks noChangeArrowheads="1"/>
          </p:cNvSpPr>
          <p:nvPr/>
        </p:nvSpPr>
        <p:spPr bwMode="auto">
          <a:xfrm>
            <a:off x="5267797" y="1706235"/>
            <a:ext cx="1016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读操作执行</a:t>
            </a:r>
            <a:endParaRPr lang="zh-CN" altLang="en-GB" sz="2400" b="0">
              <a:latin typeface="Times" panose="02020603050405020304" pitchFamily="18" charset="0"/>
            </a:endParaRPr>
          </a:p>
        </p:txBody>
      </p:sp>
      <p:sp>
        <p:nvSpPr>
          <p:cNvPr id="22" name="Rectangle 164"/>
          <p:cNvSpPr>
            <a:spLocks noChangeArrowheads="1"/>
          </p:cNvSpPr>
          <p:nvPr/>
        </p:nvSpPr>
        <p:spPr bwMode="auto">
          <a:xfrm>
            <a:off x="3775547" y="2590473"/>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被选中</a:t>
            </a:r>
            <a:endParaRPr lang="zh-CN" altLang="en-GB" sz="2400" b="0">
              <a:latin typeface="Times" panose="02020603050405020304" pitchFamily="18" charset="0"/>
            </a:endParaRPr>
          </a:p>
        </p:txBody>
      </p:sp>
      <p:sp>
        <p:nvSpPr>
          <p:cNvPr id="23" name="Line 165"/>
          <p:cNvSpPr>
            <a:spLocks noChangeShapeType="1"/>
          </p:cNvSpPr>
          <p:nvPr/>
        </p:nvSpPr>
        <p:spPr bwMode="auto">
          <a:xfrm flipV="1">
            <a:off x="3943822" y="2255510"/>
            <a:ext cx="1588" cy="2413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Line 166"/>
          <p:cNvSpPr>
            <a:spLocks noChangeShapeType="1"/>
          </p:cNvSpPr>
          <p:nvPr/>
        </p:nvSpPr>
        <p:spPr bwMode="auto">
          <a:xfrm flipV="1">
            <a:off x="3943822" y="2041198"/>
            <a:ext cx="1588" cy="2413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5" name="Rectangle 167"/>
          <p:cNvSpPr>
            <a:spLocks noChangeArrowheads="1"/>
          </p:cNvSpPr>
          <p:nvPr/>
        </p:nvSpPr>
        <p:spPr bwMode="auto">
          <a:xfrm>
            <a:off x="3704110" y="1587173"/>
            <a:ext cx="479425" cy="6953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 name="Rectangle 168"/>
          <p:cNvSpPr>
            <a:spLocks noChangeArrowheads="1"/>
          </p:cNvSpPr>
          <p:nvPr/>
        </p:nvSpPr>
        <p:spPr bwMode="auto">
          <a:xfrm>
            <a:off x="3704110" y="1587173"/>
            <a:ext cx="503237" cy="720725"/>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7" name="Rectangle 169"/>
          <p:cNvSpPr>
            <a:spLocks noChangeArrowheads="1"/>
          </p:cNvSpPr>
          <p:nvPr/>
        </p:nvSpPr>
        <p:spPr bwMode="auto">
          <a:xfrm>
            <a:off x="3726335" y="1614160"/>
            <a:ext cx="433387" cy="641350"/>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 name="Rectangle 170"/>
          <p:cNvSpPr>
            <a:spLocks noChangeArrowheads="1"/>
          </p:cNvSpPr>
          <p:nvPr/>
        </p:nvSpPr>
        <p:spPr bwMode="auto">
          <a:xfrm>
            <a:off x="3726335" y="1614160"/>
            <a:ext cx="457200" cy="668338"/>
          </a:xfrm>
          <a:prstGeom prst="rect">
            <a:avLst/>
          </a:prstGeom>
          <a:noFill/>
          <a:ln w="36513">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9" name="Rectangle 171"/>
          <p:cNvSpPr>
            <a:spLocks noChangeArrowheads="1"/>
          </p:cNvSpPr>
          <p:nvPr/>
        </p:nvSpPr>
        <p:spPr bwMode="auto">
          <a:xfrm>
            <a:off x="4399435" y="1614160"/>
            <a:ext cx="457200" cy="6937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 name="Rectangle 172"/>
          <p:cNvSpPr>
            <a:spLocks noChangeArrowheads="1"/>
          </p:cNvSpPr>
          <p:nvPr/>
        </p:nvSpPr>
        <p:spPr bwMode="auto">
          <a:xfrm>
            <a:off x="4399435" y="1614160"/>
            <a:ext cx="482600" cy="720725"/>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1" name="Rectangle 173"/>
          <p:cNvSpPr>
            <a:spLocks noChangeArrowheads="1"/>
          </p:cNvSpPr>
          <p:nvPr/>
        </p:nvSpPr>
        <p:spPr bwMode="auto">
          <a:xfrm>
            <a:off x="4424835" y="1639560"/>
            <a:ext cx="409575" cy="642938"/>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2" name="Rectangle 174"/>
          <p:cNvSpPr>
            <a:spLocks noChangeArrowheads="1"/>
          </p:cNvSpPr>
          <p:nvPr/>
        </p:nvSpPr>
        <p:spPr bwMode="auto">
          <a:xfrm>
            <a:off x="4424835" y="1639560"/>
            <a:ext cx="431800" cy="668338"/>
          </a:xfrm>
          <a:prstGeom prst="rect">
            <a:avLst/>
          </a:prstGeom>
          <a:noFill/>
          <a:ln w="36513">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3" name="Rectangle 175"/>
          <p:cNvSpPr>
            <a:spLocks noChangeArrowheads="1"/>
          </p:cNvSpPr>
          <p:nvPr/>
        </p:nvSpPr>
        <p:spPr bwMode="auto">
          <a:xfrm>
            <a:off x="3883497" y="1866573"/>
            <a:ext cx="123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6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34" name="Rectangle 176"/>
          <p:cNvSpPr>
            <a:spLocks noChangeArrowheads="1"/>
          </p:cNvSpPr>
          <p:nvPr/>
        </p:nvSpPr>
        <p:spPr bwMode="auto">
          <a:xfrm>
            <a:off x="4000972" y="196658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3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35" name="Rectangle 177"/>
          <p:cNvSpPr>
            <a:spLocks noChangeArrowheads="1"/>
          </p:cNvSpPr>
          <p:nvPr/>
        </p:nvSpPr>
        <p:spPr bwMode="auto">
          <a:xfrm>
            <a:off x="4553422" y="1866573"/>
            <a:ext cx="123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6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36" name="Rectangle 178"/>
          <p:cNvSpPr>
            <a:spLocks noChangeArrowheads="1"/>
          </p:cNvSpPr>
          <p:nvPr/>
        </p:nvSpPr>
        <p:spPr bwMode="auto">
          <a:xfrm>
            <a:off x="4670897" y="196658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300" b="0">
                <a:solidFill>
                  <a:srgbClr val="000000"/>
                </a:solidFill>
                <a:latin typeface="Arial" panose="020B0604020202020204" pitchFamily="34" charset="0"/>
              </a:rPr>
              <a:t>4</a:t>
            </a:r>
            <a:endParaRPr lang="zh-CN" altLang="en-GB" sz="2400" b="0">
              <a:latin typeface="Times" panose="02020603050405020304" pitchFamily="18" charset="0"/>
            </a:endParaRPr>
          </a:p>
        </p:txBody>
      </p:sp>
      <p:sp>
        <p:nvSpPr>
          <p:cNvPr id="37" name="Freeform 179"/>
          <p:cNvSpPr>
            <a:spLocks/>
          </p:cNvSpPr>
          <p:nvPr/>
        </p:nvSpPr>
        <p:spPr bwMode="auto">
          <a:xfrm>
            <a:off x="2708747" y="5427335"/>
            <a:ext cx="144463" cy="80963"/>
          </a:xfrm>
          <a:custGeom>
            <a:avLst/>
            <a:gdLst>
              <a:gd name="T0" fmla="*/ 0 w 94"/>
              <a:gd name="T1" fmla="*/ 16 h 47"/>
              <a:gd name="T2" fmla="*/ 0 w 94"/>
              <a:gd name="T3" fmla="*/ 0 h 47"/>
              <a:gd name="T4" fmla="*/ 94 w 94"/>
              <a:gd name="T5" fmla="*/ 16 h 47"/>
              <a:gd name="T6" fmla="*/ 0 w 94"/>
              <a:gd name="T7" fmla="*/ 47 h 47"/>
              <a:gd name="T8" fmla="*/ 0 w 94"/>
              <a:gd name="T9" fmla="*/ 16 h 47"/>
            </a:gdLst>
            <a:ahLst/>
            <a:cxnLst>
              <a:cxn ang="0">
                <a:pos x="T0" y="T1"/>
              </a:cxn>
              <a:cxn ang="0">
                <a:pos x="T2" y="T3"/>
              </a:cxn>
              <a:cxn ang="0">
                <a:pos x="T4" y="T5"/>
              </a:cxn>
              <a:cxn ang="0">
                <a:pos x="T6" y="T7"/>
              </a:cxn>
              <a:cxn ang="0">
                <a:pos x="T8" y="T9"/>
              </a:cxn>
            </a:cxnLst>
            <a:rect l="0" t="0" r="r" b="b"/>
            <a:pathLst>
              <a:path w="94" h="47">
                <a:moveTo>
                  <a:pt x="0" y="16"/>
                </a:moveTo>
                <a:lnTo>
                  <a:pt x="0" y="0"/>
                </a:lnTo>
                <a:lnTo>
                  <a:pt x="94" y="16"/>
                </a:lnTo>
                <a:lnTo>
                  <a:pt x="0" y="47"/>
                </a:lnTo>
                <a:lnTo>
                  <a:pt x="0" y="16"/>
                </a:lnTo>
                <a:close/>
              </a:path>
            </a:pathLst>
          </a:custGeom>
          <a:solidFill>
            <a:srgbClr val="000000"/>
          </a:solidFill>
          <a:ln w="36513">
            <a:solidFill>
              <a:srgbClr val="000000"/>
            </a:solidFill>
            <a:prstDash val="solid"/>
            <a:round/>
            <a:headEnd/>
            <a:tailEnd/>
          </a:ln>
        </p:spPr>
        <p:txBody>
          <a:bodyPr/>
          <a:lstStyle/>
          <a:p>
            <a:endParaRPr lang="zh-CN" altLang="en-US"/>
          </a:p>
        </p:txBody>
      </p:sp>
      <p:sp>
        <p:nvSpPr>
          <p:cNvPr id="38" name="Line 180"/>
          <p:cNvSpPr>
            <a:spLocks noChangeShapeType="1"/>
          </p:cNvSpPr>
          <p:nvPr/>
        </p:nvSpPr>
        <p:spPr bwMode="auto">
          <a:xfrm>
            <a:off x="251297" y="5454323"/>
            <a:ext cx="2432050" cy="31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Rectangle 181"/>
          <p:cNvSpPr>
            <a:spLocks noChangeArrowheads="1"/>
          </p:cNvSpPr>
          <p:nvPr/>
        </p:nvSpPr>
        <p:spPr bwMode="auto">
          <a:xfrm>
            <a:off x="2938935" y="5333673"/>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时间</a:t>
            </a:r>
            <a:endParaRPr lang="zh-CN" altLang="en-GB" sz="2400" b="0">
              <a:latin typeface="Times" panose="02020603050405020304" pitchFamily="18" charset="0"/>
            </a:endParaRPr>
          </a:p>
        </p:txBody>
      </p:sp>
      <p:sp>
        <p:nvSpPr>
          <p:cNvPr id="40" name="Rectangle 182"/>
          <p:cNvSpPr>
            <a:spLocks noChangeArrowheads="1"/>
          </p:cNvSpPr>
          <p:nvPr/>
        </p:nvSpPr>
        <p:spPr bwMode="auto">
          <a:xfrm>
            <a:off x="1762597" y="4289098"/>
            <a:ext cx="1016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读操作等待</a:t>
            </a:r>
            <a:endParaRPr lang="zh-CN" altLang="en-GB" sz="2400" b="0">
              <a:latin typeface="Times" panose="02020603050405020304" pitchFamily="18" charset="0"/>
            </a:endParaRPr>
          </a:p>
        </p:txBody>
      </p:sp>
      <p:sp>
        <p:nvSpPr>
          <p:cNvPr id="41" name="Rectangle 183"/>
          <p:cNvSpPr>
            <a:spLocks noChangeArrowheads="1"/>
          </p:cNvSpPr>
          <p:nvPr/>
        </p:nvSpPr>
        <p:spPr bwMode="auto">
          <a:xfrm>
            <a:off x="967260" y="5187623"/>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Arial" panose="020B0604020202020204" pitchFamily="34" charset="0"/>
              </a:rPr>
              <a:t>被选中</a:t>
            </a:r>
            <a:endParaRPr lang="zh-CN" altLang="en-GB" sz="2400" b="0">
              <a:latin typeface="Times" panose="02020603050405020304" pitchFamily="18" charset="0"/>
            </a:endParaRPr>
          </a:p>
        </p:txBody>
      </p:sp>
      <p:sp>
        <p:nvSpPr>
          <p:cNvPr id="42" name="Line 184"/>
          <p:cNvSpPr>
            <a:spLocks noChangeShapeType="1"/>
          </p:cNvSpPr>
          <p:nvPr/>
        </p:nvSpPr>
        <p:spPr bwMode="auto">
          <a:xfrm flipV="1">
            <a:off x="1165697" y="4919335"/>
            <a:ext cx="1588" cy="2413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 name="Rectangle 185"/>
          <p:cNvSpPr>
            <a:spLocks noChangeArrowheads="1"/>
          </p:cNvSpPr>
          <p:nvPr/>
        </p:nvSpPr>
        <p:spPr bwMode="auto">
          <a:xfrm>
            <a:off x="227485" y="4197023"/>
            <a:ext cx="481012" cy="6953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4" name="Rectangle 186"/>
          <p:cNvSpPr>
            <a:spLocks noChangeArrowheads="1"/>
          </p:cNvSpPr>
          <p:nvPr/>
        </p:nvSpPr>
        <p:spPr bwMode="auto">
          <a:xfrm>
            <a:off x="227485" y="4197023"/>
            <a:ext cx="504825" cy="722312"/>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5" name="Rectangle 187"/>
          <p:cNvSpPr>
            <a:spLocks noChangeArrowheads="1"/>
          </p:cNvSpPr>
          <p:nvPr/>
        </p:nvSpPr>
        <p:spPr bwMode="auto">
          <a:xfrm>
            <a:off x="251297" y="4224010"/>
            <a:ext cx="433388" cy="64293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6" name="Rectangle 188"/>
          <p:cNvSpPr>
            <a:spLocks noChangeArrowheads="1"/>
          </p:cNvSpPr>
          <p:nvPr/>
        </p:nvSpPr>
        <p:spPr bwMode="auto">
          <a:xfrm>
            <a:off x="251297" y="4224010"/>
            <a:ext cx="457200" cy="668338"/>
          </a:xfrm>
          <a:prstGeom prst="rect">
            <a:avLst/>
          </a:prstGeom>
          <a:noFill/>
          <a:ln w="36513">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7" name="Rectangle 189"/>
          <p:cNvSpPr>
            <a:spLocks noChangeArrowheads="1"/>
          </p:cNvSpPr>
          <p:nvPr/>
        </p:nvSpPr>
        <p:spPr bwMode="auto">
          <a:xfrm>
            <a:off x="900585" y="4197023"/>
            <a:ext cx="482600" cy="6953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8" name="Rectangle 190"/>
          <p:cNvSpPr>
            <a:spLocks noChangeArrowheads="1"/>
          </p:cNvSpPr>
          <p:nvPr/>
        </p:nvSpPr>
        <p:spPr bwMode="auto">
          <a:xfrm>
            <a:off x="900585" y="4197023"/>
            <a:ext cx="506412" cy="722312"/>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 name="Rectangle 191"/>
          <p:cNvSpPr>
            <a:spLocks noChangeArrowheads="1"/>
          </p:cNvSpPr>
          <p:nvPr/>
        </p:nvSpPr>
        <p:spPr bwMode="auto">
          <a:xfrm>
            <a:off x="925985" y="4224010"/>
            <a:ext cx="433387" cy="642938"/>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0" name="Rectangle 192"/>
          <p:cNvSpPr>
            <a:spLocks noChangeArrowheads="1"/>
          </p:cNvSpPr>
          <p:nvPr/>
        </p:nvSpPr>
        <p:spPr bwMode="auto">
          <a:xfrm>
            <a:off x="925985" y="4224010"/>
            <a:ext cx="457200" cy="668338"/>
          </a:xfrm>
          <a:prstGeom prst="rect">
            <a:avLst/>
          </a:prstGeom>
          <a:noFill/>
          <a:ln w="36513">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1" name="Rectangle 193"/>
          <p:cNvSpPr>
            <a:spLocks noChangeArrowheads="1"/>
          </p:cNvSpPr>
          <p:nvPr/>
        </p:nvSpPr>
        <p:spPr bwMode="auto">
          <a:xfrm>
            <a:off x="370360" y="4422448"/>
            <a:ext cx="123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6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52" name="Rectangle 194"/>
          <p:cNvSpPr>
            <a:spLocks noChangeArrowheads="1"/>
          </p:cNvSpPr>
          <p:nvPr/>
        </p:nvSpPr>
        <p:spPr bwMode="auto">
          <a:xfrm>
            <a:off x="487835" y="4520873"/>
            <a:ext cx="920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300" b="0">
                <a:solidFill>
                  <a:srgbClr val="000000"/>
                </a:solidFill>
                <a:latin typeface="Arial" panose="020B0604020202020204" pitchFamily="34" charset="0"/>
              </a:rPr>
              <a:t>1</a:t>
            </a:r>
            <a:endParaRPr lang="zh-CN" altLang="en-GB" sz="2400" b="0">
              <a:latin typeface="Times" panose="02020603050405020304" pitchFamily="18" charset="0"/>
            </a:endParaRPr>
          </a:p>
        </p:txBody>
      </p:sp>
      <p:sp>
        <p:nvSpPr>
          <p:cNvPr id="53" name="Rectangle 195"/>
          <p:cNvSpPr>
            <a:spLocks noChangeArrowheads="1"/>
          </p:cNvSpPr>
          <p:nvPr/>
        </p:nvSpPr>
        <p:spPr bwMode="auto">
          <a:xfrm>
            <a:off x="1041872" y="4422448"/>
            <a:ext cx="123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6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54" name="Rectangle 196"/>
          <p:cNvSpPr>
            <a:spLocks noChangeArrowheads="1"/>
          </p:cNvSpPr>
          <p:nvPr/>
        </p:nvSpPr>
        <p:spPr bwMode="auto">
          <a:xfrm>
            <a:off x="1157760" y="4520873"/>
            <a:ext cx="920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300" b="0">
                <a:solidFill>
                  <a:srgbClr val="000000"/>
                </a:solidFill>
                <a:latin typeface="Arial" panose="020B0604020202020204" pitchFamily="34" charset="0"/>
              </a:rPr>
              <a:t>2</a:t>
            </a:r>
            <a:endParaRPr lang="zh-CN" altLang="en-GB" sz="2400" b="0">
              <a:latin typeface="Times" panose="02020603050405020304" pitchFamily="18" charset="0"/>
            </a:endParaRPr>
          </a:p>
        </p:txBody>
      </p:sp>
      <p:sp>
        <p:nvSpPr>
          <p:cNvPr id="55" name="Rectangle 197"/>
          <p:cNvSpPr>
            <a:spLocks noChangeArrowheads="1"/>
          </p:cNvSpPr>
          <p:nvPr/>
        </p:nvSpPr>
        <p:spPr bwMode="auto">
          <a:xfrm>
            <a:off x="6325072" y="5274935"/>
            <a:ext cx="4826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Arial" panose="020B0604020202020204" pitchFamily="34" charset="0"/>
              </a:rPr>
              <a:t>时间</a:t>
            </a:r>
            <a:endParaRPr lang="zh-CN" altLang="en-GB" sz="2400" b="0">
              <a:latin typeface="Times" panose="02020603050405020304" pitchFamily="18" charset="0"/>
            </a:endParaRPr>
          </a:p>
        </p:txBody>
      </p:sp>
      <p:sp>
        <p:nvSpPr>
          <p:cNvPr id="56" name="Rectangle 198"/>
          <p:cNvSpPr>
            <a:spLocks noChangeArrowheads="1"/>
          </p:cNvSpPr>
          <p:nvPr/>
        </p:nvSpPr>
        <p:spPr bwMode="auto">
          <a:xfrm>
            <a:off x="4775672" y="4179560"/>
            <a:ext cx="9652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900" b="0">
                <a:solidFill>
                  <a:srgbClr val="000000"/>
                </a:solidFill>
                <a:latin typeface="Arial" panose="020B0604020202020204" pitchFamily="34" charset="0"/>
              </a:rPr>
              <a:t>事务中止</a:t>
            </a:r>
            <a:endParaRPr lang="zh-CN" altLang="en-GB" sz="2400" b="0">
              <a:latin typeface="Times" panose="02020603050405020304" pitchFamily="18" charset="0"/>
            </a:endParaRPr>
          </a:p>
        </p:txBody>
      </p:sp>
      <p:sp>
        <p:nvSpPr>
          <p:cNvPr id="57" name="Freeform 200"/>
          <p:cNvSpPr>
            <a:spLocks/>
          </p:cNvSpPr>
          <p:nvPr/>
        </p:nvSpPr>
        <p:spPr bwMode="auto">
          <a:xfrm>
            <a:off x="5917085" y="5392410"/>
            <a:ext cx="166687" cy="122238"/>
          </a:xfrm>
          <a:custGeom>
            <a:avLst/>
            <a:gdLst>
              <a:gd name="T0" fmla="*/ 0 w 109"/>
              <a:gd name="T1" fmla="*/ 36 h 72"/>
              <a:gd name="T2" fmla="*/ 0 w 109"/>
              <a:gd name="T3" fmla="*/ 0 h 72"/>
              <a:gd name="T4" fmla="*/ 109 w 109"/>
              <a:gd name="T5" fmla="*/ 36 h 72"/>
              <a:gd name="T6" fmla="*/ 0 w 109"/>
              <a:gd name="T7" fmla="*/ 72 h 72"/>
              <a:gd name="T8" fmla="*/ 0 w 109"/>
              <a:gd name="T9" fmla="*/ 36 h 72"/>
            </a:gdLst>
            <a:ahLst/>
            <a:cxnLst>
              <a:cxn ang="0">
                <a:pos x="T0" y="T1"/>
              </a:cxn>
              <a:cxn ang="0">
                <a:pos x="T2" y="T3"/>
              </a:cxn>
              <a:cxn ang="0">
                <a:pos x="T4" y="T5"/>
              </a:cxn>
              <a:cxn ang="0">
                <a:pos x="T6" y="T7"/>
              </a:cxn>
              <a:cxn ang="0">
                <a:pos x="T8" y="T9"/>
              </a:cxn>
            </a:cxnLst>
            <a:rect l="0" t="0" r="r" b="b"/>
            <a:pathLst>
              <a:path w="109" h="72">
                <a:moveTo>
                  <a:pt x="0" y="36"/>
                </a:moveTo>
                <a:lnTo>
                  <a:pt x="0" y="0"/>
                </a:lnTo>
                <a:lnTo>
                  <a:pt x="109" y="36"/>
                </a:lnTo>
                <a:lnTo>
                  <a:pt x="0" y="72"/>
                </a:lnTo>
                <a:lnTo>
                  <a:pt x="0" y="36"/>
                </a:lnTo>
                <a:close/>
              </a:path>
            </a:pathLst>
          </a:custGeom>
          <a:solidFill>
            <a:srgbClr val="000000"/>
          </a:solidFill>
          <a:ln w="42863">
            <a:solidFill>
              <a:srgbClr val="000000"/>
            </a:solidFill>
            <a:prstDash val="solid"/>
            <a:round/>
            <a:headEnd/>
            <a:tailEnd/>
          </a:ln>
        </p:spPr>
        <p:txBody>
          <a:bodyPr/>
          <a:lstStyle/>
          <a:p>
            <a:endParaRPr lang="zh-CN" altLang="en-US"/>
          </a:p>
        </p:txBody>
      </p:sp>
      <p:sp>
        <p:nvSpPr>
          <p:cNvPr id="58" name="Line 201"/>
          <p:cNvSpPr>
            <a:spLocks noChangeShapeType="1"/>
          </p:cNvSpPr>
          <p:nvPr/>
        </p:nvSpPr>
        <p:spPr bwMode="auto">
          <a:xfrm>
            <a:off x="3770785" y="5452735"/>
            <a:ext cx="2117725" cy="1588"/>
          </a:xfrm>
          <a:prstGeom prst="line">
            <a:avLst/>
          </a:prstGeom>
          <a:noFill/>
          <a:ln w="42863">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Rectangle 202"/>
          <p:cNvSpPr>
            <a:spLocks noChangeArrowheads="1"/>
          </p:cNvSpPr>
          <p:nvPr/>
        </p:nvSpPr>
        <p:spPr bwMode="auto">
          <a:xfrm>
            <a:off x="3713635" y="4103360"/>
            <a:ext cx="531812" cy="8064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0" name="Rectangle 203"/>
          <p:cNvSpPr>
            <a:spLocks noChangeArrowheads="1"/>
          </p:cNvSpPr>
          <p:nvPr/>
        </p:nvSpPr>
        <p:spPr bwMode="auto">
          <a:xfrm>
            <a:off x="3713635" y="4103360"/>
            <a:ext cx="558800" cy="836613"/>
          </a:xfrm>
          <a:prstGeom prst="rect">
            <a:avLst/>
          </a:prstGeom>
          <a:noFill/>
          <a:ln w="428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1" name="Rectangle 204"/>
          <p:cNvSpPr>
            <a:spLocks noChangeArrowheads="1"/>
          </p:cNvSpPr>
          <p:nvPr/>
        </p:nvSpPr>
        <p:spPr bwMode="auto">
          <a:xfrm>
            <a:off x="3743797" y="4133523"/>
            <a:ext cx="473075" cy="742950"/>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2" name="Rectangle 205"/>
          <p:cNvSpPr>
            <a:spLocks noChangeArrowheads="1"/>
          </p:cNvSpPr>
          <p:nvPr/>
        </p:nvSpPr>
        <p:spPr bwMode="auto">
          <a:xfrm>
            <a:off x="3743797" y="4133523"/>
            <a:ext cx="501650" cy="776287"/>
          </a:xfrm>
          <a:prstGeom prst="rect">
            <a:avLst/>
          </a:prstGeom>
          <a:noFill/>
          <a:ln w="42863">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 name="Rectangle 206"/>
          <p:cNvSpPr>
            <a:spLocks noChangeArrowheads="1"/>
          </p:cNvSpPr>
          <p:nvPr/>
        </p:nvSpPr>
        <p:spPr bwMode="auto">
          <a:xfrm>
            <a:off x="3872385" y="4365298"/>
            <a:ext cx="1460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9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64" name="Rectangle 207"/>
          <p:cNvSpPr>
            <a:spLocks noChangeArrowheads="1"/>
          </p:cNvSpPr>
          <p:nvPr/>
        </p:nvSpPr>
        <p:spPr bwMode="auto">
          <a:xfrm>
            <a:off x="4007322" y="447959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4</a:t>
            </a:r>
            <a:endParaRPr lang="zh-CN" altLang="en-GB" sz="2400" b="0">
              <a:latin typeface="Times" panose="02020603050405020304" pitchFamily="18" charset="0"/>
            </a:endParaRPr>
          </a:p>
        </p:txBody>
      </p:sp>
      <p:sp>
        <p:nvSpPr>
          <p:cNvPr id="65" name="Rectangle 208"/>
          <p:cNvSpPr>
            <a:spLocks noChangeArrowheads="1"/>
          </p:cNvSpPr>
          <p:nvPr/>
        </p:nvSpPr>
        <p:spPr bwMode="auto">
          <a:xfrm>
            <a:off x="7991947" y="166496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图例：</a:t>
            </a:r>
            <a:endParaRPr lang="zh-CN" altLang="en-GB" sz="2400" b="0">
              <a:latin typeface="Times" panose="02020603050405020304" pitchFamily="18" charset="0"/>
            </a:endParaRPr>
          </a:p>
        </p:txBody>
      </p:sp>
      <p:sp>
        <p:nvSpPr>
          <p:cNvPr id="66" name="Rectangle 209"/>
          <p:cNvSpPr>
            <a:spLocks noChangeArrowheads="1"/>
          </p:cNvSpPr>
          <p:nvPr/>
        </p:nvSpPr>
        <p:spPr bwMode="auto">
          <a:xfrm>
            <a:off x="7826847" y="4262110"/>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临时版本</a:t>
            </a:r>
            <a:endParaRPr lang="zh-CN" altLang="en-GB" sz="2400" b="0">
              <a:latin typeface="Times" panose="02020603050405020304" pitchFamily="18" charset="0"/>
            </a:endParaRPr>
          </a:p>
        </p:txBody>
      </p:sp>
      <p:sp>
        <p:nvSpPr>
          <p:cNvPr id="67" name="Rectangle 210"/>
          <p:cNvSpPr>
            <a:spLocks noChangeArrowheads="1"/>
          </p:cNvSpPr>
          <p:nvPr/>
        </p:nvSpPr>
        <p:spPr bwMode="auto">
          <a:xfrm>
            <a:off x="7725247" y="2963535"/>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500" b="0">
                <a:solidFill>
                  <a:srgbClr val="000000"/>
                </a:solidFill>
                <a:latin typeface="Arial" panose="020B0604020202020204" pitchFamily="34" charset="0"/>
              </a:rPr>
              <a:t>提交版本</a:t>
            </a:r>
            <a:endParaRPr lang="zh-CN" altLang="en-GB" sz="2400" b="0">
              <a:latin typeface="Times" panose="02020603050405020304" pitchFamily="18" charset="0"/>
            </a:endParaRPr>
          </a:p>
        </p:txBody>
      </p:sp>
      <p:sp>
        <p:nvSpPr>
          <p:cNvPr id="68" name="Rectangle 211"/>
          <p:cNvSpPr>
            <a:spLocks noChangeArrowheads="1"/>
          </p:cNvSpPr>
          <p:nvPr/>
        </p:nvSpPr>
        <p:spPr bwMode="auto">
          <a:xfrm>
            <a:off x="8007822" y="2182485"/>
            <a:ext cx="439738" cy="666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9" name="Rectangle 212"/>
          <p:cNvSpPr>
            <a:spLocks noChangeArrowheads="1"/>
          </p:cNvSpPr>
          <p:nvPr/>
        </p:nvSpPr>
        <p:spPr bwMode="auto">
          <a:xfrm>
            <a:off x="8007822" y="2182485"/>
            <a:ext cx="461963" cy="692150"/>
          </a:xfrm>
          <a:prstGeom prst="rect">
            <a:avLst/>
          </a:prstGeom>
          <a:noFill/>
          <a:ln w="349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0" name="Rectangle 213"/>
          <p:cNvSpPr>
            <a:spLocks noChangeArrowheads="1"/>
          </p:cNvSpPr>
          <p:nvPr/>
        </p:nvSpPr>
        <p:spPr bwMode="auto">
          <a:xfrm>
            <a:off x="8031635" y="2207885"/>
            <a:ext cx="392112" cy="615950"/>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1" name="Rectangle 214"/>
          <p:cNvSpPr>
            <a:spLocks noChangeArrowheads="1"/>
          </p:cNvSpPr>
          <p:nvPr/>
        </p:nvSpPr>
        <p:spPr bwMode="auto">
          <a:xfrm>
            <a:off x="8031635" y="2207885"/>
            <a:ext cx="415925" cy="641350"/>
          </a:xfrm>
          <a:prstGeom prst="rect">
            <a:avLst/>
          </a:prstGeom>
          <a:noFill/>
          <a:ln w="34925">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2" name="Rectangle 215"/>
          <p:cNvSpPr>
            <a:spLocks noChangeArrowheads="1"/>
          </p:cNvSpPr>
          <p:nvPr/>
        </p:nvSpPr>
        <p:spPr bwMode="auto">
          <a:xfrm>
            <a:off x="8017347" y="3506460"/>
            <a:ext cx="438150" cy="666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3" name="Rectangle 216"/>
          <p:cNvSpPr>
            <a:spLocks noChangeArrowheads="1"/>
          </p:cNvSpPr>
          <p:nvPr/>
        </p:nvSpPr>
        <p:spPr bwMode="auto">
          <a:xfrm>
            <a:off x="8017347" y="3506460"/>
            <a:ext cx="461963" cy="692150"/>
          </a:xfrm>
          <a:prstGeom prst="rect">
            <a:avLst/>
          </a:prstGeom>
          <a:noFill/>
          <a:ln w="349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4" name="Rectangle 217"/>
          <p:cNvSpPr>
            <a:spLocks noChangeArrowheads="1"/>
          </p:cNvSpPr>
          <p:nvPr/>
        </p:nvSpPr>
        <p:spPr bwMode="auto">
          <a:xfrm>
            <a:off x="8041160" y="3531860"/>
            <a:ext cx="392112" cy="615950"/>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5" name="Rectangle 218"/>
          <p:cNvSpPr>
            <a:spLocks noChangeArrowheads="1"/>
          </p:cNvSpPr>
          <p:nvPr/>
        </p:nvSpPr>
        <p:spPr bwMode="auto">
          <a:xfrm>
            <a:off x="8041160" y="3531860"/>
            <a:ext cx="414337" cy="641350"/>
          </a:xfrm>
          <a:prstGeom prst="rect">
            <a:avLst/>
          </a:prstGeom>
          <a:noFill/>
          <a:ln w="3492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6" name="Rectangle 219"/>
          <p:cNvSpPr>
            <a:spLocks noChangeArrowheads="1"/>
          </p:cNvSpPr>
          <p:nvPr/>
        </p:nvSpPr>
        <p:spPr bwMode="auto">
          <a:xfrm>
            <a:off x="8136410" y="2425373"/>
            <a:ext cx="1158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77" name="Rectangle 220"/>
          <p:cNvSpPr>
            <a:spLocks noChangeArrowheads="1"/>
          </p:cNvSpPr>
          <p:nvPr/>
        </p:nvSpPr>
        <p:spPr bwMode="auto">
          <a:xfrm>
            <a:off x="8249122" y="2519035"/>
            <a:ext cx="3175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200" b="0">
                <a:solidFill>
                  <a:srgbClr val="000000"/>
                </a:solidFill>
                <a:latin typeface="Arial" panose="020B0604020202020204" pitchFamily="34" charset="0"/>
              </a:rPr>
              <a:t>i</a:t>
            </a:r>
            <a:endParaRPr lang="en-GB" altLang="zh-CN" sz="2400" b="0">
              <a:latin typeface="Times" panose="02020603050405020304" pitchFamily="18" charset="0"/>
            </a:endParaRPr>
          </a:p>
        </p:txBody>
      </p:sp>
      <p:sp>
        <p:nvSpPr>
          <p:cNvPr id="78" name="Rectangle 221"/>
          <p:cNvSpPr>
            <a:spLocks noChangeArrowheads="1"/>
          </p:cNvSpPr>
          <p:nvPr/>
        </p:nvSpPr>
        <p:spPr bwMode="auto">
          <a:xfrm>
            <a:off x="8137997" y="3722360"/>
            <a:ext cx="1143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500" b="0">
                <a:solidFill>
                  <a:srgbClr val="000000"/>
                </a:solidFill>
                <a:latin typeface="Arial" panose="020B0604020202020204" pitchFamily="34" charset="0"/>
              </a:rPr>
              <a:t>T</a:t>
            </a:r>
            <a:endParaRPr lang="en-GB" altLang="zh-CN" sz="2400" b="0">
              <a:latin typeface="Times" panose="02020603050405020304" pitchFamily="18" charset="0"/>
            </a:endParaRPr>
          </a:p>
        </p:txBody>
      </p:sp>
      <p:sp>
        <p:nvSpPr>
          <p:cNvPr id="79" name="Rectangle 222"/>
          <p:cNvSpPr>
            <a:spLocks noChangeArrowheads="1"/>
          </p:cNvSpPr>
          <p:nvPr/>
        </p:nvSpPr>
        <p:spPr bwMode="auto">
          <a:xfrm>
            <a:off x="8252297" y="3817610"/>
            <a:ext cx="3175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1200" b="0">
                <a:solidFill>
                  <a:srgbClr val="000000"/>
                </a:solidFill>
                <a:latin typeface="Arial" panose="020B0604020202020204" pitchFamily="34" charset="0"/>
              </a:rPr>
              <a:t>i</a:t>
            </a:r>
            <a:endParaRPr lang="en-GB" altLang="zh-CN" sz="2400" b="0">
              <a:latin typeface="Times" panose="02020603050405020304" pitchFamily="18" charset="0"/>
            </a:endParaRPr>
          </a:p>
        </p:txBody>
      </p:sp>
      <p:sp>
        <p:nvSpPr>
          <p:cNvPr id="80" name="Rectangle 223"/>
          <p:cNvSpPr>
            <a:spLocks noChangeArrowheads="1"/>
          </p:cNvSpPr>
          <p:nvPr/>
        </p:nvSpPr>
        <p:spPr bwMode="auto">
          <a:xfrm>
            <a:off x="3226272" y="2352348"/>
            <a:ext cx="179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zh-CN" altLang="zh-CN" sz="2400" b="0">
              <a:latin typeface="Times" panose="02020603050405020304" pitchFamily="18" charset="0"/>
            </a:endParaRPr>
          </a:p>
        </p:txBody>
      </p:sp>
      <p:sp>
        <p:nvSpPr>
          <p:cNvPr id="81" name="Rectangle 225"/>
          <p:cNvSpPr>
            <a:spLocks noChangeArrowheads="1"/>
          </p:cNvSpPr>
          <p:nvPr/>
        </p:nvSpPr>
        <p:spPr bwMode="auto">
          <a:xfrm>
            <a:off x="497360" y="3057198"/>
            <a:ext cx="145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zh-CN" altLang="en-GB" b="0">
                <a:latin typeface="Times" panose="02020603050405020304" pitchFamily="18" charset="0"/>
              </a:rPr>
              <a:t>(</a:t>
            </a:r>
            <a:r>
              <a:rPr lang="en-GB" altLang="zh-CN" b="0">
                <a:latin typeface="Times" panose="02020603050405020304" pitchFamily="18" charset="0"/>
              </a:rPr>
              <a:t>a) T</a:t>
            </a:r>
            <a:r>
              <a:rPr lang="en-GB" altLang="zh-CN" b="0" baseline="-25000">
                <a:latin typeface="Times" panose="02020603050405020304" pitchFamily="18" charset="0"/>
              </a:rPr>
              <a:t>3</a:t>
            </a:r>
            <a:r>
              <a:rPr lang="en-GB" altLang="zh-CN" b="0">
                <a:latin typeface="Times" panose="02020603050405020304" pitchFamily="18" charset="0"/>
              </a:rPr>
              <a:t> </a:t>
            </a:r>
            <a:r>
              <a:rPr lang="zh-CN" altLang="en-GB" b="0">
                <a:latin typeface="Times" panose="02020603050405020304" pitchFamily="18" charset="0"/>
              </a:rPr>
              <a:t>读操作</a:t>
            </a:r>
          </a:p>
        </p:txBody>
      </p:sp>
      <p:sp>
        <p:nvSpPr>
          <p:cNvPr id="82" name="Rectangle 226"/>
          <p:cNvSpPr>
            <a:spLocks noChangeArrowheads="1"/>
          </p:cNvSpPr>
          <p:nvPr/>
        </p:nvSpPr>
        <p:spPr bwMode="auto">
          <a:xfrm>
            <a:off x="640235" y="5578148"/>
            <a:ext cx="145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zh-CN" altLang="en-GB" b="0">
                <a:latin typeface="Times" panose="02020603050405020304" pitchFamily="18" charset="0"/>
              </a:rPr>
              <a:t>(</a:t>
            </a:r>
            <a:r>
              <a:rPr lang="en-GB" altLang="zh-CN" b="0">
                <a:latin typeface="Times" panose="02020603050405020304" pitchFamily="18" charset="0"/>
              </a:rPr>
              <a:t>c) T</a:t>
            </a:r>
            <a:r>
              <a:rPr lang="en-GB" altLang="zh-CN" b="0" baseline="-25000">
                <a:latin typeface="Times" panose="02020603050405020304" pitchFamily="18" charset="0"/>
              </a:rPr>
              <a:t>3</a:t>
            </a:r>
            <a:r>
              <a:rPr lang="en-GB" altLang="zh-CN" b="0">
                <a:latin typeface="Times" panose="02020603050405020304" pitchFamily="18" charset="0"/>
              </a:rPr>
              <a:t> </a:t>
            </a:r>
            <a:r>
              <a:rPr lang="zh-CN" altLang="en-GB" b="0">
                <a:latin typeface="Times" panose="02020603050405020304" pitchFamily="18" charset="0"/>
              </a:rPr>
              <a:t>读操作</a:t>
            </a:r>
          </a:p>
        </p:txBody>
      </p:sp>
      <p:sp>
        <p:nvSpPr>
          <p:cNvPr id="83" name="Rectangle 227"/>
          <p:cNvSpPr>
            <a:spLocks noChangeArrowheads="1"/>
          </p:cNvSpPr>
          <p:nvPr/>
        </p:nvSpPr>
        <p:spPr bwMode="auto">
          <a:xfrm>
            <a:off x="4024785" y="5578148"/>
            <a:ext cx="146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zh-CN" altLang="en-GB" b="0">
                <a:latin typeface="Times" panose="02020603050405020304" pitchFamily="18" charset="0"/>
              </a:rPr>
              <a:t>(</a:t>
            </a:r>
            <a:r>
              <a:rPr lang="en-GB" altLang="zh-CN" b="0">
                <a:latin typeface="Times" panose="02020603050405020304" pitchFamily="18" charset="0"/>
              </a:rPr>
              <a:t>d) T</a:t>
            </a:r>
            <a:r>
              <a:rPr lang="en-GB" altLang="zh-CN" b="0" baseline="-25000">
                <a:latin typeface="Times" panose="02020603050405020304" pitchFamily="18" charset="0"/>
              </a:rPr>
              <a:t>3</a:t>
            </a:r>
            <a:r>
              <a:rPr lang="en-GB" altLang="zh-CN" b="0">
                <a:latin typeface="Times" panose="02020603050405020304" pitchFamily="18" charset="0"/>
              </a:rPr>
              <a:t> </a:t>
            </a:r>
            <a:r>
              <a:rPr lang="zh-CN" altLang="en-GB" b="0">
                <a:latin typeface="Times" panose="02020603050405020304" pitchFamily="18" charset="0"/>
              </a:rPr>
              <a:t>读操作</a:t>
            </a:r>
          </a:p>
        </p:txBody>
      </p:sp>
      <p:sp>
        <p:nvSpPr>
          <p:cNvPr id="84" name="Rectangle 228"/>
          <p:cNvSpPr>
            <a:spLocks noChangeArrowheads="1"/>
          </p:cNvSpPr>
          <p:nvPr/>
        </p:nvSpPr>
        <p:spPr bwMode="auto">
          <a:xfrm>
            <a:off x="4024785" y="2985760"/>
            <a:ext cx="146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zh-CN" altLang="en-GB" b="0">
                <a:latin typeface="Times" panose="02020603050405020304" pitchFamily="18" charset="0"/>
              </a:rPr>
              <a:t>(</a:t>
            </a:r>
            <a:r>
              <a:rPr lang="en-GB" altLang="zh-CN" b="0">
                <a:latin typeface="Times" panose="02020603050405020304" pitchFamily="18" charset="0"/>
              </a:rPr>
              <a:t>b) T</a:t>
            </a:r>
            <a:r>
              <a:rPr lang="en-GB" altLang="zh-CN" b="0" baseline="-25000">
                <a:latin typeface="Times" panose="02020603050405020304" pitchFamily="18" charset="0"/>
              </a:rPr>
              <a:t>3</a:t>
            </a:r>
            <a:r>
              <a:rPr lang="en-GB" altLang="zh-CN" b="0">
                <a:latin typeface="Times" panose="02020603050405020304" pitchFamily="18" charset="0"/>
              </a:rPr>
              <a:t> </a:t>
            </a:r>
            <a:r>
              <a:rPr lang="zh-CN" altLang="en-GB" b="0">
                <a:latin typeface="Times" panose="02020603050405020304" pitchFamily="18" charset="0"/>
              </a:rPr>
              <a:t>读操作</a:t>
            </a:r>
          </a:p>
        </p:txBody>
      </p:sp>
      <p:sp>
        <p:nvSpPr>
          <p:cNvPr id="85" name="Rectangle 229"/>
          <p:cNvSpPr>
            <a:spLocks noChangeArrowheads="1"/>
          </p:cNvSpPr>
          <p:nvPr/>
        </p:nvSpPr>
        <p:spPr bwMode="auto">
          <a:xfrm>
            <a:off x="7191847" y="4747885"/>
            <a:ext cx="180657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1600" b="0">
                <a:solidFill>
                  <a:srgbClr val="000000"/>
                </a:solidFill>
                <a:latin typeface="Times" panose="02020603050405020304" pitchFamily="18" charset="0"/>
              </a:rPr>
              <a:t>时事务</a:t>
            </a:r>
            <a:r>
              <a:rPr lang="en-GB" altLang="zh-CN" sz="1600" b="0">
                <a:solidFill>
                  <a:srgbClr val="000000"/>
                </a:solidFill>
                <a:latin typeface="Times" panose="02020603050405020304" pitchFamily="18" charset="0"/>
              </a:rPr>
              <a:t>Ti</a:t>
            </a:r>
            <a:r>
              <a:rPr lang="zh-CN" altLang="en-GB" sz="1600" b="0">
                <a:solidFill>
                  <a:srgbClr val="000000"/>
                </a:solidFill>
                <a:latin typeface="Times" panose="02020603050405020304" pitchFamily="18" charset="0"/>
              </a:rPr>
              <a:t>产生的对象</a:t>
            </a:r>
          </a:p>
          <a:p>
            <a:pPr eaLnBrk="0" hangingPunct="0"/>
            <a:r>
              <a:rPr lang="en-GB" altLang="zh-CN" sz="1600" b="0">
                <a:solidFill>
                  <a:srgbClr val="000000"/>
                </a:solidFill>
                <a:latin typeface="Times" panose="02020603050405020304" pitchFamily="18" charset="0"/>
              </a:rPr>
              <a:t>     (</a:t>
            </a:r>
            <a:r>
              <a:rPr lang="zh-CN" altLang="en-GB" sz="1600" b="0">
                <a:solidFill>
                  <a:srgbClr val="000000"/>
                </a:solidFill>
                <a:latin typeface="Times" panose="02020603050405020304" pitchFamily="18" charset="0"/>
              </a:rPr>
              <a:t>写时间戳为</a:t>
            </a:r>
            <a:r>
              <a:rPr lang="en-GB" altLang="zh-CN" sz="1600" b="0">
                <a:solidFill>
                  <a:srgbClr val="000000"/>
                </a:solidFill>
                <a:latin typeface="Times" panose="02020603050405020304" pitchFamily="18" charset="0"/>
              </a:rPr>
              <a:t>Ti) </a:t>
            </a:r>
          </a:p>
          <a:p>
            <a:pPr eaLnBrk="0" hangingPunct="0"/>
            <a:r>
              <a:rPr lang="en-GB" altLang="zh-CN" sz="1600" b="0">
                <a:solidFill>
                  <a:srgbClr val="000000"/>
                </a:solidFill>
                <a:latin typeface="Times" panose="02020603050405020304" pitchFamily="18" charset="0"/>
              </a:rPr>
              <a:t>       T</a:t>
            </a:r>
            <a:r>
              <a:rPr lang="en-GB" altLang="zh-CN" sz="1600" b="0" baseline="-25000">
                <a:solidFill>
                  <a:srgbClr val="000000"/>
                </a:solidFill>
                <a:latin typeface="Times" panose="02020603050405020304" pitchFamily="18" charset="0"/>
              </a:rPr>
              <a:t>1</a:t>
            </a:r>
            <a:r>
              <a:rPr lang="en-GB" altLang="zh-CN" sz="1600" b="0">
                <a:solidFill>
                  <a:srgbClr val="000000"/>
                </a:solidFill>
                <a:latin typeface="Times" panose="02020603050405020304" pitchFamily="18" charset="0"/>
              </a:rPr>
              <a:t>&lt;T</a:t>
            </a:r>
            <a:r>
              <a:rPr lang="en-GB" altLang="zh-CN" sz="1600" b="0" baseline="-25000">
                <a:solidFill>
                  <a:srgbClr val="000000"/>
                </a:solidFill>
                <a:latin typeface="Times" panose="02020603050405020304" pitchFamily="18" charset="0"/>
              </a:rPr>
              <a:t>2</a:t>
            </a:r>
            <a:r>
              <a:rPr lang="en-GB" altLang="zh-CN" sz="1600" b="0">
                <a:solidFill>
                  <a:srgbClr val="000000"/>
                </a:solidFill>
                <a:latin typeface="Times" panose="02020603050405020304" pitchFamily="18" charset="0"/>
              </a:rPr>
              <a:t>&lt;T</a:t>
            </a:r>
            <a:r>
              <a:rPr lang="en-GB" altLang="zh-CN" sz="1600" b="0" baseline="-25000">
                <a:solidFill>
                  <a:srgbClr val="000000"/>
                </a:solidFill>
                <a:latin typeface="Times" panose="02020603050405020304" pitchFamily="18" charset="0"/>
              </a:rPr>
              <a:t>3</a:t>
            </a:r>
            <a:r>
              <a:rPr lang="en-GB" altLang="zh-CN" sz="1600" b="0">
                <a:solidFill>
                  <a:srgbClr val="000000"/>
                </a:solidFill>
                <a:latin typeface="Times" panose="02020603050405020304" pitchFamily="18" charset="0"/>
              </a:rPr>
              <a:t>&lt;T</a:t>
            </a:r>
            <a:r>
              <a:rPr lang="en-GB" altLang="zh-CN" sz="1600" b="0" baseline="-25000">
                <a:solidFill>
                  <a:srgbClr val="000000"/>
                </a:solidFill>
                <a:latin typeface="Times" panose="02020603050405020304" pitchFamily="18" charset="0"/>
              </a:rPr>
              <a:t>4</a:t>
            </a:r>
            <a:endParaRPr lang="en-GB" altLang="zh-CN" sz="1600" b="0" baseline="-25000">
              <a:latin typeface="Times" panose="02020603050405020304" pitchFamily="18" charset="0"/>
            </a:endParaRPr>
          </a:p>
        </p:txBody>
      </p:sp>
      <p:sp>
        <p:nvSpPr>
          <p:cNvPr id="86" name="Line 230"/>
          <p:cNvSpPr>
            <a:spLocks noChangeShapeType="1"/>
          </p:cNvSpPr>
          <p:nvPr/>
        </p:nvSpPr>
        <p:spPr bwMode="auto">
          <a:xfrm>
            <a:off x="3448522" y="1329998"/>
            <a:ext cx="17463" cy="45354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7" name="Line 231"/>
          <p:cNvSpPr>
            <a:spLocks noChangeShapeType="1"/>
          </p:cNvSpPr>
          <p:nvPr/>
        </p:nvSpPr>
        <p:spPr bwMode="auto">
          <a:xfrm>
            <a:off x="7044210" y="1304598"/>
            <a:ext cx="17462" cy="45354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extLst>
      <p:ext uri="{BB962C8B-B14F-4D97-AF65-F5344CB8AC3E}">
        <p14:creationId xmlns:p14="http://schemas.microsoft.com/office/powerpoint/2010/main" val="8646734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13.6 </a:t>
            </a:r>
            <a:r>
              <a:rPr lang="zh-CN" altLang="en-US" dirty="0"/>
              <a:t>时间戳排序</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73</a:t>
            </a:fld>
            <a:endParaRPr lang="zh-CN" altLang="en-US"/>
          </a:p>
        </p:txBody>
      </p:sp>
      <p:sp>
        <p:nvSpPr>
          <p:cNvPr id="5" name="Rectangle 4"/>
          <p:cNvSpPr>
            <a:spLocks noChangeArrowheads="1"/>
          </p:cNvSpPr>
          <p:nvPr/>
        </p:nvSpPr>
        <p:spPr bwMode="auto">
          <a:xfrm>
            <a:off x="984250" y="4812642"/>
            <a:ext cx="22225" cy="1208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 name="Rectangle 5"/>
          <p:cNvSpPr>
            <a:spLocks noChangeArrowheads="1"/>
          </p:cNvSpPr>
          <p:nvPr/>
        </p:nvSpPr>
        <p:spPr bwMode="auto">
          <a:xfrm>
            <a:off x="1779588" y="4812642"/>
            <a:ext cx="22225" cy="1208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 name="Rectangle 6"/>
          <p:cNvSpPr>
            <a:spLocks noChangeArrowheads="1"/>
          </p:cNvSpPr>
          <p:nvPr/>
        </p:nvSpPr>
        <p:spPr bwMode="auto">
          <a:xfrm>
            <a:off x="2571750" y="4812642"/>
            <a:ext cx="22225" cy="1208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 name="Rectangle 9"/>
          <p:cNvSpPr>
            <a:spLocks noChangeArrowheads="1"/>
          </p:cNvSpPr>
          <p:nvPr/>
        </p:nvSpPr>
        <p:spPr bwMode="auto">
          <a:xfrm>
            <a:off x="5254625" y="1599542"/>
            <a:ext cx="304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对象的不同版本及其时间戳</a:t>
            </a:r>
            <a:endParaRPr lang="zh-CN" altLang="en-GB" sz="2000" b="0">
              <a:latin typeface="Times" panose="02020603050405020304" pitchFamily="18" charset="0"/>
            </a:endParaRPr>
          </a:p>
        </p:txBody>
      </p:sp>
      <p:sp>
        <p:nvSpPr>
          <p:cNvPr id="9" name="Rectangle 10"/>
          <p:cNvSpPr>
            <a:spLocks noChangeArrowheads="1"/>
          </p:cNvSpPr>
          <p:nvPr/>
        </p:nvSpPr>
        <p:spPr bwMode="auto">
          <a:xfrm>
            <a:off x="974725" y="1950380"/>
            <a:ext cx="219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r>
              <a:rPr lang="en-GB" altLang="zh-CN" sz="2000" b="0">
                <a:solidFill>
                  <a:srgbClr val="000000"/>
                </a:solidFill>
                <a:latin typeface="Times" panose="02020603050405020304" pitchFamily="18" charset="0"/>
              </a:rPr>
              <a:t>T</a:t>
            </a:r>
            <a:endParaRPr lang="en-GB" altLang="zh-CN" sz="2000" b="0">
              <a:latin typeface="Times" panose="02020603050405020304" pitchFamily="18" charset="0"/>
            </a:endParaRPr>
          </a:p>
        </p:txBody>
      </p:sp>
      <p:sp>
        <p:nvSpPr>
          <p:cNvPr id="10" name="Rectangle 11"/>
          <p:cNvSpPr>
            <a:spLocks noChangeArrowheads="1"/>
          </p:cNvSpPr>
          <p:nvPr/>
        </p:nvSpPr>
        <p:spPr bwMode="auto">
          <a:xfrm>
            <a:off x="3360738" y="1950380"/>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U</a:t>
            </a:r>
            <a:endParaRPr lang="en-GB" altLang="zh-CN" sz="2000" b="0">
              <a:latin typeface="Times" panose="02020603050405020304" pitchFamily="18" charset="0"/>
            </a:endParaRPr>
          </a:p>
        </p:txBody>
      </p:sp>
      <p:sp>
        <p:nvSpPr>
          <p:cNvPr id="11" name="Rectangle 12"/>
          <p:cNvSpPr>
            <a:spLocks noChangeArrowheads="1"/>
          </p:cNvSpPr>
          <p:nvPr/>
        </p:nvSpPr>
        <p:spPr bwMode="auto">
          <a:xfrm>
            <a:off x="5553075" y="1950380"/>
            <a:ext cx="185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A</a:t>
            </a:r>
            <a:endParaRPr lang="en-GB" altLang="zh-CN" sz="2000" b="0">
              <a:latin typeface="Times" panose="02020603050405020304" pitchFamily="18" charset="0"/>
            </a:endParaRPr>
          </a:p>
        </p:txBody>
      </p:sp>
      <p:sp>
        <p:nvSpPr>
          <p:cNvPr id="12" name="Rectangle 13"/>
          <p:cNvSpPr>
            <a:spLocks noChangeArrowheads="1"/>
          </p:cNvSpPr>
          <p:nvPr/>
        </p:nvSpPr>
        <p:spPr bwMode="auto">
          <a:xfrm>
            <a:off x="6704013" y="1950380"/>
            <a:ext cx="171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B</a:t>
            </a:r>
            <a:endParaRPr lang="en-GB" altLang="zh-CN" sz="2000" b="0">
              <a:latin typeface="Times" panose="02020603050405020304" pitchFamily="18" charset="0"/>
            </a:endParaRPr>
          </a:p>
        </p:txBody>
      </p:sp>
      <p:sp>
        <p:nvSpPr>
          <p:cNvPr id="13" name="Rectangle 14"/>
          <p:cNvSpPr>
            <a:spLocks noChangeArrowheads="1"/>
          </p:cNvSpPr>
          <p:nvPr/>
        </p:nvSpPr>
        <p:spPr bwMode="auto">
          <a:xfrm>
            <a:off x="8158163" y="1950380"/>
            <a:ext cx="169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C</a:t>
            </a:r>
            <a:endParaRPr lang="en-GB" altLang="zh-CN" sz="2000" b="0">
              <a:latin typeface="Times" panose="02020603050405020304" pitchFamily="18" charset="0"/>
            </a:endParaRPr>
          </a:p>
        </p:txBody>
      </p:sp>
      <p:sp>
        <p:nvSpPr>
          <p:cNvPr id="14" name="Rectangle 15"/>
          <p:cNvSpPr>
            <a:spLocks noChangeArrowheads="1"/>
          </p:cNvSpPr>
          <p:nvPr/>
        </p:nvSpPr>
        <p:spPr bwMode="auto">
          <a:xfrm>
            <a:off x="5089525" y="2407580"/>
            <a:ext cx="466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RTS</a:t>
            </a:r>
            <a:endParaRPr lang="en-GB" altLang="zh-CN" sz="2000" b="0">
              <a:latin typeface="Times" panose="02020603050405020304" pitchFamily="18" charset="0"/>
            </a:endParaRPr>
          </a:p>
        </p:txBody>
      </p:sp>
      <p:sp>
        <p:nvSpPr>
          <p:cNvPr id="15" name="Rectangle 16"/>
          <p:cNvSpPr>
            <a:spLocks noChangeArrowheads="1"/>
          </p:cNvSpPr>
          <p:nvPr/>
        </p:nvSpPr>
        <p:spPr bwMode="auto">
          <a:xfrm>
            <a:off x="5635625" y="2407580"/>
            <a:ext cx="536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WTS</a:t>
            </a:r>
            <a:endParaRPr lang="en-GB" altLang="zh-CN" sz="2000" b="0">
              <a:latin typeface="Times" panose="02020603050405020304" pitchFamily="18" charset="0"/>
            </a:endParaRPr>
          </a:p>
        </p:txBody>
      </p:sp>
      <p:sp>
        <p:nvSpPr>
          <p:cNvPr id="16" name="Rectangle 17"/>
          <p:cNvSpPr>
            <a:spLocks noChangeArrowheads="1"/>
          </p:cNvSpPr>
          <p:nvPr/>
        </p:nvSpPr>
        <p:spPr bwMode="auto">
          <a:xfrm>
            <a:off x="6407150" y="2407580"/>
            <a:ext cx="4683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RTS</a:t>
            </a:r>
            <a:endParaRPr lang="en-GB" altLang="zh-CN" sz="2000" b="0">
              <a:latin typeface="Times" panose="02020603050405020304" pitchFamily="18" charset="0"/>
            </a:endParaRPr>
          </a:p>
        </p:txBody>
      </p:sp>
      <p:sp>
        <p:nvSpPr>
          <p:cNvPr id="17" name="Rectangle 18"/>
          <p:cNvSpPr>
            <a:spLocks noChangeArrowheads="1"/>
          </p:cNvSpPr>
          <p:nvPr/>
        </p:nvSpPr>
        <p:spPr bwMode="auto">
          <a:xfrm>
            <a:off x="6913563" y="2407580"/>
            <a:ext cx="536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WTS</a:t>
            </a:r>
            <a:endParaRPr lang="en-GB" altLang="zh-CN" sz="2000" b="0">
              <a:latin typeface="Times" panose="02020603050405020304" pitchFamily="18" charset="0"/>
            </a:endParaRPr>
          </a:p>
        </p:txBody>
      </p:sp>
      <p:sp>
        <p:nvSpPr>
          <p:cNvPr id="18" name="Rectangle 19"/>
          <p:cNvSpPr>
            <a:spLocks noChangeArrowheads="1"/>
          </p:cNvSpPr>
          <p:nvPr/>
        </p:nvSpPr>
        <p:spPr bwMode="auto">
          <a:xfrm>
            <a:off x="7742238" y="2407580"/>
            <a:ext cx="466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RTS</a:t>
            </a:r>
            <a:endParaRPr lang="en-GB" altLang="zh-CN" sz="2000" b="0">
              <a:latin typeface="Times" panose="02020603050405020304" pitchFamily="18" charset="0"/>
            </a:endParaRPr>
          </a:p>
        </p:txBody>
      </p:sp>
      <p:sp>
        <p:nvSpPr>
          <p:cNvPr id="19" name="Rectangle 20"/>
          <p:cNvSpPr>
            <a:spLocks noChangeArrowheads="1"/>
          </p:cNvSpPr>
          <p:nvPr/>
        </p:nvSpPr>
        <p:spPr bwMode="auto">
          <a:xfrm>
            <a:off x="8270875" y="2407580"/>
            <a:ext cx="536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WTS</a:t>
            </a:r>
            <a:endParaRPr lang="en-GB" altLang="zh-CN" sz="2000" b="0">
              <a:latin typeface="Times" panose="02020603050405020304" pitchFamily="18" charset="0"/>
            </a:endParaRPr>
          </a:p>
        </p:txBody>
      </p:sp>
      <p:sp>
        <p:nvSpPr>
          <p:cNvPr id="20" name="Rectangle 21"/>
          <p:cNvSpPr>
            <a:spLocks noChangeArrowheads="1"/>
          </p:cNvSpPr>
          <p:nvPr/>
        </p:nvSpPr>
        <p:spPr bwMode="auto">
          <a:xfrm>
            <a:off x="6383338" y="2399642"/>
            <a:ext cx="15875" cy="255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 name="Rectangle 22"/>
          <p:cNvSpPr>
            <a:spLocks noChangeArrowheads="1"/>
          </p:cNvSpPr>
          <p:nvPr/>
        </p:nvSpPr>
        <p:spPr bwMode="auto">
          <a:xfrm>
            <a:off x="6889750" y="2399642"/>
            <a:ext cx="15875" cy="255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 name="Rectangle 23"/>
          <p:cNvSpPr>
            <a:spLocks noChangeArrowheads="1"/>
          </p:cNvSpPr>
          <p:nvPr/>
        </p:nvSpPr>
        <p:spPr bwMode="auto">
          <a:xfrm>
            <a:off x="5165725" y="2663167"/>
            <a:ext cx="244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a:t>
            </a:r>
            <a:endParaRPr lang="zh-CN" altLang="en-GB" sz="2000" b="0">
              <a:latin typeface="Times" panose="02020603050405020304" pitchFamily="18" charset="0"/>
            </a:endParaRPr>
          </a:p>
        </p:txBody>
      </p:sp>
      <p:sp>
        <p:nvSpPr>
          <p:cNvPr id="23" name="Rectangle 24"/>
          <p:cNvSpPr>
            <a:spLocks noChangeArrowheads="1"/>
          </p:cNvSpPr>
          <p:nvPr/>
        </p:nvSpPr>
        <p:spPr bwMode="auto">
          <a:xfrm>
            <a:off x="5788025" y="2663167"/>
            <a:ext cx="141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a:solidFill>
                  <a:srgbClr val="000000"/>
                </a:solidFill>
                <a:latin typeface="Times" panose="02020603050405020304" pitchFamily="18" charset="0"/>
              </a:rPr>
              <a:t>S</a:t>
            </a:r>
            <a:endParaRPr lang="en-GB" altLang="zh-CN" sz="2000" b="0">
              <a:latin typeface="Times" panose="02020603050405020304" pitchFamily="18" charset="0"/>
            </a:endParaRPr>
          </a:p>
        </p:txBody>
      </p:sp>
      <p:sp>
        <p:nvSpPr>
          <p:cNvPr id="24" name="Rectangle 25"/>
          <p:cNvSpPr>
            <a:spLocks noChangeArrowheads="1"/>
          </p:cNvSpPr>
          <p:nvPr/>
        </p:nvSpPr>
        <p:spPr bwMode="auto">
          <a:xfrm>
            <a:off x="6534150" y="2663167"/>
            <a:ext cx="244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a:t>
            </a:r>
            <a:endParaRPr lang="zh-CN" altLang="en-GB" sz="2000" b="0">
              <a:latin typeface="Times" panose="02020603050405020304" pitchFamily="18" charset="0"/>
            </a:endParaRPr>
          </a:p>
        </p:txBody>
      </p:sp>
      <p:sp>
        <p:nvSpPr>
          <p:cNvPr id="25" name="Rectangle 26"/>
          <p:cNvSpPr>
            <a:spLocks noChangeArrowheads="1"/>
          </p:cNvSpPr>
          <p:nvPr/>
        </p:nvSpPr>
        <p:spPr bwMode="auto">
          <a:xfrm>
            <a:off x="7065963" y="2663167"/>
            <a:ext cx="141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a:solidFill>
                  <a:srgbClr val="000000"/>
                </a:solidFill>
                <a:latin typeface="Times" panose="02020603050405020304" pitchFamily="18" charset="0"/>
              </a:rPr>
              <a:t>S</a:t>
            </a:r>
            <a:endParaRPr lang="en-GB" altLang="zh-CN" sz="2000" b="0">
              <a:latin typeface="Times" panose="02020603050405020304" pitchFamily="18" charset="0"/>
            </a:endParaRPr>
          </a:p>
        </p:txBody>
      </p:sp>
      <p:sp>
        <p:nvSpPr>
          <p:cNvPr id="26" name="Rectangle 27"/>
          <p:cNvSpPr>
            <a:spLocks noChangeArrowheads="1"/>
          </p:cNvSpPr>
          <p:nvPr/>
        </p:nvSpPr>
        <p:spPr bwMode="auto">
          <a:xfrm>
            <a:off x="7831138" y="2663167"/>
            <a:ext cx="244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a:t>
            </a:r>
            <a:endParaRPr lang="zh-CN" altLang="en-GB" sz="2000" b="0">
              <a:latin typeface="Times" panose="02020603050405020304" pitchFamily="18" charset="0"/>
            </a:endParaRPr>
          </a:p>
        </p:txBody>
      </p:sp>
      <p:sp>
        <p:nvSpPr>
          <p:cNvPr id="27" name="Rectangle 28"/>
          <p:cNvSpPr>
            <a:spLocks noChangeArrowheads="1"/>
          </p:cNvSpPr>
          <p:nvPr/>
        </p:nvSpPr>
        <p:spPr bwMode="auto">
          <a:xfrm>
            <a:off x="8474075" y="2675867"/>
            <a:ext cx="141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a:solidFill>
                  <a:srgbClr val="000000"/>
                </a:solidFill>
                <a:latin typeface="Times" panose="02020603050405020304" pitchFamily="18" charset="0"/>
              </a:rPr>
              <a:t>S</a:t>
            </a:r>
            <a:endParaRPr lang="en-GB" altLang="zh-CN" sz="2000" b="0">
              <a:latin typeface="Times" panose="02020603050405020304" pitchFamily="18" charset="0"/>
            </a:endParaRPr>
          </a:p>
        </p:txBody>
      </p:sp>
      <p:sp>
        <p:nvSpPr>
          <p:cNvPr id="28" name="Rectangle 29"/>
          <p:cNvSpPr>
            <a:spLocks noChangeArrowheads="1"/>
          </p:cNvSpPr>
          <p:nvPr/>
        </p:nvSpPr>
        <p:spPr bwMode="auto">
          <a:xfrm>
            <a:off x="6889750" y="2655230"/>
            <a:ext cx="15875"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 name="Rectangle 30"/>
          <p:cNvSpPr>
            <a:spLocks noChangeArrowheads="1"/>
          </p:cNvSpPr>
          <p:nvPr/>
        </p:nvSpPr>
        <p:spPr bwMode="auto">
          <a:xfrm>
            <a:off x="260350" y="2955267"/>
            <a:ext cx="16906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openTransaction</a:t>
            </a:r>
            <a:endParaRPr lang="en-GB" altLang="zh-CN" sz="2000" b="0">
              <a:latin typeface="Times" panose="02020603050405020304" pitchFamily="18" charset="0"/>
            </a:endParaRPr>
          </a:p>
        </p:txBody>
      </p:sp>
      <p:sp>
        <p:nvSpPr>
          <p:cNvPr id="30" name="Rectangle 31"/>
          <p:cNvSpPr>
            <a:spLocks noChangeArrowheads="1"/>
          </p:cNvSpPr>
          <p:nvPr/>
        </p:nvSpPr>
        <p:spPr bwMode="auto">
          <a:xfrm>
            <a:off x="6889750" y="2912405"/>
            <a:ext cx="15875"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 name="Rectangle 32"/>
          <p:cNvSpPr>
            <a:spLocks noChangeArrowheads="1"/>
          </p:cNvSpPr>
          <p:nvPr/>
        </p:nvSpPr>
        <p:spPr bwMode="auto">
          <a:xfrm>
            <a:off x="260350" y="3212442"/>
            <a:ext cx="2065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bal = b.getBalance()</a:t>
            </a:r>
            <a:endParaRPr lang="en-GB" altLang="zh-CN" sz="2000" b="0">
              <a:latin typeface="Times" panose="02020603050405020304" pitchFamily="18" charset="0"/>
            </a:endParaRPr>
          </a:p>
        </p:txBody>
      </p:sp>
      <p:sp>
        <p:nvSpPr>
          <p:cNvPr id="32" name="Rectangle 33"/>
          <p:cNvSpPr>
            <a:spLocks noChangeArrowheads="1"/>
          </p:cNvSpPr>
          <p:nvPr/>
        </p:nvSpPr>
        <p:spPr bwMode="auto">
          <a:xfrm>
            <a:off x="5154613" y="3212442"/>
            <a:ext cx="63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endParaRPr lang="zh-CN" altLang="en-GB" sz="2000" b="0">
              <a:latin typeface="Times" panose="02020603050405020304" pitchFamily="18" charset="0"/>
            </a:endParaRPr>
          </a:p>
        </p:txBody>
      </p:sp>
      <p:sp>
        <p:nvSpPr>
          <p:cNvPr id="33" name="Rectangle 34"/>
          <p:cNvSpPr>
            <a:spLocks noChangeArrowheads="1"/>
          </p:cNvSpPr>
          <p:nvPr/>
        </p:nvSpPr>
        <p:spPr bwMode="auto">
          <a:xfrm>
            <a:off x="6475413" y="3212442"/>
            <a:ext cx="400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dirty="0">
                <a:solidFill>
                  <a:srgbClr val="000000"/>
                </a:solidFill>
                <a:latin typeface="Times" panose="02020603050405020304" pitchFamily="18" charset="0"/>
              </a:rPr>
              <a:t>{</a:t>
            </a:r>
            <a:r>
              <a:rPr lang="en-GB" altLang="zh-CN" sz="2000" b="0" dirty="0">
                <a:solidFill>
                  <a:srgbClr val="000000"/>
                </a:solidFill>
                <a:latin typeface="Times" panose="02020603050405020304" pitchFamily="18" charset="0"/>
              </a:rPr>
              <a:t>T}</a:t>
            </a:r>
            <a:endParaRPr lang="en-GB" altLang="zh-CN" sz="2000" b="0" dirty="0">
              <a:latin typeface="Times" panose="02020603050405020304" pitchFamily="18" charset="0"/>
            </a:endParaRPr>
          </a:p>
        </p:txBody>
      </p:sp>
      <p:sp>
        <p:nvSpPr>
          <p:cNvPr id="34" name="Rectangle 35"/>
          <p:cNvSpPr>
            <a:spLocks noChangeArrowheads="1"/>
          </p:cNvSpPr>
          <p:nvPr/>
        </p:nvSpPr>
        <p:spPr bwMode="auto">
          <a:xfrm>
            <a:off x="2644775" y="3539467"/>
            <a:ext cx="16906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openTransaction</a:t>
            </a:r>
            <a:endParaRPr lang="en-GB" altLang="zh-CN" sz="2000" b="0">
              <a:latin typeface="Times" panose="02020603050405020304" pitchFamily="18" charset="0"/>
            </a:endParaRPr>
          </a:p>
        </p:txBody>
      </p:sp>
      <p:sp>
        <p:nvSpPr>
          <p:cNvPr id="35" name="Rectangle 36"/>
          <p:cNvSpPr>
            <a:spLocks noChangeArrowheads="1"/>
          </p:cNvSpPr>
          <p:nvPr/>
        </p:nvSpPr>
        <p:spPr bwMode="auto">
          <a:xfrm>
            <a:off x="260350" y="3787117"/>
            <a:ext cx="2211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b.setBalance(bal*1.1)</a:t>
            </a:r>
            <a:endParaRPr lang="en-GB" altLang="zh-CN" sz="2000" b="0">
              <a:latin typeface="Times" panose="02020603050405020304" pitchFamily="18" charset="0"/>
            </a:endParaRPr>
          </a:p>
        </p:txBody>
      </p:sp>
      <p:sp>
        <p:nvSpPr>
          <p:cNvPr id="36" name="Rectangle 37"/>
          <p:cNvSpPr>
            <a:spLocks noChangeArrowheads="1"/>
          </p:cNvSpPr>
          <p:nvPr/>
        </p:nvSpPr>
        <p:spPr bwMode="auto">
          <a:xfrm>
            <a:off x="2644775" y="4122080"/>
            <a:ext cx="2065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bal = b.getBalance()</a:t>
            </a:r>
            <a:endParaRPr lang="en-GB" altLang="zh-CN" sz="2000" b="0">
              <a:latin typeface="Times" panose="02020603050405020304" pitchFamily="18" charset="0"/>
            </a:endParaRPr>
          </a:p>
        </p:txBody>
      </p:sp>
      <p:sp>
        <p:nvSpPr>
          <p:cNvPr id="37" name="Rectangle 38"/>
          <p:cNvSpPr>
            <a:spLocks noChangeArrowheads="1"/>
          </p:cNvSpPr>
          <p:nvPr/>
        </p:nvSpPr>
        <p:spPr bwMode="auto">
          <a:xfrm>
            <a:off x="2644775" y="4414180"/>
            <a:ext cx="10144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wait for T</a:t>
            </a:r>
            <a:endParaRPr lang="en-GB" altLang="zh-CN" sz="2000" b="0">
              <a:latin typeface="Times" panose="02020603050405020304" pitchFamily="18" charset="0"/>
            </a:endParaRPr>
          </a:p>
        </p:txBody>
      </p:sp>
      <p:sp>
        <p:nvSpPr>
          <p:cNvPr id="38" name="Rectangle 39"/>
          <p:cNvSpPr>
            <a:spLocks noChangeArrowheads="1"/>
          </p:cNvSpPr>
          <p:nvPr/>
        </p:nvSpPr>
        <p:spPr bwMode="auto">
          <a:xfrm>
            <a:off x="260350" y="4704692"/>
            <a:ext cx="20002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 </a:t>
            </a:r>
            <a:r>
              <a:rPr lang="en-GB" altLang="zh-CN" sz="2000" b="0">
                <a:solidFill>
                  <a:srgbClr val="000000"/>
                </a:solidFill>
                <a:latin typeface="Times" panose="02020603050405020304" pitchFamily="18" charset="0"/>
              </a:rPr>
              <a:t>a.withdraw(bal/10)</a:t>
            </a:r>
            <a:endParaRPr lang="en-GB" altLang="zh-CN" sz="2000" b="0">
              <a:latin typeface="Times" panose="02020603050405020304" pitchFamily="18" charset="0"/>
            </a:endParaRPr>
          </a:p>
        </p:txBody>
      </p:sp>
      <p:sp>
        <p:nvSpPr>
          <p:cNvPr id="39" name="Rectangle 40"/>
          <p:cNvSpPr>
            <a:spLocks noChangeArrowheads="1"/>
          </p:cNvSpPr>
          <p:nvPr/>
        </p:nvSpPr>
        <p:spPr bwMode="auto">
          <a:xfrm>
            <a:off x="260350" y="4963455"/>
            <a:ext cx="7731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commit</a:t>
            </a:r>
            <a:endParaRPr lang="en-GB" altLang="zh-CN" sz="2000" b="0">
              <a:latin typeface="Times" panose="02020603050405020304" pitchFamily="18" charset="0"/>
            </a:endParaRPr>
          </a:p>
        </p:txBody>
      </p:sp>
      <p:sp>
        <p:nvSpPr>
          <p:cNvPr id="40" name="Rectangle 41"/>
          <p:cNvSpPr>
            <a:spLocks noChangeArrowheads="1"/>
          </p:cNvSpPr>
          <p:nvPr/>
        </p:nvSpPr>
        <p:spPr bwMode="auto">
          <a:xfrm>
            <a:off x="5826125" y="4963455"/>
            <a:ext cx="169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a:solidFill>
                  <a:srgbClr val="000000"/>
                </a:solidFill>
                <a:latin typeface="Times" panose="02020603050405020304" pitchFamily="18" charset="0"/>
              </a:rPr>
              <a:t>T</a:t>
            </a:r>
            <a:endParaRPr lang="en-GB" altLang="zh-CN" sz="2000" b="0">
              <a:latin typeface="Times" panose="02020603050405020304" pitchFamily="18" charset="0"/>
            </a:endParaRPr>
          </a:p>
        </p:txBody>
      </p:sp>
      <p:sp>
        <p:nvSpPr>
          <p:cNvPr id="41" name="Rectangle 42"/>
          <p:cNvSpPr>
            <a:spLocks noChangeArrowheads="1"/>
          </p:cNvSpPr>
          <p:nvPr/>
        </p:nvSpPr>
        <p:spPr bwMode="auto">
          <a:xfrm>
            <a:off x="6989763" y="4963455"/>
            <a:ext cx="169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a:solidFill>
                  <a:srgbClr val="000000"/>
                </a:solidFill>
                <a:latin typeface="Times" panose="02020603050405020304" pitchFamily="18" charset="0"/>
              </a:rPr>
              <a:t>T</a:t>
            </a:r>
            <a:endParaRPr lang="en-GB" altLang="zh-CN" sz="2000" b="0">
              <a:latin typeface="Times" panose="02020603050405020304" pitchFamily="18" charset="0"/>
            </a:endParaRPr>
          </a:p>
        </p:txBody>
      </p:sp>
      <p:sp>
        <p:nvSpPr>
          <p:cNvPr id="42" name="Rectangle 43"/>
          <p:cNvSpPr>
            <a:spLocks noChangeArrowheads="1"/>
          </p:cNvSpPr>
          <p:nvPr/>
        </p:nvSpPr>
        <p:spPr bwMode="auto">
          <a:xfrm>
            <a:off x="2644775" y="5253967"/>
            <a:ext cx="2065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bal = b.getBalance()</a:t>
            </a:r>
            <a:endParaRPr lang="en-GB" altLang="zh-CN" sz="2000" b="0">
              <a:latin typeface="Times" panose="02020603050405020304" pitchFamily="18" charset="0"/>
            </a:endParaRPr>
          </a:p>
        </p:txBody>
      </p:sp>
      <p:sp>
        <p:nvSpPr>
          <p:cNvPr id="43" name="Rectangle 44"/>
          <p:cNvSpPr>
            <a:spLocks noChangeArrowheads="1"/>
          </p:cNvSpPr>
          <p:nvPr/>
        </p:nvSpPr>
        <p:spPr bwMode="auto">
          <a:xfrm>
            <a:off x="2644775" y="5546067"/>
            <a:ext cx="2211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b.setBalance(bal*1.1)</a:t>
            </a:r>
            <a:endParaRPr lang="en-GB" altLang="zh-CN" sz="2000" b="0">
              <a:latin typeface="Times" panose="02020603050405020304" pitchFamily="18" charset="0"/>
            </a:endParaRPr>
          </a:p>
        </p:txBody>
      </p:sp>
      <p:sp>
        <p:nvSpPr>
          <p:cNvPr id="44" name="Rectangle 45"/>
          <p:cNvSpPr>
            <a:spLocks noChangeArrowheads="1"/>
          </p:cNvSpPr>
          <p:nvPr/>
        </p:nvSpPr>
        <p:spPr bwMode="auto">
          <a:xfrm>
            <a:off x="2644775" y="5836580"/>
            <a:ext cx="1936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b="0">
                <a:solidFill>
                  <a:srgbClr val="000000"/>
                </a:solidFill>
                <a:latin typeface="Times" panose="02020603050405020304" pitchFamily="18" charset="0"/>
              </a:rPr>
              <a:t>c.withdraw(bal/10)</a:t>
            </a:r>
            <a:endParaRPr lang="en-GB" altLang="zh-CN" sz="2000" b="0">
              <a:latin typeface="Times" panose="02020603050405020304" pitchFamily="18" charset="0"/>
            </a:endParaRPr>
          </a:p>
        </p:txBody>
      </p:sp>
      <p:sp>
        <p:nvSpPr>
          <p:cNvPr id="45" name="Rectangle 46"/>
          <p:cNvSpPr>
            <a:spLocks noChangeArrowheads="1"/>
          </p:cNvSpPr>
          <p:nvPr/>
        </p:nvSpPr>
        <p:spPr bwMode="auto">
          <a:xfrm>
            <a:off x="8397875" y="5823880"/>
            <a:ext cx="454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a:solidFill>
                  <a:srgbClr val="000000"/>
                </a:solidFill>
                <a:latin typeface="Times" panose="02020603050405020304" pitchFamily="18" charset="0"/>
              </a:rPr>
              <a:t>S</a:t>
            </a:r>
            <a:r>
              <a:rPr lang="en-GB" altLang="zh-CN" sz="2000" b="0">
                <a:solidFill>
                  <a:srgbClr val="000000"/>
                </a:solidFill>
                <a:latin typeface="Times" panose="02020603050405020304" pitchFamily="18" charset="0"/>
              </a:rPr>
              <a:t>, U</a:t>
            </a:r>
          </a:p>
        </p:txBody>
      </p:sp>
      <p:grpSp>
        <p:nvGrpSpPr>
          <p:cNvPr id="46" name="Group 47"/>
          <p:cNvGrpSpPr>
            <a:grpSpLocks/>
          </p:cNvGrpSpPr>
          <p:nvPr/>
        </p:nvGrpSpPr>
        <p:grpSpPr bwMode="auto">
          <a:xfrm>
            <a:off x="2673350" y="4750730"/>
            <a:ext cx="441325" cy="92075"/>
            <a:chOff x="792" y="2771"/>
            <a:chExt cx="241" cy="49"/>
          </a:xfrm>
        </p:grpSpPr>
        <p:sp>
          <p:nvSpPr>
            <p:cNvPr id="47" name="Oval 48"/>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8" name="Oval 49"/>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 name="Oval 50"/>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0" name="Group 51"/>
          <p:cNvGrpSpPr>
            <a:grpSpLocks/>
          </p:cNvGrpSpPr>
          <p:nvPr/>
        </p:nvGrpSpPr>
        <p:grpSpPr bwMode="auto">
          <a:xfrm>
            <a:off x="2673350" y="5026955"/>
            <a:ext cx="441325" cy="93662"/>
            <a:chOff x="792" y="2771"/>
            <a:chExt cx="241" cy="49"/>
          </a:xfrm>
        </p:grpSpPr>
        <p:sp>
          <p:nvSpPr>
            <p:cNvPr id="51" name="Oval 52"/>
            <p:cNvSpPr>
              <a:spLocks noChangeArrowheads="1"/>
            </p:cNvSpPr>
            <p:nvPr/>
          </p:nvSpPr>
          <p:spPr bwMode="auto">
            <a:xfrm>
              <a:off x="792"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 name="Oval 53"/>
            <p:cNvSpPr>
              <a:spLocks noChangeArrowheads="1"/>
            </p:cNvSpPr>
            <p:nvPr/>
          </p:nvSpPr>
          <p:spPr bwMode="auto">
            <a:xfrm>
              <a:off x="888"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3" name="Oval 54"/>
            <p:cNvSpPr>
              <a:spLocks noChangeArrowheads="1"/>
            </p:cNvSpPr>
            <p:nvPr/>
          </p:nvSpPr>
          <p:spPr bwMode="auto">
            <a:xfrm>
              <a:off x="984" y="2771"/>
              <a:ext cx="49" cy="4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4" name="Line 55"/>
          <p:cNvSpPr>
            <a:spLocks noChangeShapeType="1"/>
          </p:cNvSpPr>
          <p:nvPr/>
        </p:nvSpPr>
        <p:spPr bwMode="auto">
          <a:xfrm>
            <a:off x="280988" y="1518580"/>
            <a:ext cx="86836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 name="Line 56"/>
          <p:cNvSpPr>
            <a:spLocks noChangeShapeType="1"/>
          </p:cNvSpPr>
          <p:nvPr/>
        </p:nvSpPr>
        <p:spPr bwMode="auto">
          <a:xfrm>
            <a:off x="280988" y="2331380"/>
            <a:ext cx="86836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 name="Line 57"/>
          <p:cNvSpPr>
            <a:spLocks noChangeShapeType="1"/>
          </p:cNvSpPr>
          <p:nvPr/>
        </p:nvSpPr>
        <p:spPr bwMode="auto">
          <a:xfrm>
            <a:off x="280988" y="6165192"/>
            <a:ext cx="86836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 name="Line 58"/>
          <p:cNvSpPr>
            <a:spLocks noChangeShapeType="1"/>
          </p:cNvSpPr>
          <p:nvPr/>
        </p:nvSpPr>
        <p:spPr bwMode="auto">
          <a:xfrm>
            <a:off x="4941888" y="1520167"/>
            <a:ext cx="0" cy="46466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 name="Rectangle 59"/>
          <p:cNvSpPr>
            <a:spLocks noChangeArrowheads="1"/>
          </p:cNvSpPr>
          <p:nvPr/>
        </p:nvSpPr>
        <p:spPr bwMode="auto">
          <a:xfrm>
            <a:off x="6986588" y="5520667"/>
            <a:ext cx="5445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a:solidFill>
                  <a:srgbClr val="000000"/>
                </a:solidFill>
                <a:latin typeface="Times" panose="02020603050405020304" pitchFamily="18" charset="0"/>
              </a:rPr>
              <a:t>T</a:t>
            </a:r>
            <a:r>
              <a:rPr lang="en-GB" altLang="zh-CN" sz="2000" b="0">
                <a:solidFill>
                  <a:srgbClr val="000000"/>
                </a:solidFill>
                <a:latin typeface="Times" panose="02020603050405020304" pitchFamily="18" charset="0"/>
              </a:rPr>
              <a:t>, U </a:t>
            </a:r>
          </a:p>
        </p:txBody>
      </p:sp>
      <p:sp>
        <p:nvSpPr>
          <p:cNvPr id="59" name="Rectangle 60"/>
          <p:cNvSpPr>
            <a:spLocks noChangeArrowheads="1"/>
          </p:cNvSpPr>
          <p:nvPr/>
        </p:nvSpPr>
        <p:spPr bwMode="auto">
          <a:xfrm>
            <a:off x="6961188" y="3791880"/>
            <a:ext cx="423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a:solidFill>
                  <a:srgbClr val="000000"/>
                </a:solidFill>
                <a:latin typeface="Times" panose="02020603050405020304" pitchFamily="18" charset="0"/>
              </a:rPr>
              <a:t>S</a:t>
            </a:r>
            <a:r>
              <a:rPr lang="en-GB" altLang="zh-CN" sz="2000" b="0">
                <a:solidFill>
                  <a:srgbClr val="000000"/>
                </a:solidFill>
                <a:latin typeface="Times" panose="02020603050405020304" pitchFamily="18" charset="0"/>
              </a:rPr>
              <a:t>, T</a:t>
            </a:r>
          </a:p>
        </p:txBody>
      </p:sp>
      <p:sp>
        <p:nvSpPr>
          <p:cNvPr id="60" name="Rectangle 61"/>
          <p:cNvSpPr>
            <a:spLocks noChangeArrowheads="1"/>
          </p:cNvSpPr>
          <p:nvPr/>
        </p:nvSpPr>
        <p:spPr bwMode="auto">
          <a:xfrm>
            <a:off x="5686425" y="4634842"/>
            <a:ext cx="422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sz="2000">
                <a:solidFill>
                  <a:srgbClr val="000000"/>
                </a:solidFill>
                <a:latin typeface="Times" panose="02020603050405020304" pitchFamily="18" charset="0"/>
              </a:rPr>
              <a:t>S</a:t>
            </a:r>
            <a:r>
              <a:rPr lang="en-GB" altLang="zh-CN" sz="2000" b="0">
                <a:solidFill>
                  <a:srgbClr val="000000"/>
                </a:solidFill>
                <a:latin typeface="Times" panose="02020603050405020304" pitchFamily="18" charset="0"/>
              </a:rPr>
              <a:t>, T</a:t>
            </a:r>
          </a:p>
        </p:txBody>
      </p:sp>
      <p:sp>
        <p:nvSpPr>
          <p:cNvPr id="61" name="Rectangle 62"/>
          <p:cNvSpPr>
            <a:spLocks noChangeArrowheads="1"/>
          </p:cNvSpPr>
          <p:nvPr/>
        </p:nvSpPr>
        <p:spPr bwMode="auto">
          <a:xfrm>
            <a:off x="6450013" y="5273017"/>
            <a:ext cx="4302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sz="2000" b="0">
                <a:solidFill>
                  <a:srgbClr val="000000"/>
                </a:solidFill>
                <a:latin typeface="Times" panose="02020603050405020304" pitchFamily="18" charset="0"/>
              </a:rPr>
              <a:t>{</a:t>
            </a:r>
            <a:r>
              <a:rPr lang="en-GB" altLang="zh-CN" sz="2000" b="0">
                <a:solidFill>
                  <a:srgbClr val="000000"/>
                </a:solidFill>
                <a:latin typeface="Times" panose="02020603050405020304" pitchFamily="18" charset="0"/>
              </a:rPr>
              <a:t>U}</a:t>
            </a:r>
            <a:endParaRPr lang="en-GB" altLang="zh-CN" sz="2000" b="0">
              <a:latin typeface="Times" panose="02020603050405020304" pitchFamily="18" charset="0"/>
            </a:endParaRPr>
          </a:p>
        </p:txBody>
      </p:sp>
    </p:spTree>
    <p:extLst>
      <p:ext uri="{BB962C8B-B14F-4D97-AF65-F5344CB8AC3E}">
        <p14:creationId xmlns:p14="http://schemas.microsoft.com/office/powerpoint/2010/main" val="40427567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13.6 </a:t>
            </a:r>
            <a:r>
              <a:rPr lang="zh-CN" altLang="en-US" dirty="0"/>
              <a:t>时间戳排序</a:t>
            </a:r>
          </a:p>
        </p:txBody>
      </p:sp>
      <p:sp>
        <p:nvSpPr>
          <p:cNvPr id="3" name="内容占位符 2"/>
          <p:cNvSpPr>
            <a:spLocks noGrp="1"/>
          </p:cNvSpPr>
          <p:nvPr>
            <p:ph idx="1"/>
          </p:nvPr>
        </p:nvSpPr>
        <p:spPr/>
        <p:txBody>
          <a:bodyPr>
            <a:normAutofit lnSpcReduction="10000"/>
          </a:bodyPr>
          <a:lstStyle/>
          <a:p>
            <a:pPr>
              <a:lnSpc>
                <a:spcPct val="90000"/>
              </a:lnSpc>
            </a:pPr>
            <a:r>
              <a:rPr kumimoji="1" lang="zh-CN" altLang="en-US" sz="2800" b="1" dirty="0" smtClean="0">
                <a:solidFill>
                  <a:schemeClr val="tx1"/>
                </a:solidFill>
                <a:latin typeface="Times New Roman" panose="02020603050405020304" pitchFamily="18" charset="0"/>
              </a:rPr>
              <a:t>多版本</a:t>
            </a:r>
            <a:r>
              <a:rPr kumimoji="1" lang="zh-CN" altLang="en-US" sz="2800" b="1" dirty="0">
                <a:solidFill>
                  <a:schemeClr val="tx1"/>
                </a:solidFill>
                <a:latin typeface="Times New Roman" panose="02020603050405020304" pitchFamily="18" charset="0"/>
              </a:rPr>
              <a:t>时间戳排序</a:t>
            </a:r>
          </a:p>
          <a:p>
            <a:pPr lvl="1">
              <a:lnSpc>
                <a:spcPct val="90000"/>
              </a:lnSpc>
            </a:pPr>
            <a:r>
              <a:rPr lang="zh-CN" altLang="en-US" sz="2400" dirty="0">
                <a:solidFill>
                  <a:schemeClr val="tx1"/>
                </a:solidFill>
                <a:latin typeface="Times New Roman" panose="02020603050405020304" pitchFamily="18" charset="0"/>
              </a:rPr>
              <a:t>基本思想</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每个对象维护一个已提交版本列表</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zh-CN" altLang="en-US" sz="2400" dirty="0">
                <a:solidFill>
                  <a:schemeClr val="tx1"/>
                </a:solidFill>
                <a:latin typeface="Times New Roman" panose="02020603050405020304" pitchFamily="18" charset="0"/>
              </a:rPr>
              <a:t>过迟到达的读操作从提交版本中获取信息</a:t>
            </a:r>
          </a:p>
          <a:p>
            <a:pPr lvl="1">
              <a:lnSpc>
                <a:spcPct val="90000"/>
              </a:lnSpc>
            </a:pPr>
            <a:r>
              <a:rPr lang="zh-CN" altLang="en-US" sz="2400" dirty="0">
                <a:solidFill>
                  <a:schemeClr val="tx1"/>
                </a:solidFill>
                <a:latin typeface="Times New Roman" panose="02020603050405020304" pitchFamily="18" charset="0"/>
              </a:rPr>
              <a:t>冲突规则</a:t>
            </a:r>
          </a:p>
          <a:p>
            <a:pPr lvl="1">
              <a:lnSpc>
                <a:spcPct val="90000"/>
              </a:lnSpc>
              <a:buFont typeface="Wingdings" panose="05000000000000000000" pitchFamily="2" charset="2"/>
              <a:buNone/>
            </a:pPr>
            <a:r>
              <a:rPr lang="zh-CN" altLang="en-US" sz="2400" dirty="0">
                <a:solidFill>
                  <a:schemeClr val="tx1"/>
                </a:solidFill>
                <a:latin typeface="Times New Roman" panose="02020603050405020304" pitchFamily="18" charset="0"/>
              </a:rPr>
              <a:t>　 </a:t>
            </a:r>
            <a:r>
              <a:rPr lang="en-US" altLang="zh-CN" sz="2400" dirty="0">
                <a:solidFill>
                  <a:schemeClr val="tx1"/>
                </a:solidFill>
                <a:latin typeface="Times New Roman" panose="02020603050405020304" pitchFamily="18" charset="0"/>
              </a:rPr>
              <a:t>- </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c</a:t>
            </a:r>
            <a:r>
              <a:rPr lang="zh-CN" altLang="en-US" sz="2400" dirty="0">
                <a:solidFill>
                  <a:schemeClr val="tx1"/>
                </a:solidFill>
                <a:latin typeface="Times New Roman" panose="02020603050405020304" pitchFamily="18" charset="0"/>
              </a:rPr>
              <a:t>不能写事务</a:t>
            </a:r>
            <a:r>
              <a:rPr lang="en-US" altLang="zh-CN" sz="2400" dirty="0">
                <a:solidFill>
                  <a:schemeClr val="tx1"/>
                </a:solidFill>
                <a:latin typeface="Times New Roman" panose="02020603050405020304" pitchFamily="18" charset="0"/>
              </a:rPr>
              <a:t>T</a:t>
            </a:r>
            <a:r>
              <a:rPr lang="en-US" altLang="zh-CN" sz="2400" baseline="-25000" dirty="0">
                <a:solidFill>
                  <a:schemeClr val="tx1"/>
                </a:solidFill>
                <a:latin typeface="Times New Roman" panose="02020603050405020304" pitchFamily="18" charset="0"/>
              </a:rPr>
              <a:t>i</a:t>
            </a:r>
            <a:r>
              <a:rPr lang="zh-CN" altLang="en-US" sz="2400" dirty="0">
                <a:solidFill>
                  <a:schemeClr val="tx1"/>
                </a:solidFill>
                <a:latin typeface="Times New Roman" panose="02020603050405020304" pitchFamily="18" charset="0"/>
              </a:rPr>
              <a:t>读过的对象，其中</a:t>
            </a:r>
            <a:r>
              <a:rPr lang="en-US" altLang="zh-CN" sz="2400" dirty="0">
                <a:solidFill>
                  <a:schemeClr val="tx1"/>
                </a:solidFill>
                <a:latin typeface="Times New Roman" panose="02020603050405020304" pitchFamily="18" charset="0"/>
              </a:rPr>
              <a:t>T</a:t>
            </a:r>
            <a:r>
              <a:rPr lang="en-US" altLang="zh-CN" sz="2400" baseline="-25000" dirty="0">
                <a:solidFill>
                  <a:schemeClr val="tx1"/>
                </a:solidFill>
                <a:latin typeface="Times New Roman" panose="02020603050405020304" pitchFamily="18" charset="0"/>
              </a:rPr>
              <a:t>i</a:t>
            </a:r>
            <a:r>
              <a:rPr lang="en-US" altLang="zh-CN" sz="2400" dirty="0">
                <a:solidFill>
                  <a:schemeClr val="tx1"/>
                </a:solidFill>
                <a:latin typeface="Times New Roman" panose="02020603050405020304" pitchFamily="18" charset="0"/>
              </a:rPr>
              <a:t>&gt;</a:t>
            </a:r>
            <a:r>
              <a:rPr lang="en-US" altLang="zh-CN" sz="2400" dirty="0" err="1">
                <a:solidFill>
                  <a:schemeClr val="tx1"/>
                </a:solidFill>
                <a:latin typeface="Times New Roman" panose="02020603050405020304" pitchFamily="18" charset="0"/>
              </a:rPr>
              <a:t>T</a:t>
            </a:r>
            <a:r>
              <a:rPr lang="en-US" altLang="zh-CN" sz="2400" baseline="-25000" dirty="0" err="1">
                <a:solidFill>
                  <a:schemeClr val="tx1"/>
                </a:solidFill>
                <a:latin typeface="Times New Roman" panose="02020603050405020304" pitchFamily="18" charset="0"/>
              </a:rPr>
              <a:t>c</a:t>
            </a:r>
            <a:endParaRPr lang="en-US" altLang="zh-CN" sz="2400" baseline="-250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写规则</a:t>
            </a:r>
          </a:p>
          <a:p>
            <a:pPr lvl="1">
              <a:lnSpc>
                <a:spcPct val="90000"/>
              </a:lnSpc>
            </a:pPr>
            <a:endParaRPr lang="zh-CN" altLang="en-US" sz="2400" dirty="0">
              <a:solidFill>
                <a:schemeClr val="tx1"/>
              </a:solidFill>
              <a:latin typeface="Times New Roman" panose="02020603050405020304" pitchFamily="18" charset="0"/>
            </a:endParaRPr>
          </a:p>
          <a:p>
            <a:pPr lvl="1">
              <a:lnSpc>
                <a:spcPct val="90000"/>
              </a:lnSpc>
            </a:pPr>
            <a:endParaRPr lang="zh-CN" altLang="en-US" sz="2000" dirty="0">
              <a:solidFill>
                <a:schemeClr val="tx1"/>
              </a:solidFill>
              <a:latin typeface="Times New Roman" panose="02020603050405020304" pitchFamily="18" charset="0"/>
            </a:endParaRPr>
          </a:p>
          <a:p>
            <a:pPr lvl="1">
              <a:lnSpc>
                <a:spcPct val="90000"/>
              </a:lnSpc>
            </a:pPr>
            <a:endParaRPr lang="zh-CN" altLang="en-US" sz="2000" dirty="0">
              <a:solidFill>
                <a:schemeClr val="tx1"/>
              </a:solidFill>
              <a:latin typeface="Times New Roman" panose="02020603050405020304" pitchFamily="18" charset="0"/>
            </a:endParaRPr>
          </a:p>
          <a:p>
            <a:pPr lvl="1">
              <a:lnSpc>
                <a:spcPct val="90000"/>
              </a:lnSpc>
            </a:pPr>
            <a:endParaRPr lang="zh-CN" altLang="en-US" sz="2000" dirty="0">
              <a:solidFill>
                <a:schemeClr val="tx1"/>
              </a:solidFill>
              <a:latin typeface="Times New Roman" panose="02020603050405020304" pitchFamily="18" charset="0"/>
            </a:endParaRPr>
          </a:p>
          <a:p>
            <a:pPr lvl="1">
              <a:lnSpc>
                <a:spcPct val="90000"/>
              </a:lnSpc>
            </a:pPr>
            <a:r>
              <a:rPr lang="zh-CN" altLang="en-US" sz="2400" dirty="0">
                <a:solidFill>
                  <a:schemeClr val="tx1"/>
                </a:solidFill>
                <a:latin typeface="Times New Roman" panose="02020603050405020304" pitchFamily="18" charset="0"/>
              </a:rPr>
              <a:t>示例</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74</a:t>
            </a:fld>
            <a:endParaRPr lang="zh-CN" altLang="en-US"/>
          </a:p>
        </p:txBody>
      </p:sp>
      <p:sp>
        <p:nvSpPr>
          <p:cNvPr id="5" name="Rectangle 4"/>
          <p:cNvSpPr>
            <a:spLocks noChangeArrowheads="1"/>
          </p:cNvSpPr>
          <p:nvPr/>
        </p:nvSpPr>
        <p:spPr bwMode="auto">
          <a:xfrm>
            <a:off x="1475163" y="3970904"/>
            <a:ext cx="6934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606425">
              <a:defRPr>
                <a:solidFill>
                  <a:schemeClr val="tx1"/>
                </a:solidFill>
                <a:latin typeface="Arial" panose="020B0604020202020204" pitchFamily="34" charset="0"/>
                <a:ea typeface="宋体" panose="02010600030101010101" pitchFamily="2" charset="-122"/>
              </a:defRPr>
            </a:lvl1pPr>
            <a:lvl2pPr defTabSz="606425">
              <a:defRPr>
                <a:solidFill>
                  <a:schemeClr val="tx1"/>
                </a:solidFill>
                <a:latin typeface="Arial" panose="020B0604020202020204" pitchFamily="34" charset="0"/>
                <a:ea typeface="宋体" panose="02010600030101010101" pitchFamily="2" charset="-122"/>
              </a:defRPr>
            </a:lvl2pPr>
            <a:lvl3pPr defTabSz="606425">
              <a:defRPr>
                <a:solidFill>
                  <a:schemeClr val="tx1"/>
                </a:solidFill>
                <a:latin typeface="Arial" panose="020B0604020202020204" pitchFamily="34" charset="0"/>
                <a:ea typeface="宋体" panose="02010600030101010101" pitchFamily="2" charset="-122"/>
              </a:defRPr>
            </a:lvl3pPr>
            <a:lvl4pPr defTabSz="606425">
              <a:defRPr>
                <a:solidFill>
                  <a:schemeClr val="tx1"/>
                </a:solidFill>
                <a:latin typeface="Arial" panose="020B0604020202020204" pitchFamily="34" charset="0"/>
                <a:ea typeface="宋体" panose="02010600030101010101" pitchFamily="2" charset="-122"/>
              </a:defRPr>
            </a:lvl4pPr>
            <a:lvl5pPr defTabSz="606425">
              <a:defRPr>
                <a:solidFill>
                  <a:schemeClr val="tx1"/>
                </a:solidFill>
                <a:latin typeface="Arial" panose="020B0604020202020204" pitchFamily="34" charset="0"/>
                <a:ea typeface="宋体" panose="02010600030101010101" pitchFamily="2" charset="-122"/>
              </a:defRPr>
            </a:lvl5pPr>
            <a:lvl6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6064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GB" altLang="zh-CN" b="0" dirty="0">
                <a:latin typeface="Times" panose="02020603050405020304" pitchFamily="18" charset="0"/>
              </a:rPr>
              <a:t>if (</a:t>
            </a:r>
            <a:r>
              <a:rPr lang="en-GB" altLang="zh-CN" b="0" i="1" dirty="0" err="1">
                <a:latin typeface="Times" panose="02020603050405020304" pitchFamily="18" charset="0"/>
              </a:rPr>
              <a:t>D</a:t>
            </a:r>
            <a:r>
              <a:rPr lang="en-GB" altLang="zh-CN" b="0" i="1" baseline="-25000" dirty="0" err="1">
                <a:latin typeface="Times" panose="02020603050405020304" pitchFamily="18" charset="0"/>
              </a:rPr>
              <a:t>maxEarlier</a:t>
            </a:r>
            <a:r>
              <a:rPr lang="en-GB" altLang="zh-CN" b="0" dirty="0">
                <a:latin typeface="Times" panose="02020603050405020304" pitchFamily="18" charset="0"/>
              </a:rPr>
              <a:t> </a:t>
            </a:r>
            <a:r>
              <a:rPr lang="zh-CN" altLang="en-GB" b="0" dirty="0">
                <a:latin typeface="Times" panose="02020603050405020304" pitchFamily="18" charset="0"/>
              </a:rPr>
              <a:t>的读时间戳</a:t>
            </a:r>
            <a:r>
              <a:rPr lang="en-GB" altLang="zh-CN" b="0" dirty="0">
                <a:latin typeface="Tahoma" panose="020B0604030504040204" pitchFamily="34" charset="0"/>
              </a:rPr>
              <a:t>≤</a:t>
            </a:r>
            <a:r>
              <a:rPr lang="en-GB" altLang="zh-CN" b="0" i="1" dirty="0" err="1">
                <a:latin typeface="Times" panose="02020603050405020304" pitchFamily="18" charset="0"/>
              </a:rPr>
              <a:t>T</a:t>
            </a:r>
            <a:r>
              <a:rPr lang="en-GB" altLang="zh-CN" b="0" i="1" baseline="-25000" dirty="0" err="1">
                <a:latin typeface="Times" panose="02020603050405020304" pitchFamily="18" charset="0"/>
              </a:rPr>
              <a:t>c</a:t>
            </a:r>
            <a:r>
              <a:rPr lang="en-GB" altLang="zh-CN" b="0" dirty="0">
                <a:latin typeface="Times" panose="02020603050405020304" pitchFamily="18" charset="0"/>
              </a:rPr>
              <a:t> ) </a:t>
            </a:r>
          </a:p>
          <a:p>
            <a:pPr eaLnBrk="0" hangingPunct="0"/>
            <a:r>
              <a:rPr lang="en-GB" altLang="zh-CN" b="0" dirty="0">
                <a:latin typeface="Times" panose="02020603050405020304" pitchFamily="18" charset="0"/>
              </a:rPr>
              <a:t>	</a:t>
            </a:r>
            <a:r>
              <a:rPr lang="zh-CN" altLang="en-GB" b="0" dirty="0">
                <a:latin typeface="Times" panose="02020603050405020304" pitchFamily="18" charset="0"/>
              </a:rPr>
              <a:t>在 </a:t>
            </a:r>
            <a:r>
              <a:rPr lang="en-GB" altLang="zh-CN" b="0" i="1" dirty="0">
                <a:latin typeface="Times" panose="02020603050405020304" pitchFamily="18" charset="0"/>
              </a:rPr>
              <a:t>D</a:t>
            </a:r>
            <a:r>
              <a:rPr lang="zh-CN" altLang="en-GB" b="0" i="1" dirty="0">
                <a:latin typeface="Times" panose="02020603050405020304" pitchFamily="18" charset="0"/>
              </a:rPr>
              <a:t>的临时版本上完成写操作，并标记上写时间戳</a:t>
            </a:r>
            <a:r>
              <a:rPr lang="zh-CN" altLang="en-GB" b="0" dirty="0">
                <a:latin typeface="Times" panose="02020603050405020304" pitchFamily="18" charset="0"/>
              </a:rPr>
              <a:t> </a:t>
            </a:r>
            <a:r>
              <a:rPr lang="en-GB" altLang="zh-CN" b="0" i="1" dirty="0" err="1">
                <a:latin typeface="Times" panose="02020603050405020304" pitchFamily="18" charset="0"/>
              </a:rPr>
              <a:t>T</a:t>
            </a:r>
            <a:r>
              <a:rPr lang="en-GB" altLang="zh-CN" b="0" i="1" baseline="-25000" dirty="0" err="1">
                <a:latin typeface="Times" panose="02020603050405020304" pitchFamily="18" charset="0"/>
              </a:rPr>
              <a:t>c</a:t>
            </a:r>
            <a:endParaRPr lang="en-GB" altLang="zh-CN" b="0" dirty="0">
              <a:latin typeface="Times" panose="02020603050405020304" pitchFamily="18" charset="0"/>
            </a:endParaRPr>
          </a:p>
          <a:p>
            <a:pPr eaLnBrk="0" hangingPunct="0"/>
            <a:r>
              <a:rPr lang="en-GB" altLang="zh-CN" b="0" dirty="0">
                <a:latin typeface="Times" panose="02020603050405020304" pitchFamily="18" charset="0"/>
              </a:rPr>
              <a:t>else</a:t>
            </a:r>
          </a:p>
          <a:p>
            <a:pPr eaLnBrk="0" hangingPunct="0"/>
            <a:r>
              <a:rPr lang="en-GB" altLang="zh-CN" b="0" dirty="0">
                <a:latin typeface="Times" panose="02020603050405020304" pitchFamily="18" charset="0"/>
              </a:rPr>
              <a:t>	</a:t>
            </a:r>
            <a:r>
              <a:rPr lang="zh-CN" altLang="en-GB" b="0" dirty="0">
                <a:latin typeface="Times" panose="02020603050405020304" pitchFamily="18" charset="0"/>
              </a:rPr>
              <a:t>放弃事务</a:t>
            </a:r>
            <a:r>
              <a:rPr lang="en-GB" altLang="zh-CN" b="0" i="1" dirty="0" err="1">
                <a:latin typeface="Times" panose="02020603050405020304" pitchFamily="18" charset="0"/>
              </a:rPr>
              <a:t>T</a:t>
            </a:r>
            <a:r>
              <a:rPr lang="en-GB" altLang="zh-CN" b="0" i="1" baseline="-25000" dirty="0" err="1">
                <a:latin typeface="Times" panose="02020603050405020304" pitchFamily="18" charset="0"/>
              </a:rPr>
              <a:t>c</a:t>
            </a:r>
            <a:endParaRPr lang="en-GB" altLang="zh-CN" b="0" i="1" baseline="-25000" dirty="0">
              <a:latin typeface="Times" panose="02020603050405020304" pitchFamily="18" charset="0"/>
            </a:endParaRPr>
          </a:p>
        </p:txBody>
      </p:sp>
    </p:spTree>
    <p:extLst>
      <p:ext uri="{BB962C8B-B14F-4D97-AF65-F5344CB8AC3E}">
        <p14:creationId xmlns:p14="http://schemas.microsoft.com/office/powerpoint/2010/main" val="14188734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13.6 </a:t>
            </a:r>
            <a:r>
              <a:rPr lang="zh-CN" altLang="en-US" dirty="0"/>
              <a:t>时间戳排序</a:t>
            </a: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75</a:t>
            </a:fld>
            <a:endParaRPr lang="zh-CN" altLang="en-US"/>
          </a:p>
        </p:txBody>
      </p:sp>
      <p:grpSp>
        <p:nvGrpSpPr>
          <p:cNvPr id="5" name="Group 6"/>
          <p:cNvGrpSpPr>
            <a:grpSpLocks/>
          </p:cNvGrpSpPr>
          <p:nvPr/>
        </p:nvGrpSpPr>
        <p:grpSpPr bwMode="auto">
          <a:xfrm>
            <a:off x="279306" y="1430463"/>
            <a:ext cx="8432800" cy="4792662"/>
            <a:chOff x="934" y="1204"/>
            <a:chExt cx="4976" cy="2577"/>
          </a:xfrm>
        </p:grpSpPr>
        <p:sp>
          <p:nvSpPr>
            <p:cNvPr id="6" name="Rectangle 7"/>
            <p:cNvSpPr>
              <a:spLocks noChangeArrowheads="1"/>
            </p:cNvSpPr>
            <p:nvPr/>
          </p:nvSpPr>
          <p:spPr bwMode="auto">
            <a:xfrm>
              <a:off x="3647" y="2428"/>
              <a:ext cx="27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时间</a:t>
              </a:r>
              <a:endParaRPr lang="zh-CN" altLang="en-GB" b="0">
                <a:latin typeface="Times" panose="02020603050405020304" pitchFamily="18" charset="0"/>
              </a:endParaRPr>
            </a:p>
          </p:txBody>
        </p:sp>
        <p:sp>
          <p:nvSpPr>
            <p:cNvPr id="7" name="Rectangle 8"/>
            <p:cNvSpPr>
              <a:spLocks noChangeArrowheads="1"/>
            </p:cNvSpPr>
            <p:nvPr/>
          </p:nvSpPr>
          <p:spPr bwMode="auto">
            <a:xfrm>
              <a:off x="3730" y="1204"/>
              <a:ext cx="83"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8" name="Rectangle 9"/>
            <p:cNvSpPr>
              <a:spLocks noChangeArrowheads="1"/>
            </p:cNvSpPr>
            <p:nvPr/>
          </p:nvSpPr>
          <p:spPr bwMode="auto">
            <a:xfrm>
              <a:off x="3796" y="1254"/>
              <a:ext cx="11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4 </a:t>
              </a:r>
              <a:endParaRPr lang="zh-CN" altLang="en-GB" b="0">
                <a:latin typeface="Times" panose="02020603050405020304" pitchFamily="18" charset="0"/>
              </a:endParaRPr>
            </a:p>
          </p:txBody>
        </p:sp>
        <p:sp>
          <p:nvSpPr>
            <p:cNvPr id="9" name="Rectangle 10"/>
            <p:cNvSpPr>
              <a:spLocks noChangeArrowheads="1"/>
            </p:cNvSpPr>
            <p:nvPr/>
          </p:nvSpPr>
          <p:spPr bwMode="auto">
            <a:xfrm>
              <a:off x="3928" y="1204"/>
              <a:ext cx="32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write;</a:t>
              </a:r>
              <a:endParaRPr lang="en-GB" altLang="zh-CN" b="0">
                <a:latin typeface="Times" panose="02020603050405020304" pitchFamily="18" charset="0"/>
              </a:endParaRPr>
            </a:p>
          </p:txBody>
        </p:sp>
        <p:sp>
          <p:nvSpPr>
            <p:cNvPr id="10" name="Rectangle 11"/>
            <p:cNvSpPr>
              <a:spLocks noChangeArrowheads="1"/>
            </p:cNvSpPr>
            <p:nvPr/>
          </p:nvSpPr>
          <p:spPr bwMode="auto">
            <a:xfrm>
              <a:off x="2953" y="1204"/>
              <a:ext cx="8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11" name="Rectangle 12"/>
            <p:cNvSpPr>
              <a:spLocks noChangeArrowheads="1"/>
            </p:cNvSpPr>
            <p:nvPr/>
          </p:nvSpPr>
          <p:spPr bwMode="auto">
            <a:xfrm>
              <a:off x="3036" y="1254"/>
              <a:ext cx="11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5 </a:t>
              </a:r>
              <a:endParaRPr lang="zh-CN" altLang="en-GB" b="0">
                <a:latin typeface="Times" panose="02020603050405020304" pitchFamily="18" charset="0"/>
              </a:endParaRPr>
            </a:p>
          </p:txBody>
        </p:sp>
        <p:sp>
          <p:nvSpPr>
            <p:cNvPr id="12" name="Rectangle 13"/>
            <p:cNvSpPr>
              <a:spLocks noChangeArrowheads="1"/>
            </p:cNvSpPr>
            <p:nvPr/>
          </p:nvSpPr>
          <p:spPr bwMode="auto">
            <a:xfrm>
              <a:off x="3151" y="1204"/>
              <a:ext cx="308"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read;</a:t>
              </a:r>
              <a:endParaRPr lang="en-GB" altLang="zh-CN" b="0">
                <a:latin typeface="Times" panose="02020603050405020304" pitchFamily="18" charset="0"/>
              </a:endParaRPr>
            </a:p>
          </p:txBody>
        </p:sp>
        <p:sp>
          <p:nvSpPr>
            <p:cNvPr id="13" name="Rectangle 14"/>
            <p:cNvSpPr>
              <a:spLocks noChangeArrowheads="1"/>
            </p:cNvSpPr>
            <p:nvPr/>
          </p:nvSpPr>
          <p:spPr bwMode="auto">
            <a:xfrm>
              <a:off x="2126" y="1204"/>
              <a:ext cx="8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14" name="Rectangle 15"/>
            <p:cNvSpPr>
              <a:spLocks noChangeArrowheads="1"/>
            </p:cNvSpPr>
            <p:nvPr/>
          </p:nvSpPr>
          <p:spPr bwMode="auto">
            <a:xfrm>
              <a:off x="2209" y="1254"/>
              <a:ext cx="11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3 </a:t>
              </a:r>
              <a:endParaRPr lang="zh-CN" altLang="en-GB" b="0">
                <a:latin typeface="Times" panose="02020603050405020304" pitchFamily="18" charset="0"/>
              </a:endParaRPr>
            </a:p>
          </p:txBody>
        </p:sp>
        <p:sp>
          <p:nvSpPr>
            <p:cNvPr id="15" name="Rectangle 16"/>
            <p:cNvSpPr>
              <a:spLocks noChangeArrowheads="1"/>
            </p:cNvSpPr>
            <p:nvPr/>
          </p:nvSpPr>
          <p:spPr bwMode="auto">
            <a:xfrm>
              <a:off x="2325" y="1204"/>
              <a:ext cx="32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write;</a:t>
              </a:r>
              <a:endParaRPr lang="en-GB" altLang="zh-CN" b="0">
                <a:latin typeface="Times" panose="02020603050405020304" pitchFamily="18" charset="0"/>
              </a:endParaRPr>
            </a:p>
          </p:txBody>
        </p:sp>
        <p:sp>
          <p:nvSpPr>
            <p:cNvPr id="16" name="Rectangle 17"/>
            <p:cNvSpPr>
              <a:spLocks noChangeArrowheads="1"/>
            </p:cNvSpPr>
            <p:nvPr/>
          </p:nvSpPr>
          <p:spPr bwMode="auto">
            <a:xfrm>
              <a:off x="1349" y="1204"/>
              <a:ext cx="8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17" name="Rectangle 18"/>
            <p:cNvSpPr>
              <a:spLocks noChangeArrowheads="1"/>
            </p:cNvSpPr>
            <p:nvPr/>
          </p:nvSpPr>
          <p:spPr bwMode="auto">
            <a:xfrm>
              <a:off x="1432" y="1254"/>
              <a:ext cx="113"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3 </a:t>
              </a:r>
              <a:endParaRPr lang="zh-CN" altLang="en-GB" b="0">
                <a:latin typeface="Times" panose="02020603050405020304" pitchFamily="18" charset="0"/>
              </a:endParaRPr>
            </a:p>
          </p:txBody>
        </p:sp>
        <p:sp>
          <p:nvSpPr>
            <p:cNvPr id="18" name="Rectangle 19"/>
            <p:cNvSpPr>
              <a:spLocks noChangeArrowheads="1"/>
            </p:cNvSpPr>
            <p:nvPr/>
          </p:nvSpPr>
          <p:spPr bwMode="auto">
            <a:xfrm>
              <a:off x="1547" y="1204"/>
              <a:ext cx="307"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read;</a:t>
              </a:r>
              <a:endParaRPr lang="en-GB" altLang="zh-CN" b="0">
                <a:latin typeface="Times" panose="02020603050405020304" pitchFamily="18" charset="0"/>
              </a:endParaRPr>
            </a:p>
          </p:txBody>
        </p:sp>
        <p:sp>
          <p:nvSpPr>
            <p:cNvPr id="19" name="Line 20"/>
            <p:cNvSpPr>
              <a:spLocks noChangeShapeType="1"/>
            </p:cNvSpPr>
            <p:nvPr/>
          </p:nvSpPr>
          <p:spPr bwMode="auto">
            <a:xfrm>
              <a:off x="1645" y="1527"/>
              <a:ext cx="1" cy="21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21"/>
            <p:cNvSpPr>
              <a:spLocks noChangeShapeType="1"/>
            </p:cNvSpPr>
            <p:nvPr/>
          </p:nvSpPr>
          <p:spPr bwMode="auto">
            <a:xfrm flipV="1">
              <a:off x="2505" y="1412"/>
              <a:ext cx="711" cy="33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Oval 22"/>
            <p:cNvSpPr>
              <a:spLocks noChangeArrowheads="1"/>
            </p:cNvSpPr>
            <p:nvPr/>
          </p:nvSpPr>
          <p:spPr bwMode="auto">
            <a:xfrm>
              <a:off x="3282" y="2470"/>
              <a:ext cx="16" cy="1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2" name="Freeform 23"/>
            <p:cNvSpPr>
              <a:spLocks/>
            </p:cNvSpPr>
            <p:nvPr/>
          </p:nvSpPr>
          <p:spPr bwMode="auto">
            <a:xfrm>
              <a:off x="3298" y="2437"/>
              <a:ext cx="149" cy="83"/>
            </a:xfrm>
            <a:custGeom>
              <a:avLst/>
              <a:gdLst>
                <a:gd name="T0" fmla="*/ 0 w 149"/>
                <a:gd name="T1" fmla="*/ 50 h 83"/>
                <a:gd name="T2" fmla="*/ 0 w 149"/>
                <a:gd name="T3" fmla="*/ 0 h 83"/>
                <a:gd name="T4" fmla="*/ 149 w 149"/>
                <a:gd name="T5" fmla="*/ 50 h 83"/>
                <a:gd name="T6" fmla="*/ 0 w 149"/>
                <a:gd name="T7" fmla="*/ 83 h 83"/>
                <a:gd name="T8" fmla="*/ 0 w 149"/>
                <a:gd name="T9" fmla="*/ 50 h 83"/>
              </a:gdLst>
              <a:ahLst/>
              <a:cxnLst>
                <a:cxn ang="0">
                  <a:pos x="T0" y="T1"/>
                </a:cxn>
                <a:cxn ang="0">
                  <a:pos x="T2" y="T3"/>
                </a:cxn>
                <a:cxn ang="0">
                  <a:pos x="T4" y="T5"/>
                </a:cxn>
                <a:cxn ang="0">
                  <a:pos x="T6" y="T7"/>
                </a:cxn>
                <a:cxn ang="0">
                  <a:pos x="T8" y="T9"/>
                </a:cxn>
              </a:cxnLst>
              <a:rect l="0" t="0" r="r" b="b"/>
              <a:pathLst>
                <a:path w="149" h="83">
                  <a:moveTo>
                    <a:pt x="0" y="50"/>
                  </a:moveTo>
                  <a:lnTo>
                    <a:pt x="0" y="0"/>
                  </a:lnTo>
                  <a:lnTo>
                    <a:pt x="149" y="50"/>
                  </a:lnTo>
                  <a:lnTo>
                    <a:pt x="0" y="83"/>
                  </a:lnTo>
                  <a:lnTo>
                    <a:pt x="0" y="50"/>
                  </a:lnTo>
                  <a:close/>
                </a:path>
              </a:pathLst>
            </a:custGeom>
            <a:solidFill>
              <a:srgbClr val="000000"/>
            </a:solidFill>
            <a:ln w="38100">
              <a:solidFill>
                <a:srgbClr val="000000"/>
              </a:solidFill>
              <a:prstDash val="solid"/>
              <a:round/>
              <a:headEnd/>
              <a:tailEnd/>
            </a:ln>
          </p:spPr>
          <p:txBody>
            <a:bodyPr/>
            <a:lstStyle/>
            <a:p>
              <a:endParaRPr lang="zh-CN" altLang="en-US"/>
            </a:p>
          </p:txBody>
        </p:sp>
        <p:sp>
          <p:nvSpPr>
            <p:cNvPr id="23" name="Line 24"/>
            <p:cNvSpPr>
              <a:spLocks noChangeShapeType="1"/>
            </p:cNvSpPr>
            <p:nvPr/>
          </p:nvSpPr>
          <p:spPr bwMode="auto">
            <a:xfrm>
              <a:off x="1215" y="2487"/>
              <a:ext cx="2067"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Rectangle 25"/>
            <p:cNvSpPr>
              <a:spLocks noChangeArrowheads="1"/>
            </p:cNvSpPr>
            <p:nvPr/>
          </p:nvSpPr>
          <p:spPr bwMode="auto">
            <a:xfrm>
              <a:off x="1496" y="1825"/>
              <a:ext cx="331" cy="4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 name="Rectangle 26"/>
            <p:cNvSpPr>
              <a:spLocks noChangeArrowheads="1"/>
            </p:cNvSpPr>
            <p:nvPr/>
          </p:nvSpPr>
          <p:spPr bwMode="auto">
            <a:xfrm>
              <a:off x="1496" y="1825"/>
              <a:ext cx="347" cy="44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6" name="Rectangle 27"/>
            <p:cNvSpPr>
              <a:spLocks noChangeArrowheads="1"/>
            </p:cNvSpPr>
            <p:nvPr/>
          </p:nvSpPr>
          <p:spPr bwMode="auto">
            <a:xfrm>
              <a:off x="1513" y="1842"/>
              <a:ext cx="313" cy="41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7" name="Rectangle 28"/>
            <p:cNvSpPr>
              <a:spLocks noChangeArrowheads="1"/>
            </p:cNvSpPr>
            <p:nvPr/>
          </p:nvSpPr>
          <p:spPr bwMode="auto">
            <a:xfrm>
              <a:off x="1513" y="1842"/>
              <a:ext cx="314" cy="413"/>
            </a:xfrm>
            <a:prstGeom prst="rect">
              <a:avLst/>
            </a:prstGeom>
            <a:noFill/>
            <a:ln w="38100">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8" name="Rectangle 29"/>
            <p:cNvSpPr>
              <a:spLocks noChangeArrowheads="1"/>
            </p:cNvSpPr>
            <p:nvPr/>
          </p:nvSpPr>
          <p:spPr bwMode="auto">
            <a:xfrm>
              <a:off x="2224" y="1842"/>
              <a:ext cx="330"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 name="Rectangle 30"/>
            <p:cNvSpPr>
              <a:spLocks noChangeArrowheads="1"/>
            </p:cNvSpPr>
            <p:nvPr/>
          </p:nvSpPr>
          <p:spPr bwMode="auto">
            <a:xfrm>
              <a:off x="2224" y="1842"/>
              <a:ext cx="347" cy="43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0" name="Rectangle 31"/>
            <p:cNvSpPr>
              <a:spLocks noChangeArrowheads="1"/>
            </p:cNvSpPr>
            <p:nvPr/>
          </p:nvSpPr>
          <p:spPr bwMode="auto">
            <a:xfrm>
              <a:off x="2240" y="1858"/>
              <a:ext cx="314" cy="397"/>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 name="Rectangle 32"/>
            <p:cNvSpPr>
              <a:spLocks noChangeArrowheads="1"/>
            </p:cNvSpPr>
            <p:nvPr/>
          </p:nvSpPr>
          <p:spPr bwMode="auto">
            <a:xfrm>
              <a:off x="2240" y="1858"/>
              <a:ext cx="314" cy="397"/>
            </a:xfrm>
            <a:prstGeom prst="rect">
              <a:avLst/>
            </a:prstGeom>
            <a:noFill/>
            <a:ln w="38100">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2" name="Rectangle 33"/>
            <p:cNvSpPr>
              <a:spLocks noChangeArrowheads="1"/>
            </p:cNvSpPr>
            <p:nvPr/>
          </p:nvSpPr>
          <p:spPr bwMode="auto">
            <a:xfrm>
              <a:off x="934" y="1842"/>
              <a:ext cx="331" cy="4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3" name="Rectangle 34"/>
            <p:cNvSpPr>
              <a:spLocks noChangeArrowheads="1"/>
            </p:cNvSpPr>
            <p:nvPr/>
          </p:nvSpPr>
          <p:spPr bwMode="auto">
            <a:xfrm>
              <a:off x="934" y="1842"/>
              <a:ext cx="347" cy="446"/>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4" name="Rectangle 35"/>
            <p:cNvSpPr>
              <a:spLocks noChangeArrowheads="1"/>
            </p:cNvSpPr>
            <p:nvPr/>
          </p:nvSpPr>
          <p:spPr bwMode="auto">
            <a:xfrm>
              <a:off x="951" y="1858"/>
              <a:ext cx="305" cy="404"/>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5" name="Rectangle 36"/>
            <p:cNvSpPr>
              <a:spLocks noChangeArrowheads="1"/>
            </p:cNvSpPr>
            <p:nvPr/>
          </p:nvSpPr>
          <p:spPr bwMode="auto">
            <a:xfrm>
              <a:off x="951" y="1858"/>
              <a:ext cx="314" cy="414"/>
            </a:xfrm>
            <a:prstGeom prst="rect">
              <a:avLst/>
            </a:prstGeom>
            <a:noFill/>
            <a:ln w="38100">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 name="Rectangle 37"/>
            <p:cNvSpPr>
              <a:spLocks noChangeArrowheads="1"/>
            </p:cNvSpPr>
            <p:nvPr/>
          </p:nvSpPr>
          <p:spPr bwMode="auto">
            <a:xfrm>
              <a:off x="1586" y="1882"/>
              <a:ext cx="8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37" name="Rectangle 38"/>
            <p:cNvSpPr>
              <a:spLocks noChangeArrowheads="1"/>
            </p:cNvSpPr>
            <p:nvPr/>
          </p:nvSpPr>
          <p:spPr bwMode="auto">
            <a:xfrm>
              <a:off x="1667" y="1943"/>
              <a:ext cx="74"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2</a:t>
              </a:r>
              <a:endParaRPr lang="zh-CN" altLang="en-GB" b="0">
                <a:latin typeface="Times" panose="02020603050405020304" pitchFamily="18" charset="0"/>
              </a:endParaRPr>
            </a:p>
          </p:txBody>
        </p:sp>
        <p:sp>
          <p:nvSpPr>
            <p:cNvPr id="38" name="Rectangle 39"/>
            <p:cNvSpPr>
              <a:spLocks noChangeArrowheads="1"/>
            </p:cNvSpPr>
            <p:nvPr/>
          </p:nvSpPr>
          <p:spPr bwMode="auto">
            <a:xfrm>
              <a:off x="1586" y="2097"/>
              <a:ext cx="8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39" name="Rectangle 40"/>
            <p:cNvSpPr>
              <a:spLocks noChangeArrowheads="1"/>
            </p:cNvSpPr>
            <p:nvPr/>
          </p:nvSpPr>
          <p:spPr bwMode="auto">
            <a:xfrm>
              <a:off x="1667" y="2158"/>
              <a:ext cx="74"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3</a:t>
              </a:r>
              <a:endParaRPr lang="zh-CN" altLang="en-GB" b="0">
                <a:latin typeface="Times" panose="02020603050405020304" pitchFamily="18" charset="0"/>
              </a:endParaRPr>
            </a:p>
          </p:txBody>
        </p:sp>
        <p:sp>
          <p:nvSpPr>
            <p:cNvPr id="40" name="Rectangle 41"/>
            <p:cNvSpPr>
              <a:spLocks noChangeArrowheads="1"/>
            </p:cNvSpPr>
            <p:nvPr/>
          </p:nvSpPr>
          <p:spPr bwMode="auto">
            <a:xfrm>
              <a:off x="2330" y="2097"/>
              <a:ext cx="8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41" name="Rectangle 42"/>
            <p:cNvSpPr>
              <a:spLocks noChangeArrowheads="1"/>
            </p:cNvSpPr>
            <p:nvPr/>
          </p:nvSpPr>
          <p:spPr bwMode="auto">
            <a:xfrm>
              <a:off x="2411" y="2158"/>
              <a:ext cx="75"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5</a:t>
              </a:r>
              <a:endParaRPr lang="zh-CN" altLang="en-GB" b="0">
                <a:latin typeface="Times" panose="02020603050405020304" pitchFamily="18" charset="0"/>
              </a:endParaRPr>
            </a:p>
          </p:txBody>
        </p:sp>
        <p:sp>
          <p:nvSpPr>
            <p:cNvPr id="42" name="Rectangle 43"/>
            <p:cNvSpPr>
              <a:spLocks noChangeArrowheads="1"/>
            </p:cNvSpPr>
            <p:nvPr/>
          </p:nvSpPr>
          <p:spPr bwMode="auto">
            <a:xfrm>
              <a:off x="1027" y="1998"/>
              <a:ext cx="8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43" name="Rectangle 44"/>
            <p:cNvSpPr>
              <a:spLocks noChangeArrowheads="1"/>
            </p:cNvSpPr>
            <p:nvPr/>
          </p:nvSpPr>
          <p:spPr bwMode="auto">
            <a:xfrm>
              <a:off x="1108" y="2059"/>
              <a:ext cx="75"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1</a:t>
              </a:r>
              <a:endParaRPr lang="zh-CN" altLang="en-GB" b="0">
                <a:latin typeface="Times" panose="02020603050405020304" pitchFamily="18" charset="0"/>
              </a:endParaRPr>
            </a:p>
          </p:txBody>
        </p:sp>
        <p:sp>
          <p:nvSpPr>
            <p:cNvPr id="44" name="Rectangle 45"/>
            <p:cNvSpPr>
              <a:spLocks noChangeArrowheads="1"/>
            </p:cNvSpPr>
            <p:nvPr/>
          </p:nvSpPr>
          <p:spPr bwMode="auto">
            <a:xfrm>
              <a:off x="2330" y="1915"/>
              <a:ext cx="8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45" name="Rectangle 46"/>
            <p:cNvSpPr>
              <a:spLocks noChangeArrowheads="1"/>
            </p:cNvSpPr>
            <p:nvPr/>
          </p:nvSpPr>
          <p:spPr bwMode="auto">
            <a:xfrm>
              <a:off x="2411" y="1976"/>
              <a:ext cx="75"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3</a:t>
              </a:r>
              <a:endParaRPr lang="zh-CN" altLang="en-GB" b="0">
                <a:latin typeface="Times" panose="02020603050405020304" pitchFamily="18" charset="0"/>
              </a:endParaRPr>
            </a:p>
          </p:txBody>
        </p:sp>
        <p:sp>
          <p:nvSpPr>
            <p:cNvPr id="46" name="Rectangle 47"/>
            <p:cNvSpPr>
              <a:spLocks noChangeArrowheads="1"/>
            </p:cNvSpPr>
            <p:nvPr/>
          </p:nvSpPr>
          <p:spPr bwMode="auto">
            <a:xfrm>
              <a:off x="1272" y="2594"/>
              <a:ext cx="83"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47" name="Rectangle 48"/>
            <p:cNvSpPr>
              <a:spLocks noChangeArrowheads="1"/>
            </p:cNvSpPr>
            <p:nvPr/>
          </p:nvSpPr>
          <p:spPr bwMode="auto">
            <a:xfrm>
              <a:off x="1353" y="2655"/>
              <a:ext cx="75"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1</a:t>
              </a:r>
              <a:endParaRPr lang="zh-CN" altLang="en-GB" b="0">
                <a:latin typeface="Times" panose="02020603050405020304" pitchFamily="18" charset="0"/>
              </a:endParaRPr>
            </a:p>
          </p:txBody>
        </p:sp>
        <p:sp>
          <p:nvSpPr>
            <p:cNvPr id="48" name="Rectangle 49"/>
            <p:cNvSpPr>
              <a:spLocks noChangeArrowheads="1"/>
            </p:cNvSpPr>
            <p:nvPr/>
          </p:nvSpPr>
          <p:spPr bwMode="auto">
            <a:xfrm>
              <a:off x="1412" y="2594"/>
              <a:ext cx="236"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 &lt; </a:t>
              </a:r>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49" name="Rectangle 50"/>
            <p:cNvSpPr>
              <a:spLocks noChangeArrowheads="1"/>
            </p:cNvSpPr>
            <p:nvPr/>
          </p:nvSpPr>
          <p:spPr bwMode="auto">
            <a:xfrm>
              <a:off x="1644" y="2655"/>
              <a:ext cx="75"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2</a:t>
              </a:r>
              <a:endParaRPr lang="zh-CN" altLang="en-GB" b="0">
                <a:latin typeface="Times" panose="02020603050405020304" pitchFamily="18" charset="0"/>
              </a:endParaRPr>
            </a:p>
          </p:txBody>
        </p:sp>
        <p:sp>
          <p:nvSpPr>
            <p:cNvPr id="50" name="Rectangle 51"/>
            <p:cNvSpPr>
              <a:spLocks noChangeArrowheads="1"/>
            </p:cNvSpPr>
            <p:nvPr/>
          </p:nvSpPr>
          <p:spPr bwMode="auto">
            <a:xfrm>
              <a:off x="1703" y="2594"/>
              <a:ext cx="236"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 &lt; </a:t>
              </a:r>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51" name="Rectangle 52"/>
            <p:cNvSpPr>
              <a:spLocks noChangeArrowheads="1"/>
            </p:cNvSpPr>
            <p:nvPr/>
          </p:nvSpPr>
          <p:spPr bwMode="auto">
            <a:xfrm>
              <a:off x="1934" y="2655"/>
              <a:ext cx="75"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3</a:t>
              </a:r>
              <a:endParaRPr lang="zh-CN" altLang="en-GB" b="0">
                <a:latin typeface="Times" panose="02020603050405020304" pitchFamily="18" charset="0"/>
              </a:endParaRPr>
            </a:p>
          </p:txBody>
        </p:sp>
        <p:sp>
          <p:nvSpPr>
            <p:cNvPr id="52" name="Rectangle 53"/>
            <p:cNvSpPr>
              <a:spLocks noChangeArrowheads="1"/>
            </p:cNvSpPr>
            <p:nvPr/>
          </p:nvSpPr>
          <p:spPr bwMode="auto">
            <a:xfrm>
              <a:off x="1993" y="2594"/>
              <a:ext cx="237"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 &lt; </a:t>
              </a:r>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53" name="Rectangle 54"/>
            <p:cNvSpPr>
              <a:spLocks noChangeArrowheads="1"/>
            </p:cNvSpPr>
            <p:nvPr/>
          </p:nvSpPr>
          <p:spPr bwMode="auto">
            <a:xfrm>
              <a:off x="2224" y="2655"/>
              <a:ext cx="75"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4</a:t>
              </a:r>
              <a:endParaRPr lang="zh-CN" altLang="en-GB" b="0">
                <a:latin typeface="Times" panose="02020603050405020304" pitchFamily="18" charset="0"/>
              </a:endParaRPr>
            </a:p>
          </p:txBody>
        </p:sp>
        <p:sp>
          <p:nvSpPr>
            <p:cNvPr id="54" name="Rectangle 55"/>
            <p:cNvSpPr>
              <a:spLocks noChangeArrowheads="1"/>
            </p:cNvSpPr>
            <p:nvPr/>
          </p:nvSpPr>
          <p:spPr bwMode="auto">
            <a:xfrm>
              <a:off x="2283" y="2594"/>
              <a:ext cx="236"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 &lt; </a:t>
              </a:r>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55" name="Rectangle 56"/>
            <p:cNvSpPr>
              <a:spLocks noChangeArrowheads="1"/>
            </p:cNvSpPr>
            <p:nvPr/>
          </p:nvSpPr>
          <p:spPr bwMode="auto">
            <a:xfrm>
              <a:off x="2515" y="2655"/>
              <a:ext cx="75"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5</a:t>
              </a:r>
              <a:endParaRPr lang="zh-CN" altLang="en-GB" b="0">
                <a:latin typeface="Times" panose="02020603050405020304" pitchFamily="18" charset="0"/>
              </a:endParaRPr>
            </a:p>
          </p:txBody>
        </p:sp>
        <p:sp>
          <p:nvSpPr>
            <p:cNvPr id="56" name="Rectangle 57"/>
            <p:cNvSpPr>
              <a:spLocks noChangeArrowheads="1"/>
            </p:cNvSpPr>
            <p:nvPr/>
          </p:nvSpPr>
          <p:spPr bwMode="auto">
            <a:xfrm>
              <a:off x="1856" y="3243"/>
              <a:ext cx="307"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图例</a:t>
              </a:r>
              <a:r>
                <a:rPr lang="en-GB" altLang="zh-CN" b="0">
                  <a:solidFill>
                    <a:srgbClr val="000000"/>
                  </a:solidFill>
                  <a:latin typeface="Arial" panose="020B0604020202020204" pitchFamily="34" charset="0"/>
                </a:rPr>
                <a:t>:</a:t>
              </a:r>
              <a:endParaRPr lang="en-GB" altLang="zh-CN" b="0">
                <a:latin typeface="Times" panose="02020603050405020304" pitchFamily="18" charset="0"/>
              </a:endParaRPr>
            </a:p>
          </p:txBody>
        </p:sp>
        <p:sp>
          <p:nvSpPr>
            <p:cNvPr id="57" name="Rectangle 58"/>
            <p:cNvSpPr>
              <a:spLocks noChangeArrowheads="1"/>
            </p:cNvSpPr>
            <p:nvPr/>
          </p:nvSpPr>
          <p:spPr bwMode="auto">
            <a:xfrm>
              <a:off x="3285" y="3633"/>
              <a:ext cx="54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临时版本</a:t>
              </a:r>
              <a:endParaRPr lang="zh-CN" altLang="en-GB" b="0">
                <a:latin typeface="Times" panose="02020603050405020304" pitchFamily="18" charset="0"/>
              </a:endParaRPr>
            </a:p>
          </p:txBody>
        </p:sp>
        <p:sp>
          <p:nvSpPr>
            <p:cNvPr id="58" name="Rectangle 59"/>
            <p:cNvSpPr>
              <a:spLocks noChangeArrowheads="1"/>
            </p:cNvSpPr>
            <p:nvPr/>
          </p:nvSpPr>
          <p:spPr bwMode="auto">
            <a:xfrm>
              <a:off x="2390" y="3633"/>
              <a:ext cx="539"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zh-CN" altLang="en-GB" b="0">
                  <a:solidFill>
                    <a:srgbClr val="000000"/>
                  </a:solidFill>
                  <a:latin typeface="Arial" panose="020B0604020202020204" pitchFamily="34" charset="0"/>
                </a:rPr>
                <a:t>提交版本</a:t>
              </a:r>
              <a:endParaRPr lang="zh-CN" altLang="en-GB" b="0">
                <a:latin typeface="Times" panose="02020603050405020304" pitchFamily="18" charset="0"/>
              </a:endParaRPr>
            </a:p>
          </p:txBody>
        </p:sp>
        <p:sp>
          <p:nvSpPr>
            <p:cNvPr id="59" name="Rectangle 60"/>
            <p:cNvSpPr>
              <a:spLocks noChangeArrowheads="1"/>
            </p:cNvSpPr>
            <p:nvPr/>
          </p:nvSpPr>
          <p:spPr bwMode="auto">
            <a:xfrm>
              <a:off x="2578" y="3154"/>
              <a:ext cx="325" cy="4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0" name="Rectangle 61"/>
            <p:cNvSpPr>
              <a:spLocks noChangeArrowheads="1"/>
            </p:cNvSpPr>
            <p:nvPr/>
          </p:nvSpPr>
          <p:spPr bwMode="auto">
            <a:xfrm>
              <a:off x="2578" y="3154"/>
              <a:ext cx="341" cy="42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1" name="Rectangle 62"/>
            <p:cNvSpPr>
              <a:spLocks noChangeArrowheads="1"/>
            </p:cNvSpPr>
            <p:nvPr/>
          </p:nvSpPr>
          <p:spPr bwMode="auto">
            <a:xfrm>
              <a:off x="2594" y="3170"/>
              <a:ext cx="317" cy="397"/>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2" name="Rectangle 63"/>
            <p:cNvSpPr>
              <a:spLocks noChangeArrowheads="1"/>
            </p:cNvSpPr>
            <p:nvPr/>
          </p:nvSpPr>
          <p:spPr bwMode="auto">
            <a:xfrm>
              <a:off x="2602" y="3186"/>
              <a:ext cx="309" cy="375"/>
            </a:xfrm>
            <a:prstGeom prst="rect">
              <a:avLst/>
            </a:prstGeom>
            <a:noFill/>
            <a:ln w="38100">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 name="Rectangle 64"/>
            <p:cNvSpPr>
              <a:spLocks noChangeArrowheads="1"/>
            </p:cNvSpPr>
            <p:nvPr/>
          </p:nvSpPr>
          <p:spPr bwMode="auto">
            <a:xfrm>
              <a:off x="3407" y="3154"/>
              <a:ext cx="326" cy="4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4" name="Rectangle 65"/>
            <p:cNvSpPr>
              <a:spLocks noChangeArrowheads="1"/>
            </p:cNvSpPr>
            <p:nvPr/>
          </p:nvSpPr>
          <p:spPr bwMode="auto">
            <a:xfrm>
              <a:off x="3407" y="3154"/>
              <a:ext cx="342" cy="439"/>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5" name="Rectangle 66"/>
            <p:cNvSpPr>
              <a:spLocks noChangeArrowheads="1"/>
            </p:cNvSpPr>
            <p:nvPr/>
          </p:nvSpPr>
          <p:spPr bwMode="auto">
            <a:xfrm>
              <a:off x="3424" y="3170"/>
              <a:ext cx="308" cy="407"/>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6" name="Rectangle 67"/>
            <p:cNvSpPr>
              <a:spLocks noChangeArrowheads="1"/>
            </p:cNvSpPr>
            <p:nvPr/>
          </p:nvSpPr>
          <p:spPr bwMode="auto">
            <a:xfrm>
              <a:off x="3424" y="3170"/>
              <a:ext cx="309" cy="407"/>
            </a:xfrm>
            <a:prstGeom prst="rect">
              <a:avLst/>
            </a:prstGeom>
            <a:noFill/>
            <a:ln w="38100">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7" name="Rectangle 68"/>
            <p:cNvSpPr>
              <a:spLocks noChangeArrowheads="1"/>
            </p:cNvSpPr>
            <p:nvPr/>
          </p:nvSpPr>
          <p:spPr bwMode="auto">
            <a:xfrm>
              <a:off x="2679" y="3195"/>
              <a:ext cx="83"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68" name="Rectangle 69"/>
            <p:cNvSpPr>
              <a:spLocks noChangeArrowheads="1"/>
            </p:cNvSpPr>
            <p:nvPr/>
          </p:nvSpPr>
          <p:spPr bwMode="auto">
            <a:xfrm>
              <a:off x="2759" y="3254"/>
              <a:ext cx="3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Arial" panose="020B0604020202020204" pitchFamily="34" charset="0"/>
                </a:rPr>
                <a:t>i</a:t>
              </a:r>
              <a:endParaRPr lang="en-GB" altLang="zh-CN" b="0" i="1">
                <a:latin typeface="Times" panose="02020603050405020304" pitchFamily="18" charset="0"/>
              </a:endParaRPr>
            </a:p>
          </p:txBody>
        </p:sp>
        <p:sp>
          <p:nvSpPr>
            <p:cNvPr id="69" name="Rectangle 70"/>
            <p:cNvSpPr>
              <a:spLocks noChangeArrowheads="1"/>
            </p:cNvSpPr>
            <p:nvPr/>
          </p:nvSpPr>
          <p:spPr bwMode="auto">
            <a:xfrm>
              <a:off x="3504" y="3227"/>
              <a:ext cx="83"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70" name="Rectangle 71"/>
            <p:cNvSpPr>
              <a:spLocks noChangeArrowheads="1"/>
            </p:cNvSpPr>
            <p:nvPr/>
          </p:nvSpPr>
          <p:spPr bwMode="auto">
            <a:xfrm>
              <a:off x="3583" y="3291"/>
              <a:ext cx="38"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panose="02020603050405020304" pitchFamily="18" charset="0"/>
                </a:rPr>
                <a:t>i</a:t>
              </a:r>
              <a:endParaRPr lang="en-GB" altLang="zh-CN" b="0">
                <a:latin typeface="Times" panose="02020603050405020304" pitchFamily="18" charset="0"/>
              </a:endParaRPr>
            </a:p>
          </p:txBody>
        </p:sp>
        <p:sp>
          <p:nvSpPr>
            <p:cNvPr id="71" name="Rectangle 72"/>
            <p:cNvSpPr>
              <a:spLocks noChangeArrowheads="1"/>
            </p:cNvSpPr>
            <p:nvPr/>
          </p:nvSpPr>
          <p:spPr bwMode="auto">
            <a:xfrm>
              <a:off x="2663" y="3374"/>
              <a:ext cx="83"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72" name="Rectangle 73"/>
            <p:cNvSpPr>
              <a:spLocks noChangeArrowheads="1"/>
            </p:cNvSpPr>
            <p:nvPr/>
          </p:nvSpPr>
          <p:spPr bwMode="auto">
            <a:xfrm>
              <a:off x="2743" y="3438"/>
              <a:ext cx="60"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panose="02020603050405020304" pitchFamily="18" charset="0"/>
                </a:rPr>
                <a:t>k</a:t>
              </a:r>
              <a:endParaRPr lang="en-GB" altLang="zh-CN" b="0">
                <a:latin typeface="Times" panose="02020603050405020304" pitchFamily="18" charset="0"/>
              </a:endParaRPr>
            </a:p>
          </p:txBody>
        </p:sp>
        <p:sp>
          <p:nvSpPr>
            <p:cNvPr id="73" name="Rectangle 74"/>
            <p:cNvSpPr>
              <a:spLocks noChangeArrowheads="1"/>
            </p:cNvSpPr>
            <p:nvPr/>
          </p:nvSpPr>
          <p:spPr bwMode="auto">
            <a:xfrm>
              <a:off x="3493" y="3405"/>
              <a:ext cx="83"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a:solidFill>
                    <a:srgbClr val="000000"/>
                  </a:solidFill>
                  <a:latin typeface="Arial" panose="020B0604020202020204" pitchFamily="34" charset="0"/>
                </a:rPr>
                <a:t>T</a:t>
              </a:r>
              <a:endParaRPr lang="en-GB" altLang="zh-CN" b="0">
                <a:latin typeface="Times" panose="02020603050405020304" pitchFamily="18" charset="0"/>
              </a:endParaRPr>
            </a:p>
          </p:txBody>
        </p:sp>
        <p:sp>
          <p:nvSpPr>
            <p:cNvPr id="74" name="Rectangle 75"/>
            <p:cNvSpPr>
              <a:spLocks noChangeArrowheads="1"/>
            </p:cNvSpPr>
            <p:nvPr/>
          </p:nvSpPr>
          <p:spPr bwMode="auto">
            <a:xfrm>
              <a:off x="3573" y="3454"/>
              <a:ext cx="6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zh-CN" b="0" i="1">
                  <a:solidFill>
                    <a:srgbClr val="000000"/>
                  </a:solidFill>
                  <a:latin typeface="Times" panose="02020603050405020304" pitchFamily="18" charset="0"/>
                </a:rPr>
                <a:t>k</a:t>
              </a:r>
              <a:endParaRPr lang="en-GB" altLang="zh-CN" b="0">
                <a:latin typeface="Times" panose="02020603050405020304" pitchFamily="18" charset="0"/>
              </a:endParaRPr>
            </a:p>
          </p:txBody>
        </p:sp>
        <p:sp>
          <p:nvSpPr>
            <p:cNvPr id="75" name="Rectangle 76"/>
            <p:cNvSpPr>
              <a:spLocks noChangeArrowheads="1"/>
            </p:cNvSpPr>
            <p:nvPr/>
          </p:nvSpPr>
          <p:spPr bwMode="auto">
            <a:xfrm>
              <a:off x="4085" y="3252"/>
              <a:ext cx="1825"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zh-CN" altLang="en-GB" b="0">
                  <a:latin typeface="Times" panose="02020603050405020304" pitchFamily="18" charset="0"/>
                </a:rPr>
                <a:t>事务 </a:t>
              </a:r>
              <a:r>
                <a:rPr lang="en-GB" altLang="zh-CN" b="0">
                  <a:latin typeface="Times" panose="02020603050405020304" pitchFamily="18" charset="0"/>
                </a:rPr>
                <a:t>T</a:t>
              </a:r>
              <a:r>
                <a:rPr lang="en-GB" altLang="zh-CN" b="0" baseline="-25000">
                  <a:latin typeface="Times" panose="02020603050405020304" pitchFamily="18" charset="0"/>
                </a:rPr>
                <a:t>i</a:t>
              </a:r>
              <a:r>
                <a:rPr lang="zh-CN" altLang="en-GB" b="0">
                  <a:latin typeface="Times" panose="02020603050405020304" pitchFamily="18" charset="0"/>
                </a:rPr>
                <a:t>产生的对象 </a:t>
              </a:r>
              <a:r>
                <a:rPr lang="en-GB" altLang="zh-CN" b="0">
                  <a:latin typeface="Times" panose="02020603050405020304" pitchFamily="18" charset="0"/>
                </a:rPr>
                <a:t>(</a:t>
              </a:r>
              <a:r>
                <a:rPr lang="zh-CN" altLang="en-GB" b="0">
                  <a:latin typeface="Times" panose="02020603050405020304" pitchFamily="18" charset="0"/>
                </a:rPr>
                <a:t>写时间戳为</a:t>
              </a:r>
              <a:r>
                <a:rPr lang="en-GB" altLang="zh-CN" b="0">
                  <a:latin typeface="Times" panose="02020603050405020304" pitchFamily="18" charset="0"/>
                </a:rPr>
                <a:t>T</a:t>
              </a:r>
              <a:r>
                <a:rPr lang="en-GB" altLang="zh-CN" b="0" baseline="-25000">
                  <a:latin typeface="Times" panose="02020603050405020304" pitchFamily="18" charset="0"/>
                </a:rPr>
                <a:t>i </a:t>
              </a:r>
              <a:r>
                <a:rPr lang="zh-CN" altLang="en-GB" b="0">
                  <a:latin typeface="Times" panose="02020603050405020304" pitchFamily="18" charset="0"/>
                </a:rPr>
                <a:t>且读时间戳为</a:t>
              </a:r>
              <a:r>
                <a:rPr lang="en-GB" altLang="zh-CN" b="0">
                  <a:latin typeface="Times" panose="02020603050405020304" pitchFamily="18" charset="0"/>
                </a:rPr>
                <a:t>T</a:t>
              </a:r>
              <a:r>
                <a:rPr lang="en-GB" altLang="zh-CN" b="0" baseline="-25000">
                  <a:latin typeface="Times" panose="02020603050405020304" pitchFamily="18" charset="0"/>
                </a:rPr>
                <a:t>k</a:t>
              </a:r>
              <a:r>
                <a:rPr lang="en-GB" altLang="zh-CN" b="0">
                  <a:latin typeface="Times" panose="02020603050405020304" pitchFamily="18" charset="0"/>
                </a:rPr>
                <a:t>)</a:t>
              </a:r>
            </a:p>
          </p:txBody>
        </p:sp>
      </p:grpSp>
    </p:spTree>
    <p:extLst>
      <p:ext uri="{BB962C8B-B14F-4D97-AF65-F5344CB8AC3E}">
        <p14:creationId xmlns:p14="http://schemas.microsoft.com/office/powerpoint/2010/main" val="5986089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13.7 </a:t>
            </a:r>
            <a:r>
              <a:rPr lang="zh-CN" altLang="en-US" dirty="0" smtClean="0"/>
              <a:t>并发控制方法的比较</a:t>
            </a:r>
            <a:endParaRPr lang="zh-CN" altLang="en-US" dirty="0"/>
          </a:p>
        </p:txBody>
      </p:sp>
      <p:sp>
        <p:nvSpPr>
          <p:cNvPr id="3" name="内容占位符 2"/>
          <p:cNvSpPr>
            <a:spLocks noGrp="1"/>
          </p:cNvSpPr>
          <p:nvPr>
            <p:ph idx="1"/>
          </p:nvPr>
        </p:nvSpPr>
        <p:spPr/>
        <p:txBody>
          <a:bodyPr>
            <a:normAutofit fontScale="92500" lnSpcReduction="10000"/>
          </a:bodyPr>
          <a:lstStyle/>
          <a:p>
            <a:r>
              <a:rPr kumimoji="1" lang="zh-CN" altLang="en-US" sz="2800" b="1" dirty="0">
                <a:solidFill>
                  <a:schemeClr val="tx1"/>
                </a:solidFill>
                <a:latin typeface="Times New Roman" panose="02020603050405020304" pitchFamily="18" charset="0"/>
              </a:rPr>
              <a:t>时间戳排序</a:t>
            </a:r>
          </a:p>
          <a:p>
            <a:pPr lvl="1"/>
            <a:r>
              <a:rPr lang="zh-CN" altLang="en-US" sz="2400" dirty="0">
                <a:solidFill>
                  <a:schemeClr val="tx1"/>
                </a:solidFill>
                <a:latin typeface="Times New Roman" panose="02020603050405020304" pitchFamily="18" charset="0"/>
              </a:rPr>
              <a:t>静态地决定事务之间的串行顺序</a:t>
            </a:r>
          </a:p>
          <a:p>
            <a:pPr lvl="1"/>
            <a:r>
              <a:rPr lang="zh-CN" altLang="en-US" sz="2400" smtClean="0">
                <a:solidFill>
                  <a:schemeClr val="tx1"/>
                </a:solidFill>
                <a:latin typeface="Times New Roman" panose="02020603050405020304" pitchFamily="18" charset="0"/>
              </a:rPr>
              <a:t>对</a:t>
            </a:r>
            <a:r>
              <a:rPr lang="zh-CN" altLang="en-US" sz="2400" dirty="0">
                <a:solidFill>
                  <a:schemeClr val="tx1"/>
                </a:solidFill>
                <a:latin typeface="Times New Roman" panose="02020603050405020304" pitchFamily="18" charset="0"/>
              </a:rPr>
              <a:t>读操作占优的事务而言，优于两阶段加锁机制</a:t>
            </a:r>
          </a:p>
          <a:p>
            <a:pPr lvl="1"/>
            <a:r>
              <a:rPr lang="zh-CN" altLang="en-US" sz="2400" dirty="0">
                <a:solidFill>
                  <a:schemeClr val="tx1"/>
                </a:solidFill>
                <a:latin typeface="Times New Roman" panose="02020603050405020304" pitchFamily="18" charset="0"/>
              </a:rPr>
              <a:t>冲突规则</a:t>
            </a:r>
          </a:p>
          <a:p>
            <a:r>
              <a:rPr kumimoji="1" lang="zh-CN" altLang="en-US" sz="2800" b="1" dirty="0">
                <a:solidFill>
                  <a:schemeClr val="tx1"/>
                </a:solidFill>
                <a:latin typeface="Times New Roman" panose="02020603050405020304" pitchFamily="18" charset="0"/>
              </a:rPr>
              <a:t>两阶段加锁</a:t>
            </a:r>
          </a:p>
          <a:p>
            <a:pPr lvl="1"/>
            <a:r>
              <a:rPr lang="zh-CN" altLang="en-US" sz="2400" dirty="0">
                <a:solidFill>
                  <a:schemeClr val="tx1"/>
                </a:solidFill>
                <a:latin typeface="Times New Roman" panose="02020603050405020304" pitchFamily="18" charset="0"/>
              </a:rPr>
              <a:t>动态决定事务之间的串行顺序</a:t>
            </a:r>
          </a:p>
          <a:p>
            <a:pPr lvl="1"/>
            <a:r>
              <a:rPr lang="zh-CN" altLang="en-US" sz="2400" dirty="0">
                <a:solidFill>
                  <a:schemeClr val="tx1"/>
                </a:solidFill>
                <a:latin typeface="Times New Roman" panose="02020603050405020304" pitchFamily="18" charset="0"/>
              </a:rPr>
              <a:t>对更新操作占优的事务而言，优于时间戳排序</a:t>
            </a:r>
          </a:p>
          <a:p>
            <a:r>
              <a:rPr kumimoji="1" lang="zh-CN" altLang="en-US" sz="2800" b="1" dirty="0">
                <a:solidFill>
                  <a:schemeClr val="tx1"/>
                </a:solidFill>
                <a:latin typeface="Times New Roman" panose="02020603050405020304" pitchFamily="18" charset="0"/>
              </a:rPr>
              <a:t>时间戳排序和两阶段加锁均属采用悲观方法</a:t>
            </a:r>
            <a:endParaRPr lang="zh-CN" altLang="en-US" sz="2800" dirty="0">
              <a:solidFill>
                <a:schemeClr val="tx1"/>
              </a:solidFill>
              <a:latin typeface="Times New Roman" panose="02020603050405020304" pitchFamily="18" charset="0"/>
            </a:endParaRPr>
          </a:p>
          <a:p>
            <a:pPr lvl="1">
              <a:buFont typeface="Wingdings" panose="05000000000000000000" pitchFamily="2" charset="2"/>
              <a:buNone/>
            </a:pPr>
            <a:r>
              <a:rPr lang="zh-CN" altLang="en-US" dirty="0">
                <a:solidFill>
                  <a:schemeClr val="tx1"/>
                </a:solidFill>
                <a:latin typeface="Times New Roman" panose="02020603050405020304" pitchFamily="18" charset="0"/>
              </a:rPr>
              <a:t>    </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76</a:t>
            </a:fld>
            <a:endParaRPr lang="zh-CN" altLang="en-US"/>
          </a:p>
        </p:txBody>
      </p:sp>
    </p:spTree>
    <p:extLst>
      <p:ext uri="{BB962C8B-B14F-4D97-AF65-F5344CB8AC3E}">
        <p14:creationId xmlns:p14="http://schemas.microsoft.com/office/powerpoint/2010/main" val="26100114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13.7 </a:t>
            </a:r>
            <a:r>
              <a:rPr lang="zh-CN" altLang="en-US" dirty="0"/>
              <a:t>并发控制方法的比较</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乐观方法</a:t>
            </a:r>
          </a:p>
          <a:p>
            <a:pPr lvl="1"/>
            <a:r>
              <a:rPr lang="zh-CN" altLang="en-US" sz="2400" dirty="0">
                <a:solidFill>
                  <a:schemeClr val="tx1"/>
                </a:solidFill>
                <a:latin typeface="Times New Roman" panose="02020603050405020304" pitchFamily="18" charset="0"/>
              </a:rPr>
              <a:t>并发事务之间的冲突较少时，性能较高</a:t>
            </a:r>
          </a:p>
          <a:p>
            <a:pPr lvl="1"/>
            <a:r>
              <a:rPr lang="zh-CN" altLang="en-US" sz="2400" dirty="0" smtClean="0">
                <a:solidFill>
                  <a:schemeClr val="tx1"/>
                </a:solidFill>
                <a:latin typeface="Times New Roman" panose="02020603050405020304" pitchFamily="18" charset="0"/>
              </a:rPr>
              <a:t>放弃</a:t>
            </a:r>
            <a:r>
              <a:rPr lang="zh-CN" altLang="en-US" sz="2400" dirty="0">
                <a:solidFill>
                  <a:schemeClr val="tx1"/>
                </a:solidFill>
                <a:latin typeface="Times New Roman" panose="02020603050405020304" pitchFamily="18" charset="0"/>
              </a:rPr>
              <a:t>事务时，需要重复大量工作</a:t>
            </a:r>
          </a:p>
          <a:p>
            <a:r>
              <a:rPr kumimoji="1" lang="zh-CN" altLang="en-US" sz="2800" b="1" dirty="0">
                <a:solidFill>
                  <a:schemeClr val="tx1"/>
                </a:solidFill>
                <a:latin typeface="Times New Roman" panose="02020603050405020304" pitchFamily="18" charset="0"/>
              </a:rPr>
              <a:t>悲观方法</a:t>
            </a:r>
          </a:p>
          <a:p>
            <a:pPr lvl="1"/>
            <a:r>
              <a:rPr lang="zh-CN" altLang="en-US" sz="2400" dirty="0">
                <a:solidFill>
                  <a:schemeClr val="tx1"/>
                </a:solidFill>
                <a:latin typeface="Times New Roman" panose="02020603050405020304" pitchFamily="18" charset="0"/>
              </a:rPr>
              <a:t>简单</a:t>
            </a:r>
          </a:p>
          <a:p>
            <a:pPr lvl="1"/>
            <a:r>
              <a:rPr lang="zh-CN" altLang="en-US" sz="2400" dirty="0">
                <a:solidFill>
                  <a:schemeClr val="tx1"/>
                </a:solidFill>
                <a:latin typeface="Times New Roman" panose="02020603050405020304" pitchFamily="18" charset="0"/>
              </a:rPr>
              <a:t>并发度低</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77</a:t>
            </a:fld>
            <a:endParaRPr lang="zh-CN" altLang="en-US"/>
          </a:p>
        </p:txBody>
      </p:sp>
    </p:spTree>
    <p:extLst>
      <p:ext uri="{BB962C8B-B14F-4D97-AF65-F5344CB8AC3E}">
        <p14:creationId xmlns:p14="http://schemas.microsoft.com/office/powerpoint/2010/main" val="17097635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13.8 </a:t>
            </a:r>
            <a:r>
              <a:rPr lang="zh-CN" altLang="en-US" dirty="0"/>
              <a:t>小结</a:t>
            </a:r>
          </a:p>
        </p:txBody>
      </p:sp>
      <p:sp>
        <p:nvSpPr>
          <p:cNvPr id="3" name="内容占位符 2"/>
          <p:cNvSpPr>
            <a:spLocks noGrp="1"/>
          </p:cNvSpPr>
          <p:nvPr>
            <p:ph idx="1"/>
          </p:nvPr>
        </p:nvSpPr>
        <p:spPr/>
        <p:txBody>
          <a:bodyPr>
            <a:normAutofit lnSpcReduction="10000"/>
          </a:bodyPr>
          <a:lstStyle/>
          <a:p>
            <a:r>
              <a:rPr kumimoji="1" lang="zh-CN" altLang="en-US" sz="2800" b="1" dirty="0">
                <a:solidFill>
                  <a:schemeClr val="tx1"/>
                </a:solidFill>
                <a:latin typeface="Times New Roman" panose="02020603050405020304" pitchFamily="18" charset="0"/>
              </a:rPr>
              <a:t>事务</a:t>
            </a:r>
            <a:endParaRPr lang="zh-CN" altLang="en-US" sz="2800" dirty="0">
              <a:solidFill>
                <a:schemeClr val="tx1"/>
              </a:solidFill>
              <a:latin typeface="Times New Roman" panose="02020603050405020304" pitchFamily="18" charset="0"/>
            </a:endParaRPr>
          </a:p>
          <a:p>
            <a:r>
              <a:rPr kumimoji="1" lang="zh-CN" altLang="en-US" sz="2800" b="1" dirty="0">
                <a:solidFill>
                  <a:schemeClr val="tx1"/>
                </a:solidFill>
                <a:latin typeface="Times New Roman" panose="02020603050405020304" pitchFamily="18" charset="0"/>
              </a:rPr>
              <a:t>嵌套事务</a:t>
            </a:r>
          </a:p>
          <a:p>
            <a:pPr lvl="1"/>
            <a:r>
              <a:rPr lang="zh-CN" altLang="en-US" sz="2400" dirty="0">
                <a:solidFill>
                  <a:schemeClr val="tx1"/>
                </a:solidFill>
                <a:latin typeface="Times New Roman" panose="02020603050405020304" pitchFamily="18" charset="0"/>
              </a:rPr>
              <a:t>子事务可并发执行</a:t>
            </a:r>
          </a:p>
          <a:p>
            <a:pPr lvl="1"/>
            <a:r>
              <a:rPr lang="zh-CN" altLang="en-US" sz="2400" dirty="0">
                <a:solidFill>
                  <a:schemeClr val="tx1"/>
                </a:solidFill>
                <a:latin typeface="Times New Roman" panose="02020603050405020304" pitchFamily="18" charset="0"/>
              </a:rPr>
              <a:t>子事务可独立提交和放弃</a:t>
            </a:r>
          </a:p>
          <a:p>
            <a:r>
              <a:rPr kumimoji="1" lang="zh-CN" altLang="en-US" sz="2800" b="1" dirty="0">
                <a:solidFill>
                  <a:schemeClr val="tx1"/>
                </a:solidFill>
                <a:latin typeface="Times New Roman" panose="02020603050405020304" pitchFamily="18" charset="0"/>
              </a:rPr>
              <a:t>并发控制</a:t>
            </a:r>
          </a:p>
          <a:p>
            <a:pPr lvl="1"/>
            <a:r>
              <a:rPr lang="zh-CN" altLang="en-US" sz="2400" dirty="0">
                <a:solidFill>
                  <a:schemeClr val="tx1"/>
                </a:solidFill>
                <a:latin typeface="Times New Roman" panose="02020603050405020304" pitchFamily="18" charset="0"/>
              </a:rPr>
              <a:t>准则：串行等价性</a:t>
            </a:r>
          </a:p>
          <a:p>
            <a:pPr lvl="1"/>
            <a:r>
              <a:rPr lang="zh-CN" altLang="en-US" sz="2400" dirty="0">
                <a:solidFill>
                  <a:schemeClr val="tx1"/>
                </a:solidFill>
                <a:latin typeface="Times New Roman" panose="02020603050405020304" pitchFamily="18" charset="0"/>
              </a:rPr>
              <a:t>两个问题：更新丢失和不一致检索</a:t>
            </a:r>
          </a:p>
          <a:p>
            <a:pPr lvl="1"/>
            <a:r>
              <a:rPr lang="zh-CN" altLang="en-US" sz="2400" dirty="0">
                <a:solidFill>
                  <a:schemeClr val="tx1"/>
                </a:solidFill>
                <a:latin typeface="Times New Roman" panose="02020603050405020304" pitchFamily="18" charset="0"/>
              </a:rPr>
              <a:t>事务放弃时的恢复</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78</a:t>
            </a:fld>
            <a:endParaRPr lang="zh-CN" altLang="en-US"/>
          </a:p>
        </p:txBody>
      </p:sp>
    </p:spTree>
    <p:extLst>
      <p:ext uri="{BB962C8B-B14F-4D97-AF65-F5344CB8AC3E}">
        <p14:creationId xmlns:p14="http://schemas.microsoft.com/office/powerpoint/2010/main" val="14670147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13.8 </a:t>
            </a:r>
            <a:r>
              <a:rPr lang="zh-CN" altLang="en-US" dirty="0"/>
              <a:t>小结</a:t>
            </a:r>
          </a:p>
        </p:txBody>
      </p:sp>
      <p:sp>
        <p:nvSpPr>
          <p:cNvPr id="3" name="内容占位符 2"/>
          <p:cNvSpPr>
            <a:spLocks noGrp="1"/>
          </p:cNvSpPr>
          <p:nvPr>
            <p:ph idx="1"/>
          </p:nvPr>
        </p:nvSpPr>
        <p:spPr/>
        <p:txBody>
          <a:bodyPr/>
          <a:lstStyle/>
          <a:p>
            <a:r>
              <a:rPr kumimoji="1" lang="zh-CN" altLang="en-US" sz="2800" b="1" dirty="0">
                <a:solidFill>
                  <a:schemeClr val="tx1"/>
                </a:solidFill>
                <a:latin typeface="Times New Roman" panose="02020603050405020304" pitchFamily="18" charset="0"/>
              </a:rPr>
              <a:t>并发控制方法</a:t>
            </a:r>
          </a:p>
          <a:p>
            <a:pPr lvl="1"/>
            <a:r>
              <a:rPr lang="zh-CN" altLang="en-US" sz="2400" dirty="0">
                <a:solidFill>
                  <a:schemeClr val="tx1"/>
                </a:solidFill>
                <a:latin typeface="Times New Roman" panose="02020603050405020304" pitchFamily="18" charset="0"/>
              </a:rPr>
              <a:t>两阶段加锁</a:t>
            </a:r>
          </a:p>
          <a:p>
            <a:pPr lvl="1"/>
            <a:r>
              <a:rPr lang="zh-CN" altLang="en-US" sz="2400" dirty="0">
                <a:solidFill>
                  <a:schemeClr val="tx1"/>
                </a:solidFill>
                <a:latin typeface="Times New Roman" panose="02020603050405020304" pitchFamily="18" charset="0"/>
              </a:rPr>
              <a:t>时间戳排序</a:t>
            </a:r>
          </a:p>
          <a:p>
            <a:pPr lvl="1"/>
            <a:r>
              <a:rPr lang="zh-CN" altLang="en-US" sz="2400" dirty="0">
                <a:solidFill>
                  <a:schemeClr val="tx1"/>
                </a:solidFill>
                <a:latin typeface="Times New Roman" panose="02020603050405020304" pitchFamily="18" charset="0"/>
              </a:rPr>
              <a:t>乐观方法</a:t>
            </a:r>
          </a:p>
          <a:p>
            <a:pPr lvl="1">
              <a:buFont typeface="Wingdings" panose="05000000000000000000" pitchFamily="2" charset="2"/>
              <a:buNone/>
            </a:pPr>
            <a:endParaRPr lang="en-US" altLang="zh-CN" sz="2400" dirty="0">
              <a:solidFill>
                <a:schemeClr val="tx1"/>
              </a:solidFill>
              <a:latin typeface="Times New Roman" panose="02020603050405020304" pitchFamily="18" charset="0"/>
            </a:endParaRP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79</a:t>
            </a:fld>
            <a:endParaRPr lang="zh-CN" altLang="en-US"/>
          </a:p>
        </p:txBody>
      </p:sp>
    </p:spTree>
    <p:extLst>
      <p:ext uri="{BB962C8B-B14F-4D97-AF65-F5344CB8AC3E}">
        <p14:creationId xmlns:p14="http://schemas.microsoft.com/office/powerpoint/2010/main" val="1166916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400" b="1" dirty="0">
                <a:solidFill>
                  <a:schemeClr val="tx1"/>
                </a:solidFill>
                <a:latin typeface="Times New Roman" panose="02020603050405020304" pitchFamily="18" charset="0"/>
              </a:rPr>
              <a:t>全有或全无：或者完全成功，或者不留下任何效果</a:t>
            </a:r>
          </a:p>
          <a:p>
            <a:pPr lvl="1"/>
            <a:r>
              <a:rPr lang="zh-CN" altLang="en-US" sz="2000" dirty="0">
                <a:solidFill>
                  <a:schemeClr val="tx1"/>
                </a:solidFill>
                <a:latin typeface="Times New Roman" panose="02020603050405020304" pitchFamily="18" charset="0"/>
              </a:rPr>
              <a:t>故障原子性</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即使服务器崩溃，事务的效果也是原子的。</a:t>
            </a:r>
          </a:p>
          <a:p>
            <a:pPr lvl="1"/>
            <a:r>
              <a:rPr lang="zh-CN" altLang="en-US" sz="2000" dirty="0">
                <a:solidFill>
                  <a:schemeClr val="tx1"/>
                </a:solidFill>
                <a:latin typeface="Times New Roman" panose="02020603050405020304" pitchFamily="18" charset="0"/>
              </a:rPr>
              <a:t>持久性</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一旦事务完成，它的所有效果将被保存到持久存储中</a:t>
            </a:r>
          </a:p>
          <a:p>
            <a:r>
              <a:rPr kumimoji="1" lang="zh-CN" altLang="en-US" sz="2400" b="1" dirty="0">
                <a:solidFill>
                  <a:schemeClr val="tx1"/>
                </a:solidFill>
                <a:latin typeface="Times New Roman" panose="02020603050405020304" pitchFamily="18" charset="0"/>
              </a:rPr>
              <a:t>隔离性</a:t>
            </a:r>
          </a:p>
          <a:p>
            <a:pPr lvl="1">
              <a:buFont typeface="Wingdings" panose="05000000000000000000" pitchFamily="2" charset="2"/>
              <a:buNone/>
            </a:pPr>
            <a:r>
              <a:rPr lang="en-US" altLang="zh-CN" sz="2000" dirty="0" smtClean="0">
                <a:solidFill>
                  <a:schemeClr val="tx1"/>
                </a:solidFill>
                <a:latin typeface="Times New Roman" panose="02020603050405020304" pitchFamily="18" charset="0"/>
              </a:rPr>
              <a:t>	</a:t>
            </a:r>
            <a:r>
              <a:rPr lang="zh-CN" altLang="en-US" sz="2000" dirty="0" smtClean="0">
                <a:solidFill>
                  <a:schemeClr val="tx1"/>
                </a:solidFill>
                <a:latin typeface="Times New Roman" panose="02020603050405020304" pitchFamily="18" charset="0"/>
              </a:rPr>
              <a:t>每个</a:t>
            </a:r>
            <a:r>
              <a:rPr lang="zh-CN" altLang="en-US" sz="2000" dirty="0">
                <a:solidFill>
                  <a:schemeClr val="tx1"/>
                </a:solidFill>
                <a:latin typeface="Times New Roman" panose="02020603050405020304" pitchFamily="18" charset="0"/>
              </a:rPr>
              <a:t>事务的影响不受其它事务的影响</a:t>
            </a:r>
          </a:p>
          <a:p>
            <a:endParaRPr lang="zh-CN" altLang="en-US" dirty="0">
              <a:solidFill>
                <a:schemeClr val="tx1"/>
              </a:solidFill>
            </a:endParaRPr>
          </a:p>
        </p:txBody>
      </p:sp>
      <p:sp>
        <p:nvSpPr>
          <p:cNvPr id="4" name="灯片编号占位符 3"/>
          <p:cNvSpPr>
            <a:spLocks noGrp="1"/>
          </p:cNvSpPr>
          <p:nvPr>
            <p:ph type="sldNum" sz="quarter" idx="12"/>
          </p:nvPr>
        </p:nvSpPr>
        <p:spPr/>
        <p:txBody>
          <a:bodyPr/>
          <a:lstStyle/>
          <a:p>
            <a:fld id="{4D4084D9-55F2-4E00-B75E-E42CB7218B8E}" type="slidenum">
              <a:rPr lang="zh-CN" altLang="en-US" smtClean="0"/>
              <a:t>8</a:t>
            </a:fld>
            <a:endParaRPr lang="zh-CN" altLang="en-US"/>
          </a:p>
        </p:txBody>
      </p:sp>
    </p:spTree>
    <p:extLst>
      <p:ext uri="{BB962C8B-B14F-4D97-AF65-F5344CB8AC3E}">
        <p14:creationId xmlns:p14="http://schemas.microsoft.com/office/powerpoint/2010/main" val="23151906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txBox="1">
            <a:spLocks/>
          </p:cNvSpPr>
          <p:nvPr/>
        </p:nvSpPr>
        <p:spPr>
          <a:xfrm>
            <a:off x="976869" y="2749148"/>
            <a:ext cx="7543800" cy="90719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CN" dirty="0" smtClean="0"/>
              <a:t>Question?</a:t>
            </a:r>
            <a:endParaRPr lang="zh-CN" altLang="en-US" dirty="0"/>
          </a:p>
        </p:txBody>
      </p:sp>
      <p:sp>
        <p:nvSpPr>
          <p:cNvPr id="2" name="灯片编号占位符 1"/>
          <p:cNvSpPr>
            <a:spLocks noGrp="1"/>
          </p:cNvSpPr>
          <p:nvPr>
            <p:ph type="sldNum" sz="quarter" idx="12"/>
          </p:nvPr>
        </p:nvSpPr>
        <p:spPr/>
        <p:txBody>
          <a:bodyPr/>
          <a:lstStyle/>
          <a:p>
            <a:fld id="{4D4084D9-55F2-4E00-B75E-E42CB7218B8E}" type="slidenum">
              <a:rPr lang="zh-CN" altLang="en-US" smtClean="0"/>
              <a:t>80</a:t>
            </a:fld>
            <a:endParaRPr lang="zh-CN" altLang="en-US"/>
          </a:p>
        </p:txBody>
      </p:sp>
    </p:spTree>
    <p:extLst>
      <p:ext uri="{BB962C8B-B14F-4D97-AF65-F5344CB8AC3E}">
        <p14:creationId xmlns:p14="http://schemas.microsoft.com/office/powerpoint/2010/main" val="1613053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13.2 </a:t>
            </a:r>
            <a:r>
              <a:rPr lang="zh-CN" altLang="en-US" dirty="0"/>
              <a:t>事务</a:t>
            </a:r>
          </a:p>
        </p:txBody>
      </p:sp>
      <p:sp>
        <p:nvSpPr>
          <p:cNvPr id="3" name="内容占位符 2"/>
          <p:cNvSpPr>
            <a:spLocks noGrp="1"/>
          </p:cNvSpPr>
          <p:nvPr>
            <p:ph idx="1"/>
          </p:nvPr>
        </p:nvSpPr>
        <p:spPr/>
        <p:txBody>
          <a:bodyPr/>
          <a:lstStyle/>
          <a:p>
            <a:r>
              <a:rPr kumimoji="1" lang="zh-CN" altLang="en-US" sz="2400" b="1" dirty="0">
                <a:solidFill>
                  <a:schemeClr val="tx1"/>
                </a:solidFill>
                <a:latin typeface="Times New Roman" panose="02020603050405020304" pitchFamily="18" charset="0"/>
              </a:rPr>
              <a:t>使用一个事务</a:t>
            </a:r>
          </a:p>
          <a:p>
            <a:pPr lvl="1"/>
            <a:r>
              <a:rPr lang="zh-CN" altLang="en-US" sz="2000" dirty="0">
                <a:solidFill>
                  <a:schemeClr val="tx1"/>
                </a:solidFill>
                <a:latin typeface="Times New Roman" panose="02020603050405020304" pitchFamily="18" charset="0"/>
              </a:rPr>
              <a:t>事务协调者</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a:t>
            </a:r>
            <a:r>
              <a:rPr lang="en-US" altLang="zh-CN" sz="2000" dirty="0">
                <a:solidFill>
                  <a:schemeClr val="tx1"/>
                </a:solidFill>
                <a:latin typeface="Times New Roman" panose="02020603050405020304" pitchFamily="18" charset="0"/>
              </a:rPr>
              <a:t>- </a:t>
            </a:r>
            <a:r>
              <a:rPr lang="zh-CN" altLang="en-US" sz="2000" dirty="0">
                <a:solidFill>
                  <a:schemeClr val="tx1"/>
                </a:solidFill>
                <a:latin typeface="Times New Roman" panose="02020603050405020304" pitchFamily="18" charset="0"/>
              </a:rPr>
              <a:t>作用</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创建和管理事务</a:t>
            </a:r>
          </a:p>
          <a:p>
            <a:pPr lvl="1">
              <a:buFont typeface="Wingdings" panose="05000000000000000000" pitchFamily="2" charset="2"/>
              <a:buNone/>
            </a:pPr>
            <a:r>
              <a:rPr lang="zh-CN" altLang="en-US" sz="2000" dirty="0">
                <a:solidFill>
                  <a:schemeClr val="tx1"/>
                </a:solidFill>
                <a:latin typeface="Times New Roman" panose="02020603050405020304" pitchFamily="18" charset="0"/>
              </a:rPr>
              <a:t>　 </a:t>
            </a:r>
            <a:r>
              <a:rPr lang="en-US" altLang="zh-CN" sz="2000" dirty="0">
                <a:solidFill>
                  <a:schemeClr val="tx1"/>
                </a:solidFill>
                <a:latin typeface="Times New Roman" panose="02020603050405020304" pitchFamily="18" charset="0"/>
              </a:rPr>
              <a:t>- </a:t>
            </a:r>
            <a:r>
              <a:rPr lang="zh-CN" altLang="en-US" sz="2000" dirty="0">
                <a:solidFill>
                  <a:schemeClr val="tx1"/>
                </a:solidFill>
                <a:latin typeface="Times New Roman" panose="02020603050405020304" pitchFamily="18" charset="0"/>
              </a:rPr>
              <a:t>示例</a:t>
            </a:r>
          </a:p>
          <a:p>
            <a:endParaRPr lang="zh-CN" altLang="en-US" dirty="0"/>
          </a:p>
        </p:txBody>
      </p:sp>
      <p:sp>
        <p:nvSpPr>
          <p:cNvPr id="4" name="灯片编号占位符 3"/>
          <p:cNvSpPr>
            <a:spLocks noGrp="1"/>
          </p:cNvSpPr>
          <p:nvPr>
            <p:ph type="sldNum" sz="quarter" idx="12"/>
          </p:nvPr>
        </p:nvSpPr>
        <p:spPr/>
        <p:txBody>
          <a:bodyPr/>
          <a:lstStyle/>
          <a:p>
            <a:fld id="{4D4084D9-55F2-4E00-B75E-E42CB7218B8E}" type="slidenum">
              <a:rPr lang="zh-CN" altLang="en-US" smtClean="0"/>
              <a:t>9</a:t>
            </a:fld>
            <a:endParaRPr lang="zh-CN" altLang="en-US"/>
          </a:p>
        </p:txBody>
      </p:sp>
      <p:sp>
        <p:nvSpPr>
          <p:cNvPr id="5" name="Rectangle 5"/>
          <p:cNvSpPr>
            <a:spLocks noChangeArrowheads="1"/>
          </p:cNvSpPr>
          <p:nvPr/>
        </p:nvSpPr>
        <p:spPr bwMode="auto">
          <a:xfrm>
            <a:off x="468313" y="3786990"/>
            <a:ext cx="8675687"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zh-CN" sz="2000" b="0" i="1" dirty="0" err="1">
                <a:latin typeface="Times New Roman" panose="02020603050405020304" pitchFamily="18" charset="0"/>
              </a:rPr>
              <a:t>openTransaction</a:t>
            </a:r>
            <a:r>
              <a:rPr lang="en-GB" altLang="zh-CN" sz="2000" b="0" i="1" dirty="0">
                <a:latin typeface="Times New Roman" panose="02020603050405020304" pitchFamily="18" charset="0"/>
              </a:rPr>
              <a:t>() -&gt; trans;</a:t>
            </a:r>
            <a:endParaRPr lang="en-GB" altLang="zh-CN" sz="2000" b="0" dirty="0">
              <a:latin typeface="Times New Roman" panose="02020603050405020304" pitchFamily="18" charset="0"/>
            </a:endParaRPr>
          </a:p>
          <a:p>
            <a:pPr lvl="1" eaLnBrk="0" hangingPunct="0"/>
            <a:r>
              <a:rPr lang="zh-CN" altLang="en-GB" sz="2000" b="0" dirty="0">
                <a:latin typeface="Times New Roman" panose="02020603050405020304" pitchFamily="18" charset="0"/>
              </a:rPr>
              <a:t>开始一个新事务，并返回该事务的唯一</a:t>
            </a:r>
            <a:r>
              <a:rPr lang="en-GB" altLang="zh-CN" sz="2000" b="0" dirty="0">
                <a:latin typeface="Times New Roman" panose="02020603050405020304" pitchFamily="18" charset="0"/>
              </a:rPr>
              <a:t>TID</a:t>
            </a:r>
            <a:r>
              <a:rPr lang="zh-CN" altLang="en-GB" sz="2000" b="0" dirty="0">
                <a:latin typeface="Times New Roman" panose="02020603050405020304" pitchFamily="18" charset="0"/>
              </a:rPr>
              <a:t>， </a:t>
            </a:r>
            <a:r>
              <a:rPr lang="en-GB" altLang="zh-CN" sz="2000" b="0" dirty="0"/>
              <a:t>TID</a:t>
            </a:r>
            <a:r>
              <a:rPr lang="zh-CN" altLang="en-GB" sz="2000" b="0" dirty="0">
                <a:latin typeface="Times New Roman" panose="02020603050405020304" pitchFamily="18" charset="0"/>
              </a:rPr>
              <a:t>用于事务的其它操作。</a:t>
            </a:r>
          </a:p>
          <a:p>
            <a:pPr eaLnBrk="0" hangingPunct="0"/>
            <a:r>
              <a:rPr lang="en-GB" altLang="zh-CN" sz="2000" b="0" i="1" dirty="0" err="1">
                <a:latin typeface="Times New Roman" panose="02020603050405020304" pitchFamily="18" charset="0"/>
              </a:rPr>
              <a:t>closeTransaction</a:t>
            </a:r>
            <a:r>
              <a:rPr lang="en-GB" altLang="zh-CN" sz="2000" b="0" i="1" dirty="0">
                <a:latin typeface="Times New Roman" panose="02020603050405020304" pitchFamily="18" charset="0"/>
              </a:rPr>
              <a:t>(trans) -&gt; (commit, abort);</a:t>
            </a:r>
            <a:endParaRPr lang="en-GB" altLang="zh-CN" sz="2000" b="0" dirty="0">
              <a:latin typeface="Times New Roman" panose="02020603050405020304" pitchFamily="18" charset="0"/>
            </a:endParaRPr>
          </a:p>
          <a:p>
            <a:pPr lvl="1" eaLnBrk="0" hangingPunct="0"/>
            <a:r>
              <a:rPr lang="zh-CN" altLang="en-GB" sz="2000" b="0" dirty="0">
                <a:latin typeface="Times New Roman" panose="02020603050405020304" pitchFamily="18" charset="0"/>
              </a:rPr>
              <a:t>结束事务：若返回</a:t>
            </a:r>
            <a:r>
              <a:rPr lang="en-GB" altLang="zh-CN" sz="2000" b="0" dirty="0">
                <a:latin typeface="Times New Roman" panose="02020603050405020304" pitchFamily="18" charset="0"/>
              </a:rPr>
              <a:t>commit</a:t>
            </a:r>
            <a:r>
              <a:rPr lang="zh-CN" altLang="en-GB" sz="2000" b="0" dirty="0"/>
              <a:t>，则成功提交；否则返回</a:t>
            </a:r>
            <a:r>
              <a:rPr lang="en-GB" altLang="zh-CN" sz="2000" b="0" dirty="0"/>
              <a:t>abort</a:t>
            </a:r>
            <a:r>
              <a:rPr lang="zh-CN" altLang="en-GB" sz="2000" b="0" dirty="0"/>
              <a:t>，标示放弃。</a:t>
            </a:r>
            <a:endParaRPr lang="zh-CN" altLang="en-GB" sz="2000" b="0" dirty="0">
              <a:latin typeface="Times New Roman" panose="02020603050405020304" pitchFamily="18" charset="0"/>
            </a:endParaRPr>
          </a:p>
          <a:p>
            <a:pPr eaLnBrk="0" hangingPunct="0"/>
            <a:r>
              <a:rPr lang="en-GB" altLang="zh-CN" sz="2000" b="0" i="1" dirty="0" err="1">
                <a:latin typeface="Times New Roman" panose="02020603050405020304" pitchFamily="18" charset="0"/>
              </a:rPr>
              <a:t>abortTransaction</a:t>
            </a:r>
            <a:r>
              <a:rPr lang="en-GB" altLang="zh-CN" sz="2000" b="0" i="1" dirty="0">
                <a:latin typeface="Times New Roman" panose="02020603050405020304" pitchFamily="18" charset="0"/>
              </a:rPr>
              <a:t>(trans);</a:t>
            </a:r>
            <a:endParaRPr lang="en-GB" altLang="zh-CN" sz="2000" b="0" dirty="0">
              <a:latin typeface="Times New Roman" panose="02020603050405020304" pitchFamily="18" charset="0"/>
            </a:endParaRPr>
          </a:p>
          <a:p>
            <a:pPr lvl="1" eaLnBrk="0" hangingPunct="0"/>
            <a:r>
              <a:rPr lang="zh-CN" altLang="en-GB" sz="2000" b="0" dirty="0">
                <a:latin typeface="Times New Roman" panose="02020603050405020304" pitchFamily="18" charset="0"/>
              </a:rPr>
              <a:t>放弃事务。</a:t>
            </a:r>
          </a:p>
        </p:txBody>
      </p:sp>
    </p:spTree>
    <p:extLst>
      <p:ext uri="{BB962C8B-B14F-4D97-AF65-F5344CB8AC3E}">
        <p14:creationId xmlns:p14="http://schemas.microsoft.com/office/powerpoint/2010/main" val="1129199670"/>
      </p:ext>
    </p:extLst>
  </p:cSld>
  <p:clrMapOvr>
    <a:masterClrMapping/>
  </p:clrMapOvr>
</p:sld>
</file>

<file path=ppt/theme/theme1.xml><?xml version="1.0" encoding="utf-8"?>
<a:theme xmlns:a="http://schemas.openxmlformats.org/drawingml/2006/main" name="回顾">
  <a:themeElements>
    <a:clrScheme name="回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698</TotalTime>
  <Words>3147</Words>
  <Application>Microsoft Office PowerPoint</Application>
  <PresentationFormat>全屏显示(4:3)</PresentationFormat>
  <Paragraphs>1289</Paragraphs>
  <Slides>80</Slides>
  <Notes>6</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80</vt:i4>
      </vt:variant>
    </vt:vector>
  </HeadingPairs>
  <TitlesOfParts>
    <vt:vector size="93" baseType="lpstr">
      <vt:lpstr>New York</vt:lpstr>
      <vt:lpstr>华文新魏</vt:lpstr>
      <vt:lpstr>楷体</vt:lpstr>
      <vt:lpstr>宋体</vt:lpstr>
      <vt:lpstr>Arial</vt:lpstr>
      <vt:lpstr>Calibri</vt:lpstr>
      <vt:lpstr>Calibri Light</vt:lpstr>
      <vt:lpstr>Helvetica</vt:lpstr>
      <vt:lpstr>Tahoma</vt:lpstr>
      <vt:lpstr>Times</vt:lpstr>
      <vt:lpstr>Times New Roman</vt:lpstr>
      <vt:lpstr>Wingdings</vt:lpstr>
      <vt:lpstr>回顾</vt:lpstr>
      <vt:lpstr>分布式系统  Distributed Systems  第 13 讲 事务和并发控制 Lecture 13 TRANSACTIONS AND CONCURRENCY CONTROL</vt:lpstr>
      <vt:lpstr>目录</vt:lpstr>
      <vt:lpstr>13.1  简介</vt:lpstr>
      <vt:lpstr>13.1  简介</vt:lpstr>
      <vt:lpstr>13.1  简介</vt:lpstr>
      <vt:lpstr>13.1  简介</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13.2 事务</vt:lpstr>
      <vt:lpstr>13.3 嵌套事务</vt:lpstr>
      <vt:lpstr>13.3 嵌套事务</vt:lpstr>
      <vt:lpstr>13.3 嵌套事务</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13.4 锁</vt:lpstr>
      <vt:lpstr>13.5 乐观并发控制</vt:lpstr>
      <vt:lpstr>13.5 乐观并发控制</vt:lpstr>
      <vt:lpstr>13.5 乐观并发控制</vt:lpstr>
      <vt:lpstr>13.5 乐观并发控制</vt:lpstr>
      <vt:lpstr>13.5 乐观并发控制</vt:lpstr>
      <vt:lpstr>13.5 乐观并发控制</vt:lpstr>
      <vt:lpstr>13.5 乐观并发控制</vt:lpstr>
      <vt:lpstr>13.5 乐观并发控制</vt:lpstr>
      <vt:lpstr>13.5 乐观并发控制</vt:lpstr>
      <vt:lpstr>13.5 乐观并发控制</vt:lpstr>
      <vt:lpstr>13.5 乐观并发控制</vt:lpstr>
      <vt:lpstr>13.6 时间戳排序</vt:lpstr>
      <vt:lpstr>13.6 时间戳排序</vt:lpstr>
      <vt:lpstr>13.6 时间戳排序</vt:lpstr>
      <vt:lpstr>13.6 时间戳排序</vt:lpstr>
      <vt:lpstr>13.6 时间戳排序</vt:lpstr>
      <vt:lpstr>13.6 时间戳排序</vt:lpstr>
      <vt:lpstr>13.6 时间戳排序</vt:lpstr>
      <vt:lpstr>13.6 时间戳排序</vt:lpstr>
      <vt:lpstr>13.6 时间戳排序</vt:lpstr>
      <vt:lpstr>13.6 时间戳排序</vt:lpstr>
      <vt:lpstr>13.7 并发控制方法的比较</vt:lpstr>
      <vt:lpstr>13.7 并发控制方法的比较</vt:lpstr>
      <vt:lpstr>13.8 小结</vt:lpstr>
      <vt:lpstr>13.8 小结</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分布式系统 Distributed Systems  第 0 章 课程介绍 Chapter 0  Course Syllabus</dc:title>
  <dc:creator>Qi Zhang</dc:creator>
  <cp:lastModifiedBy>Qi Zhang</cp:lastModifiedBy>
  <cp:revision>115</cp:revision>
  <dcterms:created xsi:type="dcterms:W3CDTF">2013-07-16T11:50:30Z</dcterms:created>
  <dcterms:modified xsi:type="dcterms:W3CDTF">2013-12-06T00:45:19Z</dcterms:modified>
</cp:coreProperties>
</file>