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1"/>
  </p:sldMasterIdLst>
  <p:notesMasterIdLst>
    <p:notesMasterId r:id="rId79"/>
  </p:notesMasterIdLst>
  <p:sldIdLst>
    <p:sldId id="256" r:id="rId2"/>
    <p:sldId id="360" r:id="rId3"/>
    <p:sldId id="361" r:id="rId4"/>
    <p:sldId id="269" r:id="rId5"/>
    <p:sldId id="362" r:id="rId6"/>
    <p:sldId id="365" r:id="rId7"/>
    <p:sldId id="363" r:id="rId8"/>
    <p:sldId id="366" r:id="rId9"/>
    <p:sldId id="367" r:id="rId10"/>
    <p:sldId id="368" r:id="rId11"/>
    <p:sldId id="270" r:id="rId12"/>
    <p:sldId id="369" r:id="rId13"/>
    <p:sldId id="370" r:id="rId14"/>
    <p:sldId id="371" r:id="rId15"/>
    <p:sldId id="372" r:id="rId16"/>
    <p:sldId id="373" r:id="rId17"/>
    <p:sldId id="374" r:id="rId18"/>
    <p:sldId id="375" r:id="rId19"/>
    <p:sldId id="376" r:id="rId20"/>
    <p:sldId id="404" r:id="rId21"/>
    <p:sldId id="378" r:id="rId22"/>
    <p:sldId id="380" r:id="rId23"/>
    <p:sldId id="381" r:id="rId24"/>
    <p:sldId id="382" r:id="rId25"/>
    <p:sldId id="383" r:id="rId26"/>
    <p:sldId id="384" r:id="rId27"/>
    <p:sldId id="385" r:id="rId28"/>
    <p:sldId id="405" r:id="rId29"/>
    <p:sldId id="387" r:id="rId30"/>
    <p:sldId id="389" r:id="rId31"/>
    <p:sldId id="390" r:id="rId32"/>
    <p:sldId id="391" r:id="rId33"/>
    <p:sldId id="392" r:id="rId34"/>
    <p:sldId id="393" r:id="rId35"/>
    <p:sldId id="394" r:id="rId36"/>
    <p:sldId id="395" r:id="rId37"/>
    <p:sldId id="396" r:id="rId38"/>
    <p:sldId id="397" r:id="rId39"/>
    <p:sldId id="388" r:id="rId40"/>
    <p:sldId id="398" r:id="rId41"/>
    <p:sldId id="399" r:id="rId42"/>
    <p:sldId id="400" r:id="rId43"/>
    <p:sldId id="401" r:id="rId44"/>
    <p:sldId id="402" r:id="rId45"/>
    <p:sldId id="403" r:id="rId46"/>
    <p:sldId id="406" r:id="rId47"/>
    <p:sldId id="327" r:id="rId48"/>
    <p:sldId id="328" r:id="rId49"/>
    <p:sldId id="329" r:id="rId50"/>
    <p:sldId id="330" r:id="rId51"/>
    <p:sldId id="331" r:id="rId52"/>
    <p:sldId id="332" r:id="rId53"/>
    <p:sldId id="333" r:id="rId54"/>
    <p:sldId id="334" r:id="rId55"/>
    <p:sldId id="335" r:id="rId56"/>
    <p:sldId id="336" r:id="rId57"/>
    <p:sldId id="337" r:id="rId58"/>
    <p:sldId id="338" r:id="rId59"/>
    <p:sldId id="344" r:id="rId60"/>
    <p:sldId id="345" r:id="rId61"/>
    <p:sldId id="346" r:id="rId62"/>
    <p:sldId id="339" r:id="rId63"/>
    <p:sldId id="343" r:id="rId64"/>
    <p:sldId id="340" r:id="rId65"/>
    <p:sldId id="341" r:id="rId66"/>
    <p:sldId id="342" r:id="rId67"/>
    <p:sldId id="347" r:id="rId68"/>
    <p:sldId id="348" r:id="rId69"/>
    <p:sldId id="358" r:id="rId70"/>
    <p:sldId id="349" r:id="rId71"/>
    <p:sldId id="350" r:id="rId72"/>
    <p:sldId id="351" r:id="rId73"/>
    <p:sldId id="352" r:id="rId74"/>
    <p:sldId id="353" r:id="rId75"/>
    <p:sldId id="354" r:id="rId76"/>
    <p:sldId id="355" r:id="rId77"/>
    <p:sldId id="267" r:id="rId7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29" autoAdjust="0"/>
    <p:restoredTop sz="82823" autoAdjust="0"/>
  </p:normalViewPr>
  <p:slideViewPr>
    <p:cSldViewPr snapToGrid="0">
      <p:cViewPr varScale="1">
        <p:scale>
          <a:sx n="107" d="100"/>
          <a:sy n="107" d="100"/>
        </p:scale>
        <p:origin x="2184" y="17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A8D8C-0D2F-43D0-83A0-838662A82276}" type="datetimeFigureOut">
              <a:rPr lang="zh-CN" altLang="en-US" smtClean="0"/>
              <a:t>2020/7/13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D59029-E815-4243-A038-CA752335B4A3}" type="slidenum">
              <a:rPr lang="zh-CN" altLang="en-US" smtClean="0"/>
              <a:t>‹#›</a:t>
            </a:fld>
            <a:endParaRPr lang="zh-CN" altLang="en-US"/>
          </a:p>
        </p:txBody>
      </p:sp>
    </p:spTree>
    <p:extLst>
      <p:ext uri="{BB962C8B-B14F-4D97-AF65-F5344CB8AC3E}">
        <p14:creationId xmlns:p14="http://schemas.microsoft.com/office/powerpoint/2010/main" val="180162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6D59029-E815-4243-A038-CA752335B4A3}" type="slidenum">
              <a:rPr lang="zh-CN" altLang="en-US" smtClean="0"/>
              <a:t>1</a:t>
            </a:fld>
            <a:endParaRPr lang="zh-CN" altLang="en-US"/>
          </a:p>
        </p:txBody>
      </p:sp>
    </p:spTree>
    <p:extLst>
      <p:ext uri="{BB962C8B-B14F-4D97-AF65-F5344CB8AC3E}">
        <p14:creationId xmlns:p14="http://schemas.microsoft.com/office/powerpoint/2010/main" val="265504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D59029-E815-4243-A038-CA752335B4A3}" type="slidenum">
              <a:rPr lang="zh-CN" altLang="en-US" smtClean="0"/>
              <a:t>47</a:t>
            </a:fld>
            <a:endParaRPr lang="zh-CN" altLang="en-US"/>
          </a:p>
        </p:txBody>
      </p:sp>
    </p:spTree>
    <p:extLst>
      <p:ext uri="{BB962C8B-B14F-4D97-AF65-F5344CB8AC3E}">
        <p14:creationId xmlns:p14="http://schemas.microsoft.com/office/powerpoint/2010/main" val="334183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6D59029-E815-4243-A038-CA752335B4A3}" type="slidenum">
              <a:rPr lang="zh-CN" altLang="en-US" smtClean="0"/>
              <a:t>49</a:t>
            </a:fld>
            <a:endParaRPr lang="zh-CN" altLang="en-US"/>
          </a:p>
        </p:txBody>
      </p:sp>
    </p:spTree>
    <p:extLst>
      <p:ext uri="{BB962C8B-B14F-4D97-AF65-F5344CB8AC3E}">
        <p14:creationId xmlns:p14="http://schemas.microsoft.com/office/powerpoint/2010/main" val="776720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延迟包括：网络、路由、操作系统</a:t>
            </a:r>
          </a:p>
        </p:txBody>
      </p:sp>
      <p:sp>
        <p:nvSpPr>
          <p:cNvPr id="4" name="灯片编号占位符 3"/>
          <p:cNvSpPr>
            <a:spLocks noGrp="1"/>
          </p:cNvSpPr>
          <p:nvPr>
            <p:ph type="sldNum" sz="quarter" idx="10"/>
          </p:nvPr>
        </p:nvSpPr>
        <p:spPr/>
        <p:txBody>
          <a:bodyPr/>
          <a:lstStyle/>
          <a:p>
            <a:fld id="{16D59029-E815-4243-A038-CA752335B4A3}" type="slidenum">
              <a:rPr lang="zh-CN" altLang="en-US" smtClean="0"/>
              <a:t>51</a:t>
            </a:fld>
            <a:endParaRPr lang="zh-CN" altLang="en-US"/>
          </a:p>
        </p:txBody>
      </p:sp>
    </p:spTree>
    <p:extLst>
      <p:ext uri="{BB962C8B-B14F-4D97-AF65-F5344CB8AC3E}">
        <p14:creationId xmlns:p14="http://schemas.microsoft.com/office/powerpoint/2010/main" val="184067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1</a:t>
            </a:r>
            <a:r>
              <a:rPr lang="zh-CN" altLang="en-US" dirty="0"/>
              <a:t>微秒</a:t>
            </a:r>
            <a:endParaRPr lang="en-US" dirty="0"/>
          </a:p>
        </p:txBody>
      </p:sp>
      <p:sp>
        <p:nvSpPr>
          <p:cNvPr id="4" name="Slide Number Placeholder 3"/>
          <p:cNvSpPr>
            <a:spLocks noGrp="1"/>
          </p:cNvSpPr>
          <p:nvPr>
            <p:ph type="sldNum" sz="quarter" idx="10"/>
          </p:nvPr>
        </p:nvSpPr>
        <p:spPr/>
        <p:txBody>
          <a:bodyPr/>
          <a:lstStyle/>
          <a:p>
            <a:fld id="{16D59029-E815-4243-A038-CA752335B4A3}" type="slidenum">
              <a:rPr lang="zh-CN" altLang="en-US" smtClean="0"/>
              <a:t>53</a:t>
            </a:fld>
            <a:endParaRPr lang="zh-CN" altLang="en-US"/>
          </a:p>
        </p:txBody>
      </p:sp>
    </p:spTree>
    <p:extLst>
      <p:ext uri="{BB962C8B-B14F-4D97-AF65-F5344CB8AC3E}">
        <p14:creationId xmlns:p14="http://schemas.microsoft.com/office/powerpoint/2010/main" val="37306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例如：进程</a:t>
            </a:r>
            <a:r>
              <a:rPr lang="en-US" altLang="zh-CN" dirty="0"/>
              <a:t>p</a:t>
            </a:r>
            <a:r>
              <a:rPr lang="zh-CN" altLang="en-US" dirty="0"/>
              <a:t>和</a:t>
            </a:r>
            <a:r>
              <a:rPr lang="en-US" altLang="zh-CN" dirty="0"/>
              <a:t>q</a:t>
            </a:r>
            <a:r>
              <a:rPr lang="zh-CN" altLang="en-US" dirty="0"/>
              <a:t>发送消息</a:t>
            </a:r>
          </a:p>
        </p:txBody>
      </p:sp>
      <p:sp>
        <p:nvSpPr>
          <p:cNvPr id="4" name="灯片编号占位符 3"/>
          <p:cNvSpPr>
            <a:spLocks noGrp="1"/>
          </p:cNvSpPr>
          <p:nvPr>
            <p:ph type="sldNum" sz="quarter" idx="10"/>
          </p:nvPr>
        </p:nvSpPr>
        <p:spPr/>
        <p:txBody>
          <a:bodyPr/>
          <a:lstStyle/>
          <a:p>
            <a:fld id="{16D59029-E815-4243-A038-CA752335B4A3}" type="slidenum">
              <a:rPr lang="zh-CN" altLang="en-US" smtClean="0"/>
              <a:t>58</a:t>
            </a:fld>
            <a:endParaRPr lang="zh-CN" altLang="en-US"/>
          </a:p>
        </p:txBody>
      </p:sp>
    </p:spTree>
    <p:extLst>
      <p:ext uri="{BB962C8B-B14F-4D97-AF65-F5344CB8AC3E}">
        <p14:creationId xmlns:p14="http://schemas.microsoft.com/office/powerpoint/2010/main" val="2819639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9AA52FA1-0ABD-452D-B19F-B903769039A8}" type="datetime1">
              <a:rPr lang="zh-CN" altLang="en-US" smtClean="0"/>
              <a:t>2020/7/13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084D9-55F2-4E00-B75E-E42CB7218B8E}" type="slidenum">
              <a:rPr lang="zh-CN" altLang="en-US" smtClean="0"/>
              <a:t>‹#›</a:t>
            </a:fld>
            <a:endParaRPr lang="zh-CN"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172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8E0BC6D-A6F5-433D-BE10-905EF6EA0AEC}" type="datetime1">
              <a:rPr lang="zh-CN" altLang="en-US" smtClean="0"/>
              <a:t>2020/7/13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084D9-55F2-4E00-B75E-E42CB7218B8E}" type="slidenum">
              <a:rPr lang="zh-CN" altLang="en-US" smtClean="0"/>
              <a:t>‹#›</a:t>
            </a:fld>
            <a:endParaRPr lang="zh-CN" altLang="en-US"/>
          </a:p>
        </p:txBody>
      </p:sp>
    </p:spTree>
    <p:extLst>
      <p:ext uri="{BB962C8B-B14F-4D97-AF65-F5344CB8AC3E}">
        <p14:creationId xmlns:p14="http://schemas.microsoft.com/office/powerpoint/2010/main" val="3357028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03CE665-3923-4EDE-8F47-F626B61A1EEC}" type="datetime1">
              <a:rPr lang="zh-CN" altLang="en-US" smtClean="0"/>
              <a:t>2020/7/13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084D9-55F2-4E00-B75E-E42CB7218B8E}" type="slidenum">
              <a:rPr lang="zh-CN" altLang="en-US" smtClean="0"/>
              <a:t>‹#›</a:t>
            </a:fld>
            <a:endParaRPr lang="zh-CN" altLang="en-US"/>
          </a:p>
        </p:txBody>
      </p:sp>
    </p:spTree>
    <p:extLst>
      <p:ext uri="{BB962C8B-B14F-4D97-AF65-F5344CB8AC3E}">
        <p14:creationId xmlns:p14="http://schemas.microsoft.com/office/powerpoint/2010/main" val="2818871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fld id="{FA0739D9-72C2-4951-AF81-B8A00CD7054C}" type="datetime1">
              <a:rPr lang="zh-CN" altLang="en-US" smtClean="0"/>
              <a:t>2020/7/13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084D9-55F2-4E00-B75E-E42CB7218B8E}" type="slidenum">
              <a:rPr lang="zh-CN" altLang="en-US" smtClean="0"/>
              <a:t>‹#›</a:t>
            </a:fld>
            <a:endParaRPr lang="zh-CN" altLang="en-US"/>
          </a:p>
        </p:txBody>
      </p:sp>
    </p:spTree>
    <p:extLst>
      <p:ext uri="{BB962C8B-B14F-4D97-AF65-F5344CB8AC3E}">
        <p14:creationId xmlns:p14="http://schemas.microsoft.com/office/powerpoint/2010/main" val="1781637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85E4157-539C-4993-9BAE-9D9003982FFB}" type="datetime1">
              <a:rPr lang="zh-CN" altLang="en-US" smtClean="0"/>
              <a:t>2020/7/13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084D9-55F2-4E00-B75E-E42CB7218B8E}" type="slidenum">
              <a:rPr lang="zh-CN" altLang="en-US" smtClean="0"/>
              <a:t>‹#›</a:t>
            </a:fld>
            <a:endParaRPr lang="zh-CN"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53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890263"/>
          </a:xfrm>
        </p:spPr>
        <p:txBody>
          <a:bodyPr>
            <a:normAutofit/>
          </a:bodyPr>
          <a:lstStyle>
            <a:lvl1pPr>
              <a:defRPr sz="4400"/>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822960" y="1295401"/>
            <a:ext cx="3703320" cy="4573694"/>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4663440" y="1295401"/>
            <a:ext cx="3703320" cy="4573694"/>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Date Placeholder 4"/>
          <p:cNvSpPr>
            <a:spLocks noGrp="1"/>
          </p:cNvSpPr>
          <p:nvPr>
            <p:ph type="dt" sz="half" idx="10"/>
          </p:nvPr>
        </p:nvSpPr>
        <p:spPr/>
        <p:txBody>
          <a:bodyPr/>
          <a:lstStyle/>
          <a:p>
            <a:fld id="{E4A757A1-06C3-4F8D-B0DB-1D4D913078F8}" type="datetime1">
              <a:rPr lang="zh-CN" altLang="en-US" smtClean="0"/>
              <a:t>2020/7/13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084D9-55F2-4E00-B75E-E42CB7218B8E}" type="slidenum">
              <a:rPr lang="zh-CN" altLang="en-US" smtClean="0"/>
              <a:t>‹#›</a:t>
            </a:fld>
            <a:endParaRPr lang="zh-CN" altLang="en-US"/>
          </a:p>
        </p:txBody>
      </p:sp>
    </p:spTree>
    <p:extLst>
      <p:ext uri="{BB962C8B-B14F-4D97-AF65-F5344CB8AC3E}">
        <p14:creationId xmlns:p14="http://schemas.microsoft.com/office/powerpoint/2010/main" val="70815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5"/>
            <a:ext cx="7543800" cy="907196"/>
          </a:xfrm>
        </p:spPr>
        <p:txBody>
          <a:bodyPr>
            <a:normAutofit/>
          </a:bodyPr>
          <a:lstStyle>
            <a:lvl1pPr>
              <a:defRPr sz="4400"/>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822960" y="1286934"/>
            <a:ext cx="3703320" cy="812800"/>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22960" y="2099734"/>
            <a:ext cx="3703320" cy="3769361"/>
          </a:xfrm>
        </p:spPr>
        <p:txBody>
          <a:bodyPr/>
          <a:lstStyle>
            <a:lvl2pPr>
              <a:lnSpc>
                <a:spcPct val="120000"/>
              </a:lnSpc>
              <a:defRPr/>
            </a:lvl2pPr>
            <a:lvl3pPr>
              <a:lnSpc>
                <a:spcPct val="120000"/>
              </a:lnSpc>
              <a:defRPr/>
            </a:lvl3pPr>
            <a:lvl4pPr>
              <a:lnSpc>
                <a:spcPct val="120000"/>
              </a:lnSpc>
              <a:defRPr/>
            </a:lvl4pPr>
            <a:lvl5pPr>
              <a:lnSpc>
                <a:spcPct val="120000"/>
              </a:lnSpc>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Text Placeholder 4"/>
          <p:cNvSpPr>
            <a:spLocks noGrp="1"/>
          </p:cNvSpPr>
          <p:nvPr>
            <p:ph type="body" sz="quarter" idx="3"/>
          </p:nvPr>
        </p:nvSpPr>
        <p:spPr>
          <a:xfrm>
            <a:off x="4663440" y="1286934"/>
            <a:ext cx="3703320" cy="812800"/>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63440" y="2099734"/>
            <a:ext cx="3703320" cy="3769360"/>
          </a:xfrm>
        </p:spPr>
        <p:txBody>
          <a:bodyPr/>
          <a:lstStyle>
            <a:lvl1pPr>
              <a:lnSpc>
                <a:spcPct val="120000"/>
              </a:lnSpc>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Date Placeholder 6"/>
          <p:cNvSpPr>
            <a:spLocks noGrp="1"/>
          </p:cNvSpPr>
          <p:nvPr>
            <p:ph type="dt" sz="half" idx="10"/>
          </p:nvPr>
        </p:nvSpPr>
        <p:spPr/>
        <p:txBody>
          <a:bodyPr/>
          <a:lstStyle/>
          <a:p>
            <a:fld id="{6F7D961B-CC95-4AB8-98A5-887D93969A8C}" type="datetime1">
              <a:rPr lang="zh-CN" altLang="en-US" smtClean="0"/>
              <a:t>2020/7/13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D4084D9-55F2-4E00-B75E-E42CB7218B8E}" type="slidenum">
              <a:rPr lang="zh-CN" altLang="en-US" smtClean="0"/>
              <a:t>‹#›</a:t>
            </a:fld>
            <a:endParaRPr lang="zh-CN" altLang="en-US"/>
          </a:p>
        </p:txBody>
      </p:sp>
    </p:spTree>
    <p:extLst>
      <p:ext uri="{BB962C8B-B14F-4D97-AF65-F5344CB8AC3E}">
        <p14:creationId xmlns:p14="http://schemas.microsoft.com/office/powerpoint/2010/main" val="401416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B24D9F7B-5D5B-4991-AA56-E6AF8BC2F9AF}" type="datetime1">
              <a:rPr lang="zh-CN" altLang="en-US" smtClean="0"/>
              <a:t>2020/7/13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D4084D9-55F2-4E00-B75E-E42CB7218B8E}" type="slidenum">
              <a:rPr lang="zh-CN" altLang="en-US" smtClean="0"/>
              <a:t>‹#›</a:t>
            </a:fld>
            <a:endParaRPr lang="zh-CN" altLang="en-US"/>
          </a:p>
        </p:txBody>
      </p:sp>
    </p:spTree>
    <p:extLst>
      <p:ext uri="{BB962C8B-B14F-4D97-AF65-F5344CB8AC3E}">
        <p14:creationId xmlns:p14="http://schemas.microsoft.com/office/powerpoint/2010/main" val="3377147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17ACACC-D23A-4C89-9024-13E50C667A89}" type="datetime1">
              <a:rPr lang="zh-CN" altLang="en-US" smtClean="0"/>
              <a:t>2020/7/13</a:t>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4D4084D9-55F2-4E00-B75E-E42CB7218B8E}" type="slidenum">
              <a:rPr lang="zh-CN" altLang="en-US" smtClean="0"/>
              <a:t>‹#›</a:t>
            </a:fld>
            <a:endParaRPr lang="zh-CN" altLang="en-US"/>
          </a:p>
        </p:txBody>
      </p:sp>
    </p:spTree>
    <p:extLst>
      <p:ext uri="{BB962C8B-B14F-4D97-AF65-F5344CB8AC3E}">
        <p14:creationId xmlns:p14="http://schemas.microsoft.com/office/powerpoint/2010/main" val="162790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a:t>单击此处编辑母版标题样式</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8898E73-D429-4532-B444-8AC47E1E6FD7}" type="datetime1">
              <a:rPr lang="zh-CN" altLang="en-US" smtClean="0"/>
              <a:t>2020/7/13</a:t>
            </a:fld>
            <a:endParaRPr lang="zh-CN"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zh-CN"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D4084D9-55F2-4E00-B75E-E42CB7218B8E}" type="slidenum">
              <a:rPr lang="zh-CN" altLang="en-US" smtClean="0"/>
              <a:t>‹#›</a:t>
            </a:fld>
            <a:endParaRPr lang="zh-CN" altLang="en-US"/>
          </a:p>
        </p:txBody>
      </p:sp>
    </p:spTree>
    <p:extLst>
      <p:ext uri="{BB962C8B-B14F-4D97-AF65-F5344CB8AC3E}">
        <p14:creationId xmlns:p14="http://schemas.microsoft.com/office/powerpoint/2010/main" val="2487690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8FF3DA9D-6359-483A-86E6-285C0F319867}" type="datetime1">
              <a:rPr lang="zh-CN" altLang="en-US" smtClean="0"/>
              <a:t>2020/7/13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084D9-55F2-4E00-B75E-E42CB7218B8E}" type="slidenum">
              <a:rPr lang="zh-CN" altLang="en-US" smtClean="0"/>
              <a:t>‹#›</a:t>
            </a:fld>
            <a:endParaRPr lang="zh-CN" altLang="en-US"/>
          </a:p>
        </p:txBody>
      </p:sp>
    </p:spTree>
    <p:extLst>
      <p:ext uri="{BB962C8B-B14F-4D97-AF65-F5344CB8AC3E}">
        <p14:creationId xmlns:p14="http://schemas.microsoft.com/office/powerpoint/2010/main" val="3922681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907196"/>
          </a:xfrm>
          <a:prstGeom prst="rect">
            <a:avLst/>
          </a:prstGeom>
        </p:spPr>
        <p:txBody>
          <a:bodyPr vert="horz" lIns="91440" tIns="45720" rIns="91440" bIns="45720" rtlCol="0" anchor="b">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22959" y="1296331"/>
            <a:ext cx="7543801" cy="4572763"/>
          </a:xfrm>
          <a:prstGeom prst="rect">
            <a:avLst/>
          </a:prstGeom>
        </p:spPr>
        <p:txBody>
          <a:bodyPr vert="horz" lIns="0" tIns="45720" rIns="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05460FA-0133-4193-8FB4-BF3C59E06547}" type="datetime1">
              <a:rPr lang="zh-CN" altLang="en-US" smtClean="0"/>
              <a:t>2020/7/13</a:t>
            </a:fld>
            <a:endParaRPr lang="zh-CN" alt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D4084D9-55F2-4E00-B75E-E42CB7218B8E}" type="slidenum">
              <a:rPr lang="zh-CN" altLang="en-US" smtClean="0"/>
              <a:t>‹#›</a:t>
            </a:fld>
            <a:endParaRPr lang="zh-CN" altLang="en-US"/>
          </a:p>
        </p:txBody>
      </p:sp>
      <p:cxnSp>
        <p:nvCxnSpPr>
          <p:cNvPr id="10" name="Straight Connector 9"/>
          <p:cNvCxnSpPr/>
          <p:nvPr/>
        </p:nvCxnSpPr>
        <p:spPr>
          <a:xfrm>
            <a:off x="822959" y="1229846"/>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320063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ftr="0" dt="0"/>
  <p:txStyles>
    <p:titleStyle>
      <a:lvl1pPr algn="l" defTabSz="914400" rtl="0" eaLnBrk="1" latinLnBrk="0" hangingPunct="1">
        <a:lnSpc>
          <a:spcPct val="85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415636" y="758953"/>
            <a:ext cx="8407730" cy="3387534"/>
          </a:xfrm>
        </p:spPr>
        <p:txBody>
          <a:bodyPr>
            <a:normAutofit fontScale="90000"/>
          </a:bodyPr>
          <a:lstStyle/>
          <a:p>
            <a:pPr algn="ctr">
              <a:lnSpc>
                <a:spcPct val="120000"/>
              </a:lnSpc>
              <a:spcBef>
                <a:spcPts val="1200"/>
              </a:spcBef>
              <a:spcAft>
                <a:spcPts val="200"/>
              </a:spcAft>
              <a:buClr>
                <a:schemeClr val="accent1"/>
              </a:buClr>
              <a:buSzPct val="100000"/>
            </a:pPr>
            <a:r>
              <a:rPr lang="zh-CN" altLang="en-US" sz="4900" dirty="0"/>
              <a:t>分布式系统 </a:t>
            </a:r>
            <a:br>
              <a:rPr lang="en-US" altLang="zh-CN" sz="4900" dirty="0"/>
            </a:br>
            <a:r>
              <a:rPr lang="en-US" altLang="zh-CN" sz="3600" dirty="0"/>
              <a:t>Distributed Systems</a:t>
            </a:r>
            <a:br>
              <a:rPr lang="en-US" altLang="zh-CN" sz="3100" dirty="0"/>
            </a:br>
            <a:br>
              <a:rPr lang="en-US" altLang="zh-CN" sz="4400" dirty="0"/>
            </a:br>
            <a:r>
              <a:rPr lang="zh-CN" altLang="en-US" sz="4400" cap="all" spc="200" dirty="0">
                <a:solidFill>
                  <a:schemeClr val="tx2"/>
                </a:solidFill>
                <a:ea typeface="+mn-ea"/>
                <a:cs typeface="+mn-cs"/>
              </a:rPr>
              <a:t>第 </a:t>
            </a:r>
            <a:r>
              <a:rPr lang="en-US" altLang="zh-CN" sz="4400" cap="all" spc="200" dirty="0">
                <a:solidFill>
                  <a:schemeClr val="tx2"/>
                </a:solidFill>
                <a:ea typeface="+mn-ea"/>
                <a:cs typeface="+mn-cs"/>
              </a:rPr>
              <a:t>2 </a:t>
            </a:r>
            <a:r>
              <a:rPr lang="zh-CN" altLang="en-US" sz="4400" cap="all" spc="200" dirty="0">
                <a:solidFill>
                  <a:schemeClr val="tx2"/>
                </a:solidFill>
                <a:ea typeface="+mn-ea"/>
                <a:cs typeface="+mn-cs"/>
              </a:rPr>
              <a:t>讲 典型分布式计算机系统介绍</a:t>
            </a:r>
            <a:br>
              <a:rPr lang="en-US" altLang="zh-CN" sz="4400" cap="all" spc="200" dirty="0">
                <a:solidFill>
                  <a:schemeClr val="tx2"/>
                </a:solidFill>
                <a:ea typeface="+mn-ea"/>
                <a:cs typeface="+mn-cs"/>
              </a:rPr>
            </a:br>
            <a:endParaRPr lang="zh-CN" altLang="en-US" sz="4400" cap="all" spc="200" dirty="0">
              <a:solidFill>
                <a:schemeClr val="tx2"/>
              </a:solidFill>
              <a:ea typeface="+mn-ea"/>
              <a:cs typeface="Arial" panose="020B0604020202020204" pitchFamily="34" charset="0"/>
            </a:endParaRPr>
          </a:p>
        </p:txBody>
      </p:sp>
      <p:sp>
        <p:nvSpPr>
          <p:cNvPr id="5" name="副标题 4"/>
          <p:cNvSpPr>
            <a:spLocks noGrp="1"/>
          </p:cNvSpPr>
          <p:nvPr>
            <p:ph type="subTitle" idx="1"/>
          </p:nvPr>
        </p:nvSpPr>
        <p:spPr/>
        <p:txBody>
          <a:bodyPr>
            <a:normAutofit lnSpcReduction="10000"/>
          </a:bodyPr>
          <a:lstStyle/>
          <a:p>
            <a:pPr algn="ctr"/>
            <a:r>
              <a:rPr lang="zh-CN" altLang="en-US" dirty="0"/>
              <a:t>王晓阳、张 奇</a:t>
            </a:r>
          </a:p>
          <a:p>
            <a:pPr algn="ctr"/>
            <a:r>
              <a:rPr lang="zh-CN" altLang="en-US" dirty="0"/>
              <a:t>复旦大学 计算机科学技术学院</a:t>
            </a:r>
          </a:p>
          <a:p>
            <a:pPr algn="ctr"/>
            <a:endParaRPr lang="zh-CN" altLang="en-US" dirty="0"/>
          </a:p>
        </p:txBody>
      </p:sp>
    </p:spTree>
    <p:extLst>
      <p:ext uri="{BB962C8B-B14F-4D97-AF65-F5344CB8AC3E}">
        <p14:creationId xmlns:p14="http://schemas.microsoft.com/office/powerpoint/2010/main" val="2198745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2.2.1 </a:t>
            </a:r>
            <a:r>
              <a:rPr lang="zh-CN" altLang="en-US" dirty="0"/>
              <a:t>大规模并行机</a:t>
            </a:r>
            <a:r>
              <a:rPr lang="en-US" altLang="zh-CN" dirty="0"/>
              <a:t>MPP</a:t>
            </a:r>
            <a:r>
              <a:rPr lang="zh-CN" altLang="en-US" dirty="0"/>
              <a:t>结构特性</a:t>
            </a:r>
          </a:p>
        </p:txBody>
      </p:sp>
      <p:sp>
        <p:nvSpPr>
          <p:cNvPr id="3" name="内容占位符 2"/>
          <p:cNvSpPr>
            <a:spLocks noGrp="1"/>
          </p:cNvSpPr>
          <p:nvPr>
            <p:ph idx="1"/>
          </p:nvPr>
        </p:nvSpPr>
        <p:spPr>
          <a:xfrm>
            <a:off x="605643" y="1296332"/>
            <a:ext cx="8051470" cy="4498826"/>
          </a:xfrm>
        </p:spPr>
        <p:txBody>
          <a:bodyPr>
            <a:normAutofit/>
          </a:bodyPr>
          <a:lstStyle/>
          <a:p>
            <a:r>
              <a:rPr lang="zh-CN" altLang="en-US" sz="2800" b="1" dirty="0"/>
              <a:t>通信要求</a:t>
            </a:r>
          </a:p>
          <a:p>
            <a:pPr lvl="1"/>
            <a:r>
              <a:rPr lang="en-US" sz="2400" dirty="0" err="1">
                <a:latin typeface="SimSun" panose="02010600030101010101" pitchFamily="2" charset="-122"/>
                <a:ea typeface="SimSun" panose="02010600030101010101" pitchFamily="2" charset="-122"/>
              </a:rPr>
              <a:t>MPP和COW的关键差别是节点间通信</a:t>
            </a:r>
            <a:endParaRPr lang="en-US" sz="2400" dirty="0">
              <a:latin typeface="SimSun" panose="02010600030101010101" pitchFamily="2" charset="-122"/>
              <a:ea typeface="SimSun" panose="02010600030101010101" pitchFamily="2" charset="-122"/>
            </a:endParaRPr>
          </a:p>
          <a:p>
            <a:pPr lvl="2"/>
            <a:r>
              <a:rPr lang="en-US" sz="1800" dirty="0" err="1">
                <a:latin typeface="SimSun" panose="02010600030101010101" pitchFamily="2" charset="-122"/>
                <a:ea typeface="SimSun" panose="02010600030101010101" pitchFamily="2" charset="-122"/>
              </a:rPr>
              <a:t>COW使用标准LAN</a:t>
            </a:r>
            <a:endParaRPr lang="en-US" sz="1800" dirty="0">
              <a:latin typeface="SimSun" panose="02010600030101010101" pitchFamily="2" charset="-122"/>
              <a:ea typeface="SimSun" panose="02010600030101010101" pitchFamily="2" charset="-122"/>
            </a:endParaRPr>
          </a:p>
          <a:p>
            <a:pPr lvl="2"/>
            <a:r>
              <a:rPr lang="en-US" sz="1800" dirty="0" err="1">
                <a:latin typeface="SimSun" panose="02010600030101010101" pitchFamily="2" charset="-122"/>
                <a:ea typeface="SimSun" panose="02010600030101010101" pitchFamily="2" charset="-122"/>
              </a:rPr>
              <a:t>MPP使用高速</a:t>
            </a:r>
            <a:r>
              <a:rPr lang="zh-CN" altLang="en-US" sz="1800" dirty="0">
                <a:latin typeface="SimSun" panose="02010600030101010101" pitchFamily="2" charset="-122"/>
                <a:ea typeface="SimSun" panose="02010600030101010101" pitchFamily="2" charset="-122"/>
              </a:rPr>
              <a:t>、专用高带宽、低延迟的互连网络</a:t>
            </a:r>
            <a:endParaRPr lang="en-US" altLang="zh-CN" sz="1800" dirty="0">
              <a:latin typeface="SimSun" panose="02010600030101010101" pitchFamily="2" charset="-122"/>
              <a:ea typeface="SimSun" panose="02010600030101010101" pitchFamily="2" charset="-122"/>
            </a:endParaRPr>
          </a:p>
          <a:p>
            <a:pPr lvl="1"/>
            <a:r>
              <a:rPr lang="zh-CN" altLang="en-US" sz="2400" dirty="0"/>
              <a:t>通信技术发展，</a:t>
            </a:r>
            <a:r>
              <a:rPr lang="en-US" altLang="zh-CN" sz="2400" dirty="0"/>
              <a:t>COW</a:t>
            </a:r>
            <a:r>
              <a:rPr lang="zh-CN" altLang="en-US" sz="2400" dirty="0"/>
              <a:t>对</a:t>
            </a:r>
            <a:r>
              <a:rPr lang="en-US" altLang="zh-CN" sz="2400" dirty="0"/>
              <a:t>MPP</a:t>
            </a:r>
            <a:r>
              <a:rPr lang="zh-CN" altLang="en-US" sz="2400" dirty="0"/>
              <a:t>颇具威胁</a:t>
            </a:r>
            <a:endParaRPr lang="en-US" altLang="zh-CN" sz="2400" dirty="0"/>
          </a:p>
          <a:p>
            <a:r>
              <a:rPr lang="zh-CN" altLang="en-US" sz="2800" b="1" dirty="0"/>
              <a:t>存储器和</a:t>
            </a:r>
            <a:r>
              <a:rPr lang="en-US" altLang="zh-CN" sz="2800" b="1" dirty="0"/>
              <a:t>I/O</a:t>
            </a:r>
            <a:r>
              <a:rPr lang="zh-CN" altLang="en-US" sz="2800" b="1" dirty="0"/>
              <a:t>能力</a:t>
            </a:r>
          </a:p>
          <a:p>
            <a:pPr lvl="1"/>
            <a:r>
              <a:rPr lang="en-US" sz="2400" dirty="0" err="1">
                <a:latin typeface="SimSun" panose="02010600030101010101" pitchFamily="2" charset="-122"/>
                <a:ea typeface="SimSun" panose="02010600030101010101" pitchFamily="2" charset="-122"/>
              </a:rPr>
              <a:t>存储器I</a:t>
            </a:r>
            <a:r>
              <a:rPr lang="en-US" sz="2400" dirty="0">
                <a:latin typeface="SimSun" panose="02010600030101010101" pitchFamily="2" charset="-122"/>
                <a:ea typeface="SimSun" panose="02010600030101010101" pitchFamily="2" charset="-122"/>
              </a:rPr>
              <a:t>/</a:t>
            </a:r>
            <a:r>
              <a:rPr lang="en-US" sz="2400" dirty="0" err="1">
                <a:latin typeface="SimSun" panose="02010600030101010101" pitchFamily="2" charset="-122"/>
                <a:ea typeface="SimSun" panose="02010600030101010101" pitchFamily="2" charset="-122"/>
              </a:rPr>
              <a:t>O能力是瓶颈</a:t>
            </a:r>
            <a:endParaRPr lang="en-US" sz="2400" dirty="0">
              <a:latin typeface="SimSun" panose="02010600030101010101" pitchFamily="2" charset="-122"/>
              <a:ea typeface="SimSun" panose="02010600030101010101" pitchFamily="2" charset="-122"/>
            </a:endParaRPr>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10</a:t>
            </a:fld>
            <a:endParaRPr lang="zh-CN" altLang="en-US"/>
          </a:p>
        </p:txBody>
      </p:sp>
    </p:spTree>
    <p:extLst>
      <p:ext uri="{BB962C8B-B14F-4D97-AF65-F5344CB8AC3E}">
        <p14:creationId xmlns:p14="http://schemas.microsoft.com/office/powerpoint/2010/main" val="3777708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D4084D9-55F2-4E00-B75E-E42CB7218B8E}" type="slidenum">
              <a:rPr lang="zh-CN" altLang="en-US" smtClean="0"/>
              <a:t>11</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2556" y="4536392"/>
            <a:ext cx="435162" cy="223837"/>
          </a:xfrm>
          <a:prstGeom prst="rect">
            <a:avLst/>
          </a:prstGeom>
        </p:spPr>
      </p:pic>
      <p:pic>
        <p:nvPicPr>
          <p:cNvPr id="7" name="Picture 6">
            <a:extLst>
              <a:ext uri="{FF2B5EF4-FFF2-40B4-BE49-F238E27FC236}">
                <a16:creationId xmlns:a16="http://schemas.microsoft.com/office/drawing/2014/main" id="{8D25D815-0415-6342-9866-580F78810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48" y="-17381"/>
            <a:ext cx="8562415" cy="6858000"/>
          </a:xfrm>
          <a:prstGeom prst="rect">
            <a:avLst/>
          </a:prstGeom>
        </p:spPr>
      </p:pic>
    </p:spTree>
    <p:extLst>
      <p:ext uri="{BB962C8B-B14F-4D97-AF65-F5344CB8AC3E}">
        <p14:creationId xmlns:p14="http://schemas.microsoft.com/office/powerpoint/2010/main" val="670388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D4084D9-55F2-4E00-B75E-E42CB7218B8E}" type="slidenum">
              <a:rPr lang="zh-CN" altLang="en-US" smtClean="0"/>
              <a:t>12</a:t>
            </a:fld>
            <a:endParaRPr lang="zh-CN" altLang="en-US"/>
          </a:p>
        </p:txBody>
      </p:sp>
      <p:pic>
        <p:nvPicPr>
          <p:cNvPr id="2" name="Picture 1">
            <a:extLst>
              <a:ext uri="{FF2B5EF4-FFF2-40B4-BE49-F238E27FC236}">
                <a16:creationId xmlns:a16="http://schemas.microsoft.com/office/drawing/2014/main" id="{DF84E40F-F411-9044-8CE4-4798067CB0AD}"/>
              </a:ext>
            </a:extLst>
          </p:cNvPr>
          <p:cNvPicPr>
            <a:picLocks noChangeAspect="1"/>
          </p:cNvPicPr>
          <p:nvPr/>
        </p:nvPicPr>
        <p:blipFill>
          <a:blip r:embed="rId2"/>
          <a:stretch>
            <a:fillRect/>
          </a:stretch>
        </p:blipFill>
        <p:spPr>
          <a:xfrm>
            <a:off x="676077" y="1341894"/>
            <a:ext cx="7791846" cy="4966367"/>
          </a:xfrm>
          <a:prstGeom prst="rect">
            <a:avLst/>
          </a:prstGeom>
        </p:spPr>
      </p:pic>
      <p:sp>
        <p:nvSpPr>
          <p:cNvPr id="6" name="标题 1">
            <a:extLst>
              <a:ext uri="{FF2B5EF4-FFF2-40B4-BE49-F238E27FC236}">
                <a16:creationId xmlns:a16="http://schemas.microsoft.com/office/drawing/2014/main" id="{6A00E3FB-E3D3-5546-B9BD-5EA6BC732880}"/>
              </a:ext>
            </a:extLst>
          </p:cNvPr>
          <p:cNvSpPr>
            <a:spLocks noGrp="1"/>
          </p:cNvSpPr>
          <p:nvPr>
            <p:ph type="title"/>
          </p:nvPr>
        </p:nvSpPr>
        <p:spPr>
          <a:xfrm>
            <a:off x="822960" y="286605"/>
            <a:ext cx="7543800" cy="907196"/>
          </a:xfrm>
        </p:spPr>
        <p:txBody>
          <a:bodyPr>
            <a:normAutofit/>
          </a:bodyPr>
          <a:lstStyle/>
          <a:p>
            <a:r>
              <a:rPr lang="zh-CN" altLang="en-US" dirty="0"/>
              <a:t>天河二号（</a:t>
            </a:r>
            <a:r>
              <a:rPr lang="en-US" altLang="zh-CN" dirty="0"/>
              <a:t>Tianhe-2</a:t>
            </a:r>
            <a:r>
              <a:rPr lang="zh-CN" altLang="en-US" dirty="0"/>
              <a:t>）</a:t>
            </a:r>
          </a:p>
        </p:txBody>
      </p:sp>
    </p:spTree>
    <p:extLst>
      <p:ext uri="{BB962C8B-B14F-4D97-AF65-F5344CB8AC3E}">
        <p14:creationId xmlns:p14="http://schemas.microsoft.com/office/powerpoint/2010/main" val="915241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D4084D9-55F2-4E00-B75E-E42CB7218B8E}" type="slidenum">
              <a:rPr lang="zh-CN" altLang="en-US" smtClean="0"/>
              <a:t>13</a:t>
            </a:fld>
            <a:endParaRPr lang="zh-CN" altLang="en-US"/>
          </a:p>
        </p:txBody>
      </p:sp>
      <p:sp>
        <p:nvSpPr>
          <p:cNvPr id="6" name="标题 1">
            <a:extLst>
              <a:ext uri="{FF2B5EF4-FFF2-40B4-BE49-F238E27FC236}">
                <a16:creationId xmlns:a16="http://schemas.microsoft.com/office/drawing/2014/main" id="{6A00E3FB-E3D3-5546-B9BD-5EA6BC732880}"/>
              </a:ext>
            </a:extLst>
          </p:cNvPr>
          <p:cNvSpPr>
            <a:spLocks noGrp="1"/>
          </p:cNvSpPr>
          <p:nvPr>
            <p:ph type="title"/>
          </p:nvPr>
        </p:nvSpPr>
        <p:spPr>
          <a:xfrm>
            <a:off x="822960" y="286605"/>
            <a:ext cx="7543800" cy="907196"/>
          </a:xfrm>
        </p:spPr>
        <p:txBody>
          <a:bodyPr>
            <a:normAutofit/>
          </a:bodyPr>
          <a:lstStyle/>
          <a:p>
            <a:r>
              <a:rPr lang="zh-CN" altLang="en-US" dirty="0"/>
              <a:t>天河二号（</a:t>
            </a:r>
            <a:r>
              <a:rPr lang="en-US" altLang="zh-CN" dirty="0"/>
              <a:t>Tianhe-2</a:t>
            </a:r>
            <a:r>
              <a:rPr lang="zh-CN" altLang="en-US" dirty="0"/>
              <a:t>）</a:t>
            </a:r>
          </a:p>
        </p:txBody>
      </p:sp>
      <p:pic>
        <p:nvPicPr>
          <p:cNvPr id="3" name="Picture 2">
            <a:extLst>
              <a:ext uri="{FF2B5EF4-FFF2-40B4-BE49-F238E27FC236}">
                <a16:creationId xmlns:a16="http://schemas.microsoft.com/office/drawing/2014/main" id="{06F6EEB9-9177-E143-BDA5-0070B906839C}"/>
              </a:ext>
            </a:extLst>
          </p:cNvPr>
          <p:cNvPicPr>
            <a:picLocks noChangeAspect="1"/>
          </p:cNvPicPr>
          <p:nvPr/>
        </p:nvPicPr>
        <p:blipFill>
          <a:blip r:embed="rId2"/>
          <a:stretch>
            <a:fillRect/>
          </a:stretch>
        </p:blipFill>
        <p:spPr>
          <a:xfrm>
            <a:off x="625452" y="1330037"/>
            <a:ext cx="7741308" cy="4836836"/>
          </a:xfrm>
          <a:prstGeom prst="rect">
            <a:avLst/>
          </a:prstGeom>
        </p:spPr>
      </p:pic>
    </p:spTree>
    <p:extLst>
      <p:ext uri="{BB962C8B-B14F-4D97-AF65-F5344CB8AC3E}">
        <p14:creationId xmlns:p14="http://schemas.microsoft.com/office/powerpoint/2010/main" val="3537810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D4084D9-55F2-4E00-B75E-E42CB7218B8E}" type="slidenum">
              <a:rPr lang="zh-CN" altLang="en-US" smtClean="0"/>
              <a:t>14</a:t>
            </a:fld>
            <a:endParaRPr lang="zh-CN" altLang="en-US"/>
          </a:p>
        </p:txBody>
      </p:sp>
      <p:sp>
        <p:nvSpPr>
          <p:cNvPr id="6" name="标题 1">
            <a:extLst>
              <a:ext uri="{FF2B5EF4-FFF2-40B4-BE49-F238E27FC236}">
                <a16:creationId xmlns:a16="http://schemas.microsoft.com/office/drawing/2014/main" id="{6A00E3FB-E3D3-5546-B9BD-5EA6BC732880}"/>
              </a:ext>
            </a:extLst>
          </p:cNvPr>
          <p:cNvSpPr>
            <a:spLocks noGrp="1"/>
          </p:cNvSpPr>
          <p:nvPr>
            <p:ph type="title"/>
          </p:nvPr>
        </p:nvSpPr>
        <p:spPr>
          <a:xfrm>
            <a:off x="822960" y="286605"/>
            <a:ext cx="7543800" cy="907196"/>
          </a:xfrm>
        </p:spPr>
        <p:txBody>
          <a:bodyPr>
            <a:normAutofit fontScale="90000"/>
          </a:bodyPr>
          <a:lstStyle/>
          <a:p>
            <a:r>
              <a:rPr lang="zh-CN" altLang="en-US" dirty="0"/>
              <a:t>神威</a:t>
            </a:r>
            <a:r>
              <a:rPr lang="en-US" altLang="zh-CN" dirty="0"/>
              <a:t>·</a:t>
            </a:r>
            <a:r>
              <a:rPr lang="zh-CN" altLang="en-US" dirty="0"/>
              <a:t>太湖之光（</a:t>
            </a:r>
            <a:r>
              <a:rPr lang="en-US" altLang="zh-CN" dirty="0"/>
              <a:t>Sunway </a:t>
            </a:r>
            <a:r>
              <a:rPr lang="en-US" altLang="zh-CN" dirty="0" err="1"/>
              <a:t>TaihuLight</a:t>
            </a:r>
            <a:r>
              <a:rPr lang="zh-CN" altLang="en-US" dirty="0"/>
              <a:t>）</a:t>
            </a:r>
          </a:p>
        </p:txBody>
      </p:sp>
      <p:pic>
        <p:nvPicPr>
          <p:cNvPr id="2" name="Picture 1">
            <a:extLst>
              <a:ext uri="{FF2B5EF4-FFF2-40B4-BE49-F238E27FC236}">
                <a16:creationId xmlns:a16="http://schemas.microsoft.com/office/drawing/2014/main" id="{D57088B1-7C8D-B54E-8AEA-A25C757CA6D9}"/>
              </a:ext>
            </a:extLst>
          </p:cNvPr>
          <p:cNvPicPr>
            <a:picLocks noChangeAspect="1"/>
          </p:cNvPicPr>
          <p:nvPr/>
        </p:nvPicPr>
        <p:blipFill>
          <a:blip r:embed="rId2"/>
          <a:stretch>
            <a:fillRect/>
          </a:stretch>
        </p:blipFill>
        <p:spPr>
          <a:xfrm>
            <a:off x="727364" y="1279243"/>
            <a:ext cx="7980218" cy="5033575"/>
          </a:xfrm>
          <a:prstGeom prst="rect">
            <a:avLst/>
          </a:prstGeom>
        </p:spPr>
      </p:pic>
    </p:spTree>
    <p:extLst>
      <p:ext uri="{BB962C8B-B14F-4D97-AF65-F5344CB8AC3E}">
        <p14:creationId xmlns:p14="http://schemas.microsoft.com/office/powerpoint/2010/main" val="1739283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D4084D9-55F2-4E00-B75E-E42CB7218B8E}" type="slidenum">
              <a:rPr lang="zh-CN" altLang="en-US" smtClean="0"/>
              <a:t>15</a:t>
            </a:fld>
            <a:endParaRPr lang="zh-CN" altLang="en-US"/>
          </a:p>
        </p:txBody>
      </p:sp>
      <p:sp>
        <p:nvSpPr>
          <p:cNvPr id="6" name="标题 1">
            <a:extLst>
              <a:ext uri="{FF2B5EF4-FFF2-40B4-BE49-F238E27FC236}">
                <a16:creationId xmlns:a16="http://schemas.microsoft.com/office/drawing/2014/main" id="{6A00E3FB-E3D3-5546-B9BD-5EA6BC732880}"/>
              </a:ext>
            </a:extLst>
          </p:cNvPr>
          <p:cNvSpPr>
            <a:spLocks noGrp="1"/>
          </p:cNvSpPr>
          <p:nvPr>
            <p:ph type="title"/>
          </p:nvPr>
        </p:nvSpPr>
        <p:spPr>
          <a:xfrm>
            <a:off x="822960" y="286605"/>
            <a:ext cx="7543800" cy="907196"/>
          </a:xfrm>
        </p:spPr>
        <p:txBody>
          <a:bodyPr>
            <a:normAutofit fontScale="90000"/>
          </a:bodyPr>
          <a:lstStyle/>
          <a:p>
            <a:r>
              <a:rPr lang="zh-CN" altLang="en-US" dirty="0"/>
              <a:t>神威</a:t>
            </a:r>
            <a:r>
              <a:rPr lang="en-US" altLang="zh-CN" dirty="0"/>
              <a:t>·</a:t>
            </a:r>
            <a:r>
              <a:rPr lang="zh-CN" altLang="en-US" dirty="0"/>
              <a:t>太湖之光（</a:t>
            </a:r>
            <a:r>
              <a:rPr lang="en-US" altLang="zh-CN" dirty="0"/>
              <a:t>Sunway </a:t>
            </a:r>
            <a:r>
              <a:rPr lang="en-US" altLang="zh-CN" dirty="0" err="1"/>
              <a:t>TaihuLight</a:t>
            </a:r>
            <a:r>
              <a:rPr lang="zh-CN" altLang="en-US" dirty="0"/>
              <a:t>）</a:t>
            </a:r>
          </a:p>
        </p:txBody>
      </p:sp>
      <p:pic>
        <p:nvPicPr>
          <p:cNvPr id="3" name="Picture 2">
            <a:extLst>
              <a:ext uri="{FF2B5EF4-FFF2-40B4-BE49-F238E27FC236}">
                <a16:creationId xmlns:a16="http://schemas.microsoft.com/office/drawing/2014/main" id="{85EF6F12-12CF-7549-B959-ED08F420572F}"/>
              </a:ext>
            </a:extLst>
          </p:cNvPr>
          <p:cNvPicPr>
            <a:picLocks noChangeAspect="1"/>
          </p:cNvPicPr>
          <p:nvPr/>
        </p:nvPicPr>
        <p:blipFill>
          <a:blip r:embed="rId2"/>
          <a:stretch>
            <a:fillRect/>
          </a:stretch>
        </p:blipFill>
        <p:spPr>
          <a:xfrm>
            <a:off x="492826" y="1315110"/>
            <a:ext cx="8158348" cy="4997850"/>
          </a:xfrm>
          <a:prstGeom prst="rect">
            <a:avLst/>
          </a:prstGeom>
        </p:spPr>
      </p:pic>
    </p:spTree>
    <p:extLst>
      <p:ext uri="{BB962C8B-B14F-4D97-AF65-F5344CB8AC3E}">
        <p14:creationId xmlns:p14="http://schemas.microsoft.com/office/powerpoint/2010/main" val="4210403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D4084D9-55F2-4E00-B75E-E42CB7218B8E}" type="slidenum">
              <a:rPr lang="zh-CN" altLang="en-US" smtClean="0"/>
              <a:t>16</a:t>
            </a:fld>
            <a:endParaRPr lang="zh-CN" altLang="en-US"/>
          </a:p>
        </p:txBody>
      </p:sp>
      <p:sp>
        <p:nvSpPr>
          <p:cNvPr id="6" name="标题 1">
            <a:extLst>
              <a:ext uri="{FF2B5EF4-FFF2-40B4-BE49-F238E27FC236}">
                <a16:creationId xmlns:a16="http://schemas.microsoft.com/office/drawing/2014/main" id="{6A00E3FB-E3D3-5546-B9BD-5EA6BC732880}"/>
              </a:ext>
            </a:extLst>
          </p:cNvPr>
          <p:cNvSpPr>
            <a:spLocks noGrp="1"/>
          </p:cNvSpPr>
          <p:nvPr>
            <p:ph type="title"/>
          </p:nvPr>
        </p:nvSpPr>
        <p:spPr>
          <a:xfrm>
            <a:off x="822960" y="286605"/>
            <a:ext cx="7543800" cy="907196"/>
          </a:xfrm>
        </p:spPr>
        <p:txBody>
          <a:bodyPr>
            <a:normAutofit fontScale="90000"/>
          </a:bodyPr>
          <a:lstStyle/>
          <a:p>
            <a:r>
              <a:rPr lang="zh-CN" altLang="en-US" dirty="0"/>
              <a:t>神威</a:t>
            </a:r>
            <a:r>
              <a:rPr lang="en-US" altLang="zh-CN" dirty="0"/>
              <a:t>·</a:t>
            </a:r>
            <a:r>
              <a:rPr lang="zh-CN" altLang="en-US" dirty="0"/>
              <a:t>太湖之光（</a:t>
            </a:r>
            <a:r>
              <a:rPr lang="en-US" altLang="zh-CN" dirty="0"/>
              <a:t>Sunway </a:t>
            </a:r>
            <a:r>
              <a:rPr lang="en-US" altLang="zh-CN" dirty="0" err="1"/>
              <a:t>TaihuLight</a:t>
            </a:r>
            <a:r>
              <a:rPr lang="zh-CN" altLang="en-US" dirty="0"/>
              <a:t>）</a:t>
            </a:r>
          </a:p>
        </p:txBody>
      </p:sp>
      <p:pic>
        <p:nvPicPr>
          <p:cNvPr id="2" name="Picture 1">
            <a:extLst>
              <a:ext uri="{FF2B5EF4-FFF2-40B4-BE49-F238E27FC236}">
                <a16:creationId xmlns:a16="http://schemas.microsoft.com/office/drawing/2014/main" id="{45CD05AF-B8E1-2545-8F3A-0C4747BB7F2E}"/>
              </a:ext>
            </a:extLst>
          </p:cNvPr>
          <p:cNvPicPr>
            <a:picLocks noChangeAspect="1"/>
          </p:cNvPicPr>
          <p:nvPr/>
        </p:nvPicPr>
        <p:blipFill>
          <a:blip r:embed="rId2"/>
          <a:stretch>
            <a:fillRect/>
          </a:stretch>
        </p:blipFill>
        <p:spPr>
          <a:xfrm>
            <a:off x="2387063" y="1365632"/>
            <a:ext cx="5127419" cy="4922322"/>
          </a:xfrm>
          <a:prstGeom prst="rect">
            <a:avLst/>
          </a:prstGeom>
        </p:spPr>
      </p:pic>
      <p:sp>
        <p:nvSpPr>
          <p:cNvPr id="5" name="TextBox 4">
            <a:extLst>
              <a:ext uri="{FF2B5EF4-FFF2-40B4-BE49-F238E27FC236}">
                <a16:creationId xmlns:a16="http://schemas.microsoft.com/office/drawing/2014/main" id="{22D85A54-D0A1-974F-B8DB-D3E65310A474}"/>
              </a:ext>
            </a:extLst>
          </p:cNvPr>
          <p:cNvSpPr txBox="1"/>
          <p:nvPr/>
        </p:nvSpPr>
        <p:spPr>
          <a:xfrm>
            <a:off x="368135" y="3826793"/>
            <a:ext cx="1659429" cy="923330"/>
          </a:xfrm>
          <a:prstGeom prst="rect">
            <a:avLst/>
          </a:prstGeom>
          <a:noFill/>
        </p:spPr>
        <p:txBody>
          <a:bodyPr wrap="none" rtlCol="0">
            <a:spAutoFit/>
          </a:bodyPr>
          <a:lstStyle/>
          <a:p>
            <a:pPr algn="ctr"/>
            <a:r>
              <a:rPr lang="zh-CN" altLang="en-US" dirty="0"/>
              <a:t>“申威 </a:t>
            </a:r>
            <a:r>
              <a:rPr lang="en-US" altLang="zh-CN" dirty="0"/>
              <a:t>26010”</a:t>
            </a:r>
          </a:p>
          <a:p>
            <a:pPr algn="ctr"/>
            <a:r>
              <a:rPr lang="zh-CN" altLang="en-US" dirty="0"/>
              <a:t>众核处理器</a:t>
            </a:r>
          </a:p>
          <a:p>
            <a:endParaRPr lang="en-CN" dirty="0"/>
          </a:p>
        </p:txBody>
      </p:sp>
    </p:spTree>
    <p:extLst>
      <p:ext uri="{BB962C8B-B14F-4D97-AF65-F5344CB8AC3E}">
        <p14:creationId xmlns:p14="http://schemas.microsoft.com/office/powerpoint/2010/main" val="990855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D4084D9-55F2-4E00-B75E-E42CB7218B8E}" type="slidenum">
              <a:rPr lang="zh-CN" altLang="en-US" smtClean="0"/>
              <a:t>17</a:t>
            </a:fld>
            <a:endParaRPr lang="zh-CN" altLang="en-US"/>
          </a:p>
        </p:txBody>
      </p:sp>
      <p:sp>
        <p:nvSpPr>
          <p:cNvPr id="6" name="标题 1">
            <a:extLst>
              <a:ext uri="{FF2B5EF4-FFF2-40B4-BE49-F238E27FC236}">
                <a16:creationId xmlns:a16="http://schemas.microsoft.com/office/drawing/2014/main" id="{6A00E3FB-E3D3-5546-B9BD-5EA6BC732880}"/>
              </a:ext>
            </a:extLst>
          </p:cNvPr>
          <p:cNvSpPr>
            <a:spLocks noGrp="1"/>
          </p:cNvSpPr>
          <p:nvPr>
            <p:ph type="title"/>
          </p:nvPr>
        </p:nvSpPr>
        <p:spPr>
          <a:xfrm>
            <a:off x="822960" y="286605"/>
            <a:ext cx="7543800" cy="907196"/>
          </a:xfrm>
        </p:spPr>
        <p:txBody>
          <a:bodyPr>
            <a:normAutofit fontScale="90000"/>
          </a:bodyPr>
          <a:lstStyle/>
          <a:p>
            <a:r>
              <a:rPr lang="zh-CN" altLang="en-US" dirty="0"/>
              <a:t>神威</a:t>
            </a:r>
            <a:r>
              <a:rPr lang="en-US" altLang="zh-CN" dirty="0"/>
              <a:t>·</a:t>
            </a:r>
            <a:r>
              <a:rPr lang="zh-CN" altLang="en-US" dirty="0"/>
              <a:t>太湖之光（</a:t>
            </a:r>
            <a:r>
              <a:rPr lang="en-US" altLang="zh-CN" dirty="0"/>
              <a:t>Sunway </a:t>
            </a:r>
            <a:r>
              <a:rPr lang="en-US" altLang="zh-CN" dirty="0" err="1"/>
              <a:t>TaihuLight</a:t>
            </a:r>
            <a:r>
              <a:rPr lang="zh-CN" altLang="en-US" dirty="0"/>
              <a:t>）</a:t>
            </a:r>
          </a:p>
        </p:txBody>
      </p:sp>
      <p:pic>
        <p:nvPicPr>
          <p:cNvPr id="3" name="Picture 2">
            <a:extLst>
              <a:ext uri="{FF2B5EF4-FFF2-40B4-BE49-F238E27FC236}">
                <a16:creationId xmlns:a16="http://schemas.microsoft.com/office/drawing/2014/main" id="{D6230AE0-7FE2-3F4E-9DCD-A2CBD886E83B}"/>
              </a:ext>
            </a:extLst>
          </p:cNvPr>
          <p:cNvPicPr>
            <a:picLocks noChangeAspect="1"/>
          </p:cNvPicPr>
          <p:nvPr/>
        </p:nvPicPr>
        <p:blipFill>
          <a:blip r:embed="rId2"/>
          <a:stretch>
            <a:fillRect/>
          </a:stretch>
        </p:blipFill>
        <p:spPr>
          <a:xfrm>
            <a:off x="2208810" y="1319859"/>
            <a:ext cx="4471537" cy="5505052"/>
          </a:xfrm>
          <a:prstGeom prst="rect">
            <a:avLst/>
          </a:prstGeom>
        </p:spPr>
      </p:pic>
    </p:spTree>
    <p:extLst>
      <p:ext uri="{BB962C8B-B14F-4D97-AF65-F5344CB8AC3E}">
        <p14:creationId xmlns:p14="http://schemas.microsoft.com/office/powerpoint/2010/main" val="2176774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D4084D9-55F2-4E00-B75E-E42CB7218B8E}" type="slidenum">
              <a:rPr lang="zh-CN" altLang="en-US" smtClean="0"/>
              <a:t>18</a:t>
            </a:fld>
            <a:endParaRPr lang="zh-CN" altLang="en-US"/>
          </a:p>
        </p:txBody>
      </p:sp>
      <p:sp>
        <p:nvSpPr>
          <p:cNvPr id="6" name="标题 1">
            <a:extLst>
              <a:ext uri="{FF2B5EF4-FFF2-40B4-BE49-F238E27FC236}">
                <a16:creationId xmlns:a16="http://schemas.microsoft.com/office/drawing/2014/main" id="{6A00E3FB-E3D3-5546-B9BD-5EA6BC732880}"/>
              </a:ext>
            </a:extLst>
          </p:cNvPr>
          <p:cNvSpPr>
            <a:spLocks noGrp="1"/>
          </p:cNvSpPr>
          <p:nvPr>
            <p:ph type="title"/>
          </p:nvPr>
        </p:nvSpPr>
        <p:spPr>
          <a:xfrm>
            <a:off x="822960" y="286605"/>
            <a:ext cx="7543800" cy="907196"/>
          </a:xfrm>
        </p:spPr>
        <p:txBody>
          <a:bodyPr>
            <a:normAutofit fontScale="90000"/>
          </a:bodyPr>
          <a:lstStyle/>
          <a:p>
            <a:r>
              <a:rPr lang="zh-CN" altLang="en-US" dirty="0"/>
              <a:t>神威</a:t>
            </a:r>
            <a:r>
              <a:rPr lang="en-US" altLang="zh-CN" dirty="0"/>
              <a:t>·</a:t>
            </a:r>
            <a:r>
              <a:rPr lang="zh-CN" altLang="en-US" dirty="0"/>
              <a:t>太湖之光（</a:t>
            </a:r>
            <a:r>
              <a:rPr lang="en-US" altLang="zh-CN" dirty="0"/>
              <a:t>Sunway </a:t>
            </a:r>
            <a:r>
              <a:rPr lang="en-US" altLang="zh-CN" dirty="0" err="1"/>
              <a:t>TaihuLight</a:t>
            </a:r>
            <a:r>
              <a:rPr lang="zh-CN" altLang="en-US" dirty="0"/>
              <a:t>）</a:t>
            </a:r>
          </a:p>
        </p:txBody>
      </p:sp>
      <p:pic>
        <p:nvPicPr>
          <p:cNvPr id="2" name="Picture 1">
            <a:extLst>
              <a:ext uri="{FF2B5EF4-FFF2-40B4-BE49-F238E27FC236}">
                <a16:creationId xmlns:a16="http://schemas.microsoft.com/office/drawing/2014/main" id="{5AB7348C-4126-C842-A525-B40A07B75236}"/>
              </a:ext>
            </a:extLst>
          </p:cNvPr>
          <p:cNvPicPr>
            <a:picLocks noChangeAspect="1"/>
          </p:cNvPicPr>
          <p:nvPr/>
        </p:nvPicPr>
        <p:blipFill>
          <a:blip r:embed="rId2"/>
          <a:stretch>
            <a:fillRect/>
          </a:stretch>
        </p:blipFill>
        <p:spPr>
          <a:xfrm>
            <a:off x="822960" y="1359609"/>
            <a:ext cx="7861465" cy="4917239"/>
          </a:xfrm>
          <a:prstGeom prst="rect">
            <a:avLst/>
          </a:prstGeom>
        </p:spPr>
      </p:pic>
    </p:spTree>
    <p:extLst>
      <p:ext uri="{BB962C8B-B14F-4D97-AF65-F5344CB8AC3E}">
        <p14:creationId xmlns:p14="http://schemas.microsoft.com/office/powerpoint/2010/main" val="2366668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D4084D9-55F2-4E00-B75E-E42CB7218B8E}" type="slidenum">
              <a:rPr lang="zh-CN" altLang="en-US" smtClean="0"/>
              <a:t>19</a:t>
            </a:fld>
            <a:endParaRPr lang="zh-CN" altLang="en-US"/>
          </a:p>
        </p:txBody>
      </p:sp>
      <p:sp>
        <p:nvSpPr>
          <p:cNvPr id="6" name="标题 1">
            <a:extLst>
              <a:ext uri="{FF2B5EF4-FFF2-40B4-BE49-F238E27FC236}">
                <a16:creationId xmlns:a16="http://schemas.microsoft.com/office/drawing/2014/main" id="{6A00E3FB-E3D3-5546-B9BD-5EA6BC732880}"/>
              </a:ext>
            </a:extLst>
          </p:cNvPr>
          <p:cNvSpPr>
            <a:spLocks noGrp="1"/>
          </p:cNvSpPr>
          <p:nvPr>
            <p:ph type="title"/>
          </p:nvPr>
        </p:nvSpPr>
        <p:spPr>
          <a:xfrm>
            <a:off x="822960" y="286605"/>
            <a:ext cx="7543800" cy="907196"/>
          </a:xfrm>
        </p:spPr>
        <p:txBody>
          <a:bodyPr>
            <a:normAutofit fontScale="90000"/>
          </a:bodyPr>
          <a:lstStyle/>
          <a:p>
            <a:r>
              <a:rPr lang="zh-CN" altLang="en-US" dirty="0"/>
              <a:t>神威</a:t>
            </a:r>
            <a:r>
              <a:rPr lang="en-US" altLang="zh-CN" dirty="0"/>
              <a:t>·</a:t>
            </a:r>
            <a:r>
              <a:rPr lang="zh-CN" altLang="en-US" dirty="0"/>
              <a:t>太湖之光（</a:t>
            </a:r>
            <a:r>
              <a:rPr lang="en-US" altLang="zh-CN" dirty="0"/>
              <a:t>Sunway </a:t>
            </a:r>
            <a:r>
              <a:rPr lang="en-US" altLang="zh-CN" dirty="0" err="1"/>
              <a:t>TaihuLight</a:t>
            </a:r>
            <a:r>
              <a:rPr lang="zh-CN" altLang="en-US" dirty="0"/>
              <a:t>）</a:t>
            </a:r>
          </a:p>
        </p:txBody>
      </p:sp>
      <p:pic>
        <p:nvPicPr>
          <p:cNvPr id="3" name="Picture 2">
            <a:extLst>
              <a:ext uri="{FF2B5EF4-FFF2-40B4-BE49-F238E27FC236}">
                <a16:creationId xmlns:a16="http://schemas.microsoft.com/office/drawing/2014/main" id="{AE64B1A5-B013-F844-BB2E-1022E35A1CAA}"/>
              </a:ext>
            </a:extLst>
          </p:cNvPr>
          <p:cNvPicPr>
            <a:picLocks noChangeAspect="1"/>
          </p:cNvPicPr>
          <p:nvPr/>
        </p:nvPicPr>
        <p:blipFill>
          <a:blip r:embed="rId2"/>
          <a:stretch>
            <a:fillRect/>
          </a:stretch>
        </p:blipFill>
        <p:spPr>
          <a:xfrm>
            <a:off x="938151" y="1315535"/>
            <a:ext cx="4048522" cy="5542465"/>
          </a:xfrm>
          <a:prstGeom prst="rect">
            <a:avLst/>
          </a:prstGeom>
        </p:spPr>
      </p:pic>
      <p:pic>
        <p:nvPicPr>
          <p:cNvPr id="5" name="Picture 4">
            <a:extLst>
              <a:ext uri="{FF2B5EF4-FFF2-40B4-BE49-F238E27FC236}">
                <a16:creationId xmlns:a16="http://schemas.microsoft.com/office/drawing/2014/main" id="{C91CB2EC-C7CF-9445-BEF2-3FD5291EA73B}"/>
              </a:ext>
            </a:extLst>
          </p:cNvPr>
          <p:cNvPicPr>
            <a:picLocks noChangeAspect="1"/>
          </p:cNvPicPr>
          <p:nvPr/>
        </p:nvPicPr>
        <p:blipFill>
          <a:blip r:embed="rId3"/>
          <a:stretch>
            <a:fillRect/>
          </a:stretch>
        </p:blipFill>
        <p:spPr>
          <a:xfrm>
            <a:off x="6492411" y="1493571"/>
            <a:ext cx="1916952" cy="2177282"/>
          </a:xfrm>
          <a:prstGeom prst="rect">
            <a:avLst/>
          </a:prstGeom>
        </p:spPr>
      </p:pic>
      <p:pic>
        <p:nvPicPr>
          <p:cNvPr id="9" name="Picture 8">
            <a:extLst>
              <a:ext uri="{FF2B5EF4-FFF2-40B4-BE49-F238E27FC236}">
                <a16:creationId xmlns:a16="http://schemas.microsoft.com/office/drawing/2014/main" id="{00FE6C84-0C65-934D-BC1F-314613349A41}"/>
              </a:ext>
            </a:extLst>
          </p:cNvPr>
          <p:cNvPicPr>
            <a:picLocks noChangeAspect="1"/>
          </p:cNvPicPr>
          <p:nvPr/>
        </p:nvPicPr>
        <p:blipFill>
          <a:blip r:embed="rId4"/>
          <a:stretch>
            <a:fillRect/>
          </a:stretch>
        </p:blipFill>
        <p:spPr>
          <a:xfrm>
            <a:off x="5329448" y="3678056"/>
            <a:ext cx="1991904" cy="2687117"/>
          </a:xfrm>
          <a:prstGeom prst="rect">
            <a:avLst/>
          </a:prstGeom>
        </p:spPr>
      </p:pic>
    </p:spTree>
    <p:extLst>
      <p:ext uri="{BB962C8B-B14F-4D97-AF65-F5344CB8AC3E}">
        <p14:creationId xmlns:p14="http://schemas.microsoft.com/office/powerpoint/2010/main" val="476094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3" name="内容占位符 2"/>
          <p:cNvSpPr>
            <a:spLocks noGrp="1"/>
          </p:cNvSpPr>
          <p:nvPr>
            <p:ph idx="1"/>
          </p:nvPr>
        </p:nvSpPr>
        <p:spPr/>
        <p:txBody>
          <a:bodyPr>
            <a:normAutofit fontScale="92500" lnSpcReduction="10000"/>
          </a:bodyPr>
          <a:lstStyle/>
          <a:p>
            <a:pPr marL="0" indent="0">
              <a:buNone/>
            </a:pPr>
            <a:r>
              <a:rPr lang="en-US" altLang="zh-CN" dirty="0"/>
              <a:t>2.1 </a:t>
            </a:r>
            <a:r>
              <a:rPr lang="zh-CN" altLang="en-US" dirty="0"/>
              <a:t>共享存储多处理机系统</a:t>
            </a:r>
          </a:p>
          <a:p>
            <a:pPr marL="292608" lvl="1" indent="0">
              <a:buNone/>
            </a:pPr>
            <a:r>
              <a:rPr lang="en-US" altLang="zh-CN" dirty="0"/>
              <a:t>2.1.1 </a:t>
            </a:r>
            <a:r>
              <a:rPr lang="zh-CN" altLang="en-US" dirty="0"/>
              <a:t>对称多处理机</a:t>
            </a:r>
            <a:r>
              <a:rPr lang="en-US" altLang="zh-CN" dirty="0"/>
              <a:t>SMP</a:t>
            </a:r>
            <a:r>
              <a:rPr lang="zh-CN" altLang="en-US" dirty="0"/>
              <a:t>结构特性</a:t>
            </a:r>
          </a:p>
          <a:p>
            <a:pPr marL="0" indent="0">
              <a:buNone/>
            </a:pPr>
            <a:r>
              <a:rPr lang="en-US" altLang="zh-CN" dirty="0"/>
              <a:t>2.2 </a:t>
            </a:r>
            <a:r>
              <a:rPr lang="zh-CN" altLang="en-US" dirty="0"/>
              <a:t>分布存储多计算机系统</a:t>
            </a:r>
          </a:p>
          <a:p>
            <a:pPr marL="292608" lvl="1" indent="0">
              <a:buNone/>
            </a:pPr>
            <a:r>
              <a:rPr lang="en-US" altLang="zh-CN" dirty="0"/>
              <a:t>2.2.1 </a:t>
            </a:r>
            <a:r>
              <a:rPr lang="zh-CN" altLang="en-US" dirty="0"/>
              <a:t>大规模并行机</a:t>
            </a:r>
            <a:r>
              <a:rPr lang="en-US" altLang="zh-CN" dirty="0"/>
              <a:t>MPP</a:t>
            </a:r>
            <a:r>
              <a:rPr lang="zh-CN" altLang="en-US" dirty="0"/>
              <a:t>结构特性</a:t>
            </a:r>
          </a:p>
          <a:p>
            <a:pPr marL="0" indent="0">
              <a:buNone/>
            </a:pPr>
            <a:r>
              <a:rPr lang="en-US" altLang="zh-CN" dirty="0"/>
              <a:t>2.3 </a:t>
            </a:r>
            <a:r>
              <a:rPr lang="zh-CN" altLang="en-US" dirty="0"/>
              <a:t>分布共享存储多计算机系统</a:t>
            </a:r>
          </a:p>
          <a:p>
            <a:pPr marL="292608" lvl="1" indent="0">
              <a:buNone/>
            </a:pPr>
            <a:r>
              <a:rPr lang="en-US" altLang="zh-CN" dirty="0"/>
              <a:t>2.3.1 </a:t>
            </a:r>
            <a:r>
              <a:rPr lang="zh-CN" altLang="en-US" dirty="0"/>
              <a:t>分布共享存储计算机系统特性</a:t>
            </a:r>
          </a:p>
          <a:p>
            <a:pPr marL="0" indent="0">
              <a:buNone/>
            </a:pPr>
            <a:r>
              <a:rPr lang="en-US" altLang="zh-CN" dirty="0"/>
              <a:t>2.4 </a:t>
            </a:r>
            <a:r>
              <a:rPr lang="zh-CN" altLang="en-US" dirty="0"/>
              <a:t>机群系统</a:t>
            </a:r>
          </a:p>
          <a:p>
            <a:pPr marL="292608" lvl="1" indent="0">
              <a:buNone/>
            </a:pPr>
            <a:r>
              <a:rPr lang="en-US" altLang="zh-CN" dirty="0"/>
              <a:t>2.4.1 </a:t>
            </a:r>
            <a:r>
              <a:rPr lang="zh-CN" altLang="en-US" dirty="0"/>
              <a:t>大规模并行处理系统</a:t>
            </a:r>
            <a:r>
              <a:rPr lang="en-US" altLang="zh-CN" dirty="0"/>
              <a:t>MPP</a:t>
            </a:r>
            <a:r>
              <a:rPr lang="zh-CN" altLang="en-US" dirty="0"/>
              <a:t>机群</a:t>
            </a:r>
            <a:r>
              <a:rPr lang="en-US" altLang="zh-CN" dirty="0"/>
              <a:t>SP2</a:t>
            </a:r>
          </a:p>
          <a:p>
            <a:pPr marL="292608" lvl="1" indent="0">
              <a:buNone/>
            </a:pPr>
            <a:r>
              <a:rPr lang="en-US" altLang="zh-CN" dirty="0"/>
              <a:t>2.4.2 </a:t>
            </a:r>
            <a:r>
              <a:rPr lang="zh-CN" altLang="en-US" dirty="0"/>
              <a:t>工作站机群</a:t>
            </a:r>
            <a:r>
              <a:rPr lang="en-US" altLang="zh-CN" dirty="0"/>
              <a:t>COW</a:t>
            </a:r>
          </a:p>
          <a:p>
            <a:pPr marL="0" indent="0">
              <a:buNone/>
            </a:pPr>
            <a:r>
              <a:rPr lang="en-US" altLang="zh-CN" dirty="0"/>
              <a:t>2.5 </a:t>
            </a:r>
            <a:r>
              <a:rPr lang="zh-CN" altLang="en-US" dirty="0"/>
              <a:t>分布式系统基础模型</a:t>
            </a:r>
          </a:p>
          <a:p>
            <a:pPr marL="292608" lvl="1" indent="0">
              <a:buNone/>
            </a:pPr>
            <a:endParaRPr lang="zh-CN" altLang="en-US" dirty="0"/>
          </a:p>
        </p:txBody>
      </p:sp>
      <p:sp>
        <p:nvSpPr>
          <p:cNvPr id="5" name="Slide Number Placeholder 4">
            <a:extLst>
              <a:ext uri="{FF2B5EF4-FFF2-40B4-BE49-F238E27FC236}">
                <a16:creationId xmlns:a16="http://schemas.microsoft.com/office/drawing/2014/main" id="{F9C707E1-6731-4344-8307-17ABEE228324}"/>
              </a:ext>
            </a:extLst>
          </p:cNvPr>
          <p:cNvSpPr>
            <a:spLocks noGrp="1"/>
          </p:cNvSpPr>
          <p:nvPr>
            <p:ph type="sldNum" sz="quarter" idx="12"/>
          </p:nvPr>
        </p:nvSpPr>
        <p:spPr/>
        <p:txBody>
          <a:bodyPr/>
          <a:lstStyle/>
          <a:p>
            <a:fld id="{4D4084D9-55F2-4E00-B75E-E42CB7218B8E}" type="slidenum">
              <a:rPr lang="zh-CN" altLang="en-US" smtClean="0"/>
              <a:t>2</a:t>
            </a:fld>
            <a:endParaRPr lang="zh-CN" altLang="en-US"/>
          </a:p>
        </p:txBody>
      </p:sp>
    </p:spTree>
    <p:extLst>
      <p:ext uri="{BB962C8B-B14F-4D97-AF65-F5344CB8AC3E}">
        <p14:creationId xmlns:p14="http://schemas.microsoft.com/office/powerpoint/2010/main" val="2495558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3" name="内容占位符 2"/>
          <p:cNvSpPr>
            <a:spLocks noGrp="1"/>
          </p:cNvSpPr>
          <p:nvPr>
            <p:ph idx="1"/>
          </p:nvPr>
        </p:nvSpPr>
        <p:spPr/>
        <p:txBody>
          <a:bodyPr>
            <a:normAutofit fontScale="92500" lnSpcReduction="10000"/>
          </a:bodyPr>
          <a:lstStyle/>
          <a:p>
            <a:pPr marL="0" indent="0">
              <a:buNone/>
            </a:pPr>
            <a:r>
              <a:rPr lang="en-US" altLang="zh-CN" dirty="0"/>
              <a:t>2.1 </a:t>
            </a:r>
            <a:r>
              <a:rPr lang="zh-CN" altLang="en-US" dirty="0"/>
              <a:t>共享存储多处理机系统</a:t>
            </a:r>
          </a:p>
          <a:p>
            <a:pPr marL="292608" lvl="1" indent="0">
              <a:buNone/>
            </a:pPr>
            <a:r>
              <a:rPr lang="en-US" altLang="zh-CN" dirty="0"/>
              <a:t>2.1.1 </a:t>
            </a:r>
            <a:r>
              <a:rPr lang="zh-CN" altLang="en-US" dirty="0"/>
              <a:t>对称多处理机</a:t>
            </a:r>
            <a:r>
              <a:rPr lang="en-US" altLang="zh-CN" dirty="0"/>
              <a:t>SMP</a:t>
            </a:r>
            <a:r>
              <a:rPr lang="zh-CN" altLang="en-US" dirty="0"/>
              <a:t>结构特性</a:t>
            </a:r>
          </a:p>
          <a:p>
            <a:pPr marL="0" indent="0">
              <a:buNone/>
            </a:pPr>
            <a:r>
              <a:rPr lang="en-US" altLang="zh-CN" dirty="0"/>
              <a:t>2.2 </a:t>
            </a:r>
            <a:r>
              <a:rPr lang="zh-CN" altLang="en-US" dirty="0"/>
              <a:t>分布存储多计算机系统</a:t>
            </a:r>
          </a:p>
          <a:p>
            <a:pPr marL="292608" lvl="1" indent="0">
              <a:buNone/>
            </a:pPr>
            <a:r>
              <a:rPr lang="en-US" altLang="zh-CN" dirty="0"/>
              <a:t>2.2.1 </a:t>
            </a:r>
            <a:r>
              <a:rPr lang="zh-CN" altLang="en-US" dirty="0"/>
              <a:t>大规模并行机</a:t>
            </a:r>
            <a:r>
              <a:rPr lang="en-US" altLang="zh-CN" dirty="0"/>
              <a:t>MPP</a:t>
            </a:r>
            <a:r>
              <a:rPr lang="zh-CN" altLang="en-US" dirty="0"/>
              <a:t>结构特性</a:t>
            </a:r>
          </a:p>
          <a:p>
            <a:pPr marL="0" indent="0">
              <a:buNone/>
            </a:pPr>
            <a:r>
              <a:rPr lang="en-US" altLang="zh-CN" dirty="0">
                <a:solidFill>
                  <a:srgbClr val="0070C0"/>
                </a:solidFill>
              </a:rPr>
              <a:t>2.3 </a:t>
            </a:r>
            <a:r>
              <a:rPr lang="zh-CN" altLang="en-US" dirty="0">
                <a:solidFill>
                  <a:srgbClr val="0070C0"/>
                </a:solidFill>
              </a:rPr>
              <a:t>分布共享存储多计算机系统</a:t>
            </a:r>
          </a:p>
          <a:p>
            <a:pPr marL="292608" lvl="1" indent="0">
              <a:buNone/>
            </a:pPr>
            <a:r>
              <a:rPr lang="en-US" altLang="zh-CN" dirty="0">
                <a:solidFill>
                  <a:srgbClr val="0070C0"/>
                </a:solidFill>
              </a:rPr>
              <a:t>2.3.1 </a:t>
            </a:r>
            <a:r>
              <a:rPr lang="zh-CN" altLang="en-US" dirty="0">
                <a:solidFill>
                  <a:srgbClr val="0070C0"/>
                </a:solidFill>
              </a:rPr>
              <a:t>分布共享存储计算机系统特性</a:t>
            </a:r>
          </a:p>
          <a:p>
            <a:pPr marL="0" indent="0">
              <a:buNone/>
            </a:pPr>
            <a:r>
              <a:rPr lang="en-US" altLang="zh-CN" dirty="0"/>
              <a:t>2.4 </a:t>
            </a:r>
            <a:r>
              <a:rPr lang="zh-CN" altLang="en-US" dirty="0"/>
              <a:t>机群系统</a:t>
            </a:r>
          </a:p>
          <a:p>
            <a:pPr marL="292608" lvl="1" indent="0">
              <a:buNone/>
            </a:pPr>
            <a:r>
              <a:rPr lang="en-US" altLang="zh-CN" dirty="0"/>
              <a:t>2.4.1 </a:t>
            </a:r>
            <a:r>
              <a:rPr lang="zh-CN" altLang="en-US" dirty="0"/>
              <a:t>大规模并行处理系统</a:t>
            </a:r>
            <a:r>
              <a:rPr lang="en-US" altLang="zh-CN" dirty="0"/>
              <a:t>MPP</a:t>
            </a:r>
            <a:r>
              <a:rPr lang="zh-CN" altLang="en-US" dirty="0"/>
              <a:t>机群</a:t>
            </a:r>
            <a:r>
              <a:rPr lang="en-US" altLang="zh-CN" dirty="0"/>
              <a:t>SP2</a:t>
            </a:r>
          </a:p>
          <a:p>
            <a:pPr marL="292608" lvl="1" indent="0">
              <a:buNone/>
            </a:pPr>
            <a:r>
              <a:rPr lang="en-US" altLang="zh-CN" dirty="0"/>
              <a:t>2.4.2 </a:t>
            </a:r>
            <a:r>
              <a:rPr lang="zh-CN" altLang="en-US" dirty="0"/>
              <a:t>工作站机群</a:t>
            </a:r>
            <a:r>
              <a:rPr lang="en-US" altLang="zh-CN" dirty="0"/>
              <a:t>COW</a:t>
            </a:r>
          </a:p>
          <a:p>
            <a:pPr marL="0" indent="0">
              <a:buNone/>
            </a:pPr>
            <a:r>
              <a:rPr lang="en-US" altLang="zh-CN" dirty="0"/>
              <a:t>2.5 </a:t>
            </a:r>
            <a:r>
              <a:rPr lang="zh-CN" altLang="en-US" dirty="0"/>
              <a:t>分布式系统基础模型</a:t>
            </a:r>
          </a:p>
          <a:p>
            <a:pPr marL="292608" lvl="1" indent="0">
              <a:buNone/>
            </a:pPr>
            <a:endParaRPr lang="zh-CN" altLang="en-US" dirty="0"/>
          </a:p>
        </p:txBody>
      </p:sp>
      <p:sp>
        <p:nvSpPr>
          <p:cNvPr id="5" name="Slide Number Placeholder 4">
            <a:extLst>
              <a:ext uri="{FF2B5EF4-FFF2-40B4-BE49-F238E27FC236}">
                <a16:creationId xmlns:a16="http://schemas.microsoft.com/office/drawing/2014/main" id="{F9C707E1-6731-4344-8307-17ABEE228324}"/>
              </a:ext>
            </a:extLst>
          </p:cNvPr>
          <p:cNvSpPr>
            <a:spLocks noGrp="1"/>
          </p:cNvSpPr>
          <p:nvPr>
            <p:ph type="sldNum" sz="quarter" idx="12"/>
          </p:nvPr>
        </p:nvSpPr>
        <p:spPr/>
        <p:txBody>
          <a:bodyPr/>
          <a:lstStyle/>
          <a:p>
            <a:fld id="{4D4084D9-55F2-4E00-B75E-E42CB7218B8E}" type="slidenum">
              <a:rPr lang="zh-CN" altLang="en-US" smtClean="0"/>
              <a:t>20</a:t>
            </a:fld>
            <a:endParaRPr lang="zh-CN" altLang="en-US"/>
          </a:p>
        </p:txBody>
      </p:sp>
    </p:spTree>
    <p:extLst>
      <p:ext uri="{BB962C8B-B14F-4D97-AF65-F5344CB8AC3E}">
        <p14:creationId xmlns:p14="http://schemas.microsoft.com/office/powerpoint/2010/main" val="3224598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分布共享存储多计算机系统</a:t>
            </a:r>
          </a:p>
        </p:txBody>
      </p:sp>
      <p:sp>
        <p:nvSpPr>
          <p:cNvPr id="3" name="内容占位符 2"/>
          <p:cNvSpPr>
            <a:spLocks noGrp="1"/>
          </p:cNvSpPr>
          <p:nvPr>
            <p:ph idx="1"/>
          </p:nvPr>
        </p:nvSpPr>
        <p:spPr>
          <a:xfrm>
            <a:off x="822959" y="1296332"/>
            <a:ext cx="7543801" cy="4676956"/>
          </a:xfrm>
        </p:spPr>
        <p:txBody>
          <a:bodyPr>
            <a:normAutofit/>
          </a:bodyPr>
          <a:lstStyle/>
          <a:p>
            <a:pPr marL="0" indent="0">
              <a:buNone/>
            </a:pPr>
            <a:r>
              <a:rPr lang="zh-CN" altLang="en-US" dirty="0"/>
              <a:t> </a:t>
            </a:r>
            <a:r>
              <a:rPr lang="zh-CN" altLang="en-US" b="1" dirty="0"/>
              <a:t>共享存储系统可以分为</a:t>
            </a:r>
            <a:r>
              <a:rPr lang="zh-CN" altLang="en-CN" b="1" dirty="0"/>
              <a:t>集中</a:t>
            </a:r>
            <a:r>
              <a:rPr lang="zh-CN" altLang="en-US" b="1" dirty="0"/>
              <a:t>共享存储、分布共享存储</a:t>
            </a:r>
            <a:endParaRPr lang="en-US" altLang="zh-CN" b="1" dirty="0"/>
          </a:p>
          <a:p>
            <a:pPr marL="0" indent="0">
              <a:buNone/>
            </a:pPr>
            <a:r>
              <a:rPr lang="zh-CN" altLang="en-US" dirty="0"/>
              <a:t>集中共享存储</a:t>
            </a:r>
            <a:endParaRPr lang="en-US" altLang="zh-CN" dirty="0"/>
          </a:p>
          <a:p>
            <a:pPr marL="578358" lvl="1" indent="-285750"/>
            <a:r>
              <a:rPr lang="zh-CN" altLang="en-US" dirty="0"/>
              <a:t>多个处理器访问存储器通过总线、</a:t>
            </a:r>
            <a:r>
              <a:rPr lang="zh-CN" altLang="en-CN" dirty="0"/>
              <a:t>交叉开关</a:t>
            </a:r>
            <a:r>
              <a:rPr lang="zh-CN" altLang="en-US" dirty="0"/>
              <a:t>或多级互连网络</a:t>
            </a:r>
            <a:endParaRPr lang="en-US" altLang="zh-CN" dirty="0"/>
          </a:p>
          <a:p>
            <a:pPr marL="578358" lvl="1" indent="-285750"/>
            <a:r>
              <a:rPr lang="zh-CN" altLang="en-US" dirty="0"/>
              <a:t>所有处理器访问存储器都有相同的延迟</a:t>
            </a:r>
            <a:endParaRPr lang="en-US" altLang="zh-CN" dirty="0"/>
          </a:p>
          <a:p>
            <a:pPr marL="0" indent="0">
              <a:buNone/>
            </a:pPr>
            <a:r>
              <a:rPr lang="zh-CN" altLang="en-US" dirty="0"/>
              <a:t>分布共享存储系统（</a:t>
            </a:r>
            <a:r>
              <a:rPr lang="en-US" altLang="zh-CN" dirty="0"/>
              <a:t>Distributed</a:t>
            </a:r>
            <a:r>
              <a:rPr lang="zh-CN" altLang="en-US" dirty="0"/>
              <a:t> </a:t>
            </a:r>
            <a:r>
              <a:rPr lang="en-US" altLang="zh-CN" dirty="0"/>
              <a:t>Shared</a:t>
            </a:r>
            <a:r>
              <a:rPr lang="zh-CN" altLang="en-US" dirty="0"/>
              <a:t> </a:t>
            </a:r>
            <a:r>
              <a:rPr lang="en-US" altLang="zh-CN" dirty="0"/>
              <a:t>Memory,</a:t>
            </a:r>
            <a:r>
              <a:rPr lang="zh-CN" altLang="en-US" dirty="0"/>
              <a:t> </a:t>
            </a:r>
            <a:r>
              <a:rPr lang="en-US" altLang="zh-CN" dirty="0"/>
              <a:t>DSM</a:t>
            </a:r>
            <a:r>
              <a:rPr lang="zh-CN" altLang="en-US" dirty="0"/>
              <a:t>）</a:t>
            </a:r>
            <a:endParaRPr lang="en-US" altLang="zh-CN" dirty="0"/>
          </a:p>
          <a:p>
            <a:pPr marL="578358" lvl="1" indent="-285750"/>
            <a:r>
              <a:rPr lang="zh-CN" altLang="en-US" dirty="0"/>
              <a:t>物理上分布存储，系统上</a:t>
            </a:r>
            <a:r>
              <a:rPr lang="zh-CN" altLang="en-CN" dirty="0"/>
              <a:t>逻辑地</a:t>
            </a:r>
            <a:r>
              <a:rPr lang="zh-CN" altLang="en-US" dirty="0"/>
              <a:t>实现共享储存模型</a:t>
            </a:r>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21</a:t>
            </a:fld>
            <a:endParaRPr lang="zh-CN" altLang="en-US"/>
          </a:p>
        </p:txBody>
      </p:sp>
    </p:spTree>
    <p:extLst>
      <p:ext uri="{BB962C8B-B14F-4D97-AF65-F5344CB8AC3E}">
        <p14:creationId xmlns:p14="http://schemas.microsoft.com/office/powerpoint/2010/main" val="946870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600" dirty="0"/>
              <a:t>2.3.1 </a:t>
            </a:r>
            <a:r>
              <a:rPr lang="zh-CN" altLang="en-US" sz="3600" dirty="0"/>
              <a:t>分布共享存储计算机系统特性</a:t>
            </a:r>
          </a:p>
        </p:txBody>
      </p:sp>
      <p:sp>
        <p:nvSpPr>
          <p:cNvPr id="3" name="内容占位符 2"/>
          <p:cNvSpPr>
            <a:spLocks noGrp="1"/>
          </p:cNvSpPr>
          <p:nvPr>
            <p:ph idx="1"/>
          </p:nvPr>
        </p:nvSpPr>
        <p:spPr>
          <a:xfrm>
            <a:off x="822959" y="1296332"/>
            <a:ext cx="7543801" cy="4676956"/>
          </a:xfrm>
        </p:spPr>
        <p:txBody>
          <a:bodyPr>
            <a:normAutofit/>
          </a:bodyPr>
          <a:lstStyle/>
          <a:p>
            <a:pPr marL="0" indent="0">
              <a:buNone/>
            </a:pPr>
            <a:r>
              <a:rPr lang="zh-CN" altLang="en-US" dirty="0"/>
              <a:t> </a:t>
            </a:r>
            <a:r>
              <a:rPr lang="en-US" altLang="zh-CN" b="1" dirty="0"/>
              <a:t>DSM</a:t>
            </a:r>
            <a:r>
              <a:rPr lang="zh-CN" altLang="en-US" b="1" dirty="0"/>
              <a:t>的结构特性</a:t>
            </a:r>
            <a:endParaRPr lang="en-US" altLang="zh-CN" b="1" dirty="0"/>
          </a:p>
          <a:p>
            <a:pPr marL="0" indent="0">
              <a:spcBef>
                <a:spcPts val="600"/>
              </a:spcBef>
              <a:buNone/>
            </a:pPr>
            <a:r>
              <a:rPr lang="zh-CN" altLang="en-US" dirty="0"/>
              <a:t>优点：单地址编程空间</a:t>
            </a:r>
            <a:endParaRPr lang="en-US" altLang="zh-CN" dirty="0"/>
          </a:p>
          <a:p>
            <a:pPr marL="0" indent="0">
              <a:spcBef>
                <a:spcPts val="600"/>
              </a:spcBef>
              <a:buNone/>
            </a:pPr>
            <a:r>
              <a:rPr lang="zh-CN" altLang="en-US" dirty="0"/>
              <a:t>缺点：共享必然引起冲突，共享存储器变成系统瓶颈</a:t>
            </a: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22</a:t>
            </a:fld>
            <a:endParaRPr lang="zh-CN" altLang="en-US"/>
          </a:p>
        </p:txBody>
      </p:sp>
      <p:pic>
        <p:nvPicPr>
          <p:cNvPr id="4" name="Picture 3">
            <a:extLst>
              <a:ext uri="{FF2B5EF4-FFF2-40B4-BE49-F238E27FC236}">
                <a16:creationId xmlns:a16="http://schemas.microsoft.com/office/drawing/2014/main" id="{0DF35F62-F7E9-274C-9501-067299265557}"/>
              </a:ext>
            </a:extLst>
          </p:cNvPr>
          <p:cNvPicPr>
            <a:picLocks noChangeAspect="1"/>
          </p:cNvPicPr>
          <p:nvPr/>
        </p:nvPicPr>
        <p:blipFill>
          <a:blip r:embed="rId2"/>
          <a:stretch>
            <a:fillRect/>
          </a:stretch>
        </p:blipFill>
        <p:spPr>
          <a:xfrm>
            <a:off x="1516553" y="3078601"/>
            <a:ext cx="6400800" cy="3137936"/>
          </a:xfrm>
          <a:prstGeom prst="rect">
            <a:avLst/>
          </a:prstGeom>
        </p:spPr>
      </p:pic>
    </p:spTree>
    <p:extLst>
      <p:ext uri="{BB962C8B-B14F-4D97-AF65-F5344CB8AC3E}">
        <p14:creationId xmlns:p14="http://schemas.microsoft.com/office/powerpoint/2010/main" val="38302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分布共享存储多计算机系统</a:t>
            </a:r>
          </a:p>
        </p:txBody>
      </p:sp>
      <p:sp>
        <p:nvSpPr>
          <p:cNvPr id="3" name="内容占位符 2"/>
          <p:cNvSpPr>
            <a:spLocks noGrp="1"/>
          </p:cNvSpPr>
          <p:nvPr>
            <p:ph idx="1"/>
          </p:nvPr>
        </p:nvSpPr>
        <p:spPr>
          <a:xfrm>
            <a:off x="653143" y="1296332"/>
            <a:ext cx="7713617" cy="4676956"/>
          </a:xfrm>
        </p:spPr>
        <p:txBody>
          <a:bodyPr>
            <a:normAutofit/>
          </a:bodyPr>
          <a:lstStyle/>
          <a:p>
            <a:pPr marL="0" indent="0">
              <a:buNone/>
            </a:pPr>
            <a:r>
              <a:rPr lang="zh-CN" altLang="en-US" b="1" dirty="0"/>
              <a:t> </a:t>
            </a:r>
            <a:r>
              <a:rPr lang="zh-CN" altLang="en-CN" b="1" dirty="0"/>
              <a:t>存储</a:t>
            </a:r>
            <a:r>
              <a:rPr lang="zh-CN" altLang="en-US" b="1" dirty="0"/>
              <a:t>一致性</a:t>
            </a:r>
            <a:endParaRPr lang="en-US" altLang="zh-CN" b="1" dirty="0"/>
          </a:p>
          <a:p>
            <a:pPr marL="578358" lvl="1" indent="-285750"/>
            <a:r>
              <a:rPr lang="zh-CN" altLang="en-US" dirty="0"/>
              <a:t>分布式存储器和可扩放的</a:t>
            </a:r>
            <a:r>
              <a:rPr lang="zh-CN" altLang="en-CN" dirty="0"/>
              <a:t>互</a:t>
            </a:r>
            <a:r>
              <a:rPr lang="zh-CN" altLang="en-US" dirty="0"/>
              <a:t>连网络增加了访存带宽，但也导致了不一致的访存结构</a:t>
            </a:r>
            <a:endParaRPr lang="en-US" altLang="zh-CN" dirty="0"/>
          </a:p>
          <a:p>
            <a:pPr marL="578358" lvl="1" indent="-285750"/>
            <a:r>
              <a:rPr lang="zh-CN" altLang="en-US" dirty="0"/>
              <a:t>存储器的分布引起非均匀存储访问（</a:t>
            </a:r>
            <a:r>
              <a:rPr lang="en-US" altLang="zh-CN" dirty="0"/>
              <a:t>Non-Uniform</a:t>
            </a:r>
            <a:r>
              <a:rPr lang="zh-CN" altLang="en-US" dirty="0"/>
              <a:t> </a:t>
            </a:r>
            <a:r>
              <a:rPr lang="en-US" altLang="zh-CN" dirty="0"/>
              <a:t>Memory</a:t>
            </a:r>
            <a:r>
              <a:rPr lang="zh-CN" altLang="en-US" dirty="0"/>
              <a:t> </a:t>
            </a:r>
            <a:r>
              <a:rPr lang="en-US" altLang="zh-CN" dirty="0"/>
              <a:t>Access</a:t>
            </a:r>
            <a:r>
              <a:rPr lang="zh-CN" altLang="en-US" dirty="0"/>
              <a:t>）问题</a:t>
            </a:r>
            <a:endParaRPr lang="en-US" altLang="zh-CN" dirty="0"/>
          </a:p>
          <a:p>
            <a:pPr marL="578358" lvl="1" indent="-285750"/>
            <a:r>
              <a:rPr lang="zh-CN" altLang="en-US" dirty="0"/>
              <a:t>高速缓存的使用又带来高速缓存一致性问题</a:t>
            </a:r>
            <a:endParaRPr lang="en-US" altLang="zh-CN" dirty="0"/>
          </a:p>
          <a:p>
            <a:pPr marL="578358" lvl="1" indent="-285750"/>
            <a:r>
              <a:rPr lang="zh-CN" altLang="en-US" dirty="0"/>
              <a:t>访存时间的不一致以及同一单元的多个备份</a:t>
            </a:r>
            <a:r>
              <a:rPr lang="zh-CN" altLang="en-CN" dirty="0"/>
              <a:t>破坏了</a:t>
            </a:r>
            <a:r>
              <a:rPr lang="zh-CN" altLang="en-US" dirty="0"/>
              <a:t>存储访问的</a:t>
            </a:r>
            <a:r>
              <a:rPr lang="zh-CN" altLang="en-CN" dirty="0"/>
              <a:t>不可分割性</a:t>
            </a:r>
            <a:r>
              <a:rPr lang="zh-CN" altLang="en-US" dirty="0"/>
              <a:t>（</a:t>
            </a:r>
            <a:r>
              <a:rPr lang="en-US" altLang="zh-CN" dirty="0"/>
              <a:t>Atomicity</a:t>
            </a:r>
            <a:r>
              <a:rPr lang="zh-CN" altLang="en-US" dirty="0"/>
              <a:t>）</a:t>
            </a:r>
            <a:r>
              <a:rPr lang="en-US" altLang="zh-CN" dirty="0"/>
              <a:t>---</a:t>
            </a:r>
            <a:r>
              <a:rPr lang="zh-CN" altLang="en-US" dirty="0"/>
              <a:t> 同一单元的内容变化在不同的时刻被不同的处理器所认识，从而影响系统的正确性</a:t>
            </a:r>
            <a:endParaRPr lang="en-US" altLang="zh-CN" dirty="0"/>
          </a:p>
          <a:p>
            <a:pPr marL="578358" lvl="1" indent="-285750"/>
            <a:r>
              <a:rPr lang="zh-CN" altLang="en-US" dirty="0"/>
              <a:t>为了保证正确性，需要对访存操作的发生次序进行严格限制</a:t>
            </a:r>
            <a:endParaRPr lang="en-US" altLang="zh-CN" dirty="0"/>
          </a:p>
          <a:p>
            <a:pPr marL="578358" lvl="1" indent="-285750"/>
            <a:endParaRPr lang="en-US" altLang="zh-CN" dirty="0"/>
          </a:p>
          <a:p>
            <a:pPr marL="578358" lvl="1" indent="-285750"/>
            <a:r>
              <a:rPr lang="zh-CN" altLang="en-US" dirty="0"/>
              <a:t>如何兼顾正确性、可</a:t>
            </a:r>
            <a:r>
              <a:rPr lang="zh-CN" altLang="en-CN" dirty="0"/>
              <a:t>扩放性</a:t>
            </a:r>
            <a:r>
              <a:rPr lang="zh-CN" altLang="en-US" dirty="0"/>
              <a:t>、系统</a:t>
            </a:r>
            <a:r>
              <a:rPr lang="zh-CN" altLang="en-CN" dirty="0"/>
              <a:t>性</a:t>
            </a:r>
            <a:r>
              <a:rPr lang="zh-CN" altLang="en-US" dirty="0"/>
              <a:t>能的圆满解决方案？</a:t>
            </a:r>
            <a:endParaRPr lang="en-US" altLang="zh-CN" dirty="0"/>
          </a:p>
          <a:p>
            <a:pPr marL="0" indent="0">
              <a:buNone/>
            </a:pP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23</a:t>
            </a:fld>
            <a:endParaRPr lang="zh-CN" altLang="en-US"/>
          </a:p>
        </p:txBody>
      </p:sp>
    </p:spTree>
    <p:extLst>
      <p:ext uri="{BB962C8B-B14F-4D97-AF65-F5344CB8AC3E}">
        <p14:creationId xmlns:p14="http://schemas.microsoft.com/office/powerpoint/2010/main" val="3078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分布共享存储多计算机系统</a:t>
            </a:r>
          </a:p>
        </p:txBody>
      </p:sp>
      <p:sp>
        <p:nvSpPr>
          <p:cNvPr id="3" name="内容占位符 2"/>
          <p:cNvSpPr>
            <a:spLocks noGrp="1"/>
          </p:cNvSpPr>
          <p:nvPr>
            <p:ph idx="1"/>
          </p:nvPr>
        </p:nvSpPr>
        <p:spPr>
          <a:xfrm>
            <a:off x="653143" y="1296332"/>
            <a:ext cx="7713617" cy="4676956"/>
          </a:xfrm>
        </p:spPr>
        <p:txBody>
          <a:bodyPr>
            <a:normAutofit/>
          </a:bodyPr>
          <a:lstStyle/>
          <a:p>
            <a:pPr marL="0" indent="0">
              <a:buNone/>
            </a:pPr>
            <a:r>
              <a:rPr lang="zh-CN" altLang="en-US" b="1" dirty="0"/>
              <a:t> </a:t>
            </a:r>
            <a:r>
              <a:rPr lang="en-US" altLang="zh-CN" b="1" dirty="0"/>
              <a:t>DSM</a:t>
            </a:r>
            <a:r>
              <a:rPr lang="zh-CN" altLang="en-US" b="1" dirty="0"/>
              <a:t>系统实现</a:t>
            </a:r>
            <a:r>
              <a:rPr lang="zh-CN" altLang="en-CN" b="1" dirty="0"/>
              <a:t>分类</a:t>
            </a:r>
            <a:endParaRPr lang="en-US" altLang="zh-CN" b="1" dirty="0"/>
          </a:p>
          <a:p>
            <a:pPr marL="292608" lvl="1" indent="0">
              <a:buNone/>
            </a:pPr>
            <a:r>
              <a:rPr lang="zh-CN" altLang="en-US" b="1" dirty="0"/>
              <a:t>（</a:t>
            </a:r>
            <a:r>
              <a:rPr lang="en-US" altLang="zh-CN" b="1" dirty="0"/>
              <a:t>1</a:t>
            </a:r>
            <a:r>
              <a:rPr lang="zh-CN" altLang="en-US" b="1" dirty="0"/>
              <a:t>）</a:t>
            </a:r>
            <a:r>
              <a:rPr lang="en-CN" altLang="zh-CN" b="1" dirty="0"/>
              <a:t>CC</a:t>
            </a:r>
            <a:r>
              <a:rPr lang="en-US" altLang="zh-CN" b="1" dirty="0"/>
              <a:t>-</a:t>
            </a:r>
            <a:r>
              <a:rPr lang="en-CN" altLang="zh-CN" b="1" dirty="0"/>
              <a:t>NUMA</a:t>
            </a:r>
            <a:r>
              <a:rPr lang="zh-CN" altLang="en-CN" b="1" dirty="0"/>
              <a:t>结构</a:t>
            </a:r>
            <a:r>
              <a:rPr lang="zh-CN" altLang="en-US" b="1" dirty="0"/>
              <a:t>：</a:t>
            </a:r>
            <a:r>
              <a:rPr lang="en-US" altLang="zh-CN" b="1" dirty="0"/>
              <a:t>Cache-Coherent</a:t>
            </a:r>
            <a:r>
              <a:rPr lang="zh-CN" altLang="en-US" b="1" dirty="0"/>
              <a:t> </a:t>
            </a:r>
            <a:r>
              <a:rPr lang="en-US" altLang="zh-CN" b="1" dirty="0"/>
              <a:t>Non-Uniform</a:t>
            </a:r>
            <a:r>
              <a:rPr lang="zh-CN" altLang="en-US" b="1" dirty="0"/>
              <a:t> </a:t>
            </a:r>
            <a:r>
              <a:rPr lang="en-US" altLang="zh-CN" b="1" dirty="0"/>
              <a:t>Memory</a:t>
            </a:r>
            <a:r>
              <a:rPr lang="zh-CN" altLang="en-US" b="1" dirty="0"/>
              <a:t> </a:t>
            </a:r>
            <a:r>
              <a:rPr lang="en-US" altLang="zh-CN" b="1" dirty="0"/>
              <a:t>Architecture</a:t>
            </a:r>
          </a:p>
          <a:p>
            <a:pPr marL="578358" lvl="1" indent="-285750"/>
            <a:r>
              <a:rPr lang="zh-CN" altLang="en-CN" dirty="0"/>
              <a:t>高速</a:t>
            </a:r>
            <a:r>
              <a:rPr lang="zh-CN" altLang="en-US" dirty="0"/>
              <a:t>缓存一致性非均匀存储系统</a:t>
            </a:r>
            <a:endParaRPr lang="en-CN" altLang="zh-CN" dirty="0"/>
          </a:p>
          <a:p>
            <a:pPr marL="0" indent="0">
              <a:buNone/>
            </a:pP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24</a:t>
            </a:fld>
            <a:endParaRPr lang="zh-CN" altLang="en-US"/>
          </a:p>
        </p:txBody>
      </p:sp>
      <p:pic>
        <p:nvPicPr>
          <p:cNvPr id="4" name="Picture 3">
            <a:extLst>
              <a:ext uri="{FF2B5EF4-FFF2-40B4-BE49-F238E27FC236}">
                <a16:creationId xmlns:a16="http://schemas.microsoft.com/office/drawing/2014/main" id="{15870885-7CD7-BB4F-B53F-D351B8EB098B}"/>
              </a:ext>
            </a:extLst>
          </p:cNvPr>
          <p:cNvPicPr>
            <a:picLocks noChangeAspect="1"/>
          </p:cNvPicPr>
          <p:nvPr/>
        </p:nvPicPr>
        <p:blipFill>
          <a:blip r:embed="rId2"/>
          <a:stretch>
            <a:fillRect/>
          </a:stretch>
        </p:blipFill>
        <p:spPr>
          <a:xfrm>
            <a:off x="1560714" y="2730784"/>
            <a:ext cx="6068291" cy="3610249"/>
          </a:xfrm>
          <a:prstGeom prst="rect">
            <a:avLst/>
          </a:prstGeom>
        </p:spPr>
      </p:pic>
    </p:spTree>
    <p:extLst>
      <p:ext uri="{BB962C8B-B14F-4D97-AF65-F5344CB8AC3E}">
        <p14:creationId xmlns:p14="http://schemas.microsoft.com/office/powerpoint/2010/main" val="140291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分布共享存储多计算机系统</a:t>
            </a:r>
          </a:p>
        </p:txBody>
      </p:sp>
      <p:sp>
        <p:nvSpPr>
          <p:cNvPr id="3" name="内容占位符 2"/>
          <p:cNvSpPr>
            <a:spLocks noGrp="1"/>
          </p:cNvSpPr>
          <p:nvPr>
            <p:ph idx="1"/>
          </p:nvPr>
        </p:nvSpPr>
        <p:spPr>
          <a:xfrm>
            <a:off x="653143" y="1296332"/>
            <a:ext cx="8205849" cy="4676956"/>
          </a:xfrm>
        </p:spPr>
        <p:txBody>
          <a:bodyPr>
            <a:normAutofit/>
          </a:bodyPr>
          <a:lstStyle/>
          <a:p>
            <a:pPr marL="0" indent="0">
              <a:buNone/>
            </a:pPr>
            <a:r>
              <a:rPr lang="zh-CN" altLang="en-US" b="1" dirty="0"/>
              <a:t> </a:t>
            </a:r>
            <a:r>
              <a:rPr lang="en-US" altLang="zh-CN" b="1" dirty="0"/>
              <a:t>DSM</a:t>
            </a:r>
            <a:r>
              <a:rPr lang="zh-CN" altLang="en-US" b="1" dirty="0"/>
              <a:t>系统实现</a:t>
            </a:r>
            <a:r>
              <a:rPr lang="zh-CN" altLang="en-CN" b="1" dirty="0"/>
              <a:t>分类</a:t>
            </a:r>
            <a:endParaRPr lang="en-US" altLang="zh-CN" b="1" dirty="0"/>
          </a:p>
          <a:p>
            <a:pPr marL="292608" lvl="1" indent="0">
              <a:buNone/>
            </a:pPr>
            <a:r>
              <a:rPr lang="zh-CN" altLang="en-US" b="1" dirty="0"/>
              <a:t>（</a:t>
            </a:r>
            <a:r>
              <a:rPr lang="en-US" altLang="zh-CN" b="1" dirty="0"/>
              <a:t>2</a:t>
            </a:r>
            <a:r>
              <a:rPr lang="zh-CN" altLang="en-US" b="1" dirty="0"/>
              <a:t>）</a:t>
            </a:r>
            <a:r>
              <a:rPr lang="en-CN" altLang="zh-CN" b="1" dirty="0"/>
              <a:t>NCC</a:t>
            </a:r>
            <a:r>
              <a:rPr lang="en-US" altLang="zh-CN" b="1" dirty="0"/>
              <a:t>-</a:t>
            </a:r>
            <a:r>
              <a:rPr lang="en-CN" altLang="zh-CN" b="1" dirty="0"/>
              <a:t>NUMA</a:t>
            </a:r>
            <a:r>
              <a:rPr lang="zh-CN" altLang="en-CN" b="1" dirty="0"/>
              <a:t>结构</a:t>
            </a:r>
            <a:r>
              <a:rPr lang="zh-CN" altLang="en-US" b="1" dirty="0"/>
              <a:t>：</a:t>
            </a:r>
            <a:r>
              <a:rPr lang="en-US" altLang="zh-CN" b="1" dirty="0"/>
              <a:t>Non-Cache-Coherent</a:t>
            </a:r>
            <a:r>
              <a:rPr lang="zh-CN" altLang="en-US" b="1" dirty="0"/>
              <a:t> </a:t>
            </a:r>
            <a:r>
              <a:rPr lang="en-US" altLang="zh-CN" b="1" dirty="0"/>
              <a:t>Non-Uniform</a:t>
            </a:r>
            <a:r>
              <a:rPr lang="zh-CN" altLang="en-US" b="1" dirty="0"/>
              <a:t> </a:t>
            </a:r>
            <a:r>
              <a:rPr lang="en-US" altLang="zh-CN" b="1" dirty="0"/>
              <a:t>Memory</a:t>
            </a:r>
            <a:r>
              <a:rPr lang="zh-CN" altLang="en-US" b="1" dirty="0"/>
              <a:t> </a:t>
            </a:r>
            <a:r>
              <a:rPr lang="en-US" altLang="zh-CN" b="1" dirty="0"/>
              <a:t>Architecture</a:t>
            </a:r>
          </a:p>
          <a:p>
            <a:pPr marL="578358" lvl="1" indent="-285750"/>
            <a:r>
              <a:rPr lang="zh-CN" altLang="en-US" dirty="0"/>
              <a:t>非</a:t>
            </a:r>
            <a:r>
              <a:rPr lang="zh-CN" altLang="en-CN" dirty="0"/>
              <a:t>高速</a:t>
            </a:r>
            <a:r>
              <a:rPr lang="zh-CN" altLang="en-US" dirty="0"/>
              <a:t>缓存一致性非均匀存储系统</a:t>
            </a:r>
            <a:endParaRPr lang="en-US" altLang="zh-CN" dirty="0"/>
          </a:p>
          <a:p>
            <a:pPr marL="578358" lvl="1" indent="-285750"/>
            <a:r>
              <a:rPr lang="zh-CN" altLang="en-US" dirty="0"/>
              <a:t>与</a:t>
            </a:r>
            <a:r>
              <a:rPr lang="en-US" altLang="zh-CN" dirty="0"/>
              <a:t>CC-NUMA</a:t>
            </a:r>
            <a:r>
              <a:rPr lang="zh-CN" altLang="en-US" dirty="0"/>
              <a:t> 区别：硬件</a:t>
            </a:r>
            <a:r>
              <a:rPr lang="zh-CN" altLang="en-CN" dirty="0"/>
              <a:t>不负责任</a:t>
            </a:r>
            <a:r>
              <a:rPr lang="zh-CN" altLang="en-US" dirty="0"/>
              <a:t>高速缓存，高速缓存一致性由编译器或程序员</a:t>
            </a:r>
            <a:r>
              <a:rPr lang="zh-CN" altLang="en-CN" dirty="0"/>
              <a:t>来</a:t>
            </a:r>
            <a:r>
              <a:rPr lang="zh-CN" altLang="en-US" dirty="0"/>
              <a:t>维护</a:t>
            </a:r>
            <a:endParaRPr lang="en-CN" altLang="zh-CN" dirty="0"/>
          </a:p>
          <a:p>
            <a:pPr marL="0" indent="0">
              <a:buNone/>
            </a:pP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25</a:t>
            </a:fld>
            <a:endParaRPr lang="zh-CN" altLang="en-US"/>
          </a:p>
        </p:txBody>
      </p:sp>
    </p:spTree>
    <p:extLst>
      <p:ext uri="{BB962C8B-B14F-4D97-AF65-F5344CB8AC3E}">
        <p14:creationId xmlns:p14="http://schemas.microsoft.com/office/powerpoint/2010/main" val="1792702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分布共享存储多计算机系统</a:t>
            </a:r>
          </a:p>
        </p:txBody>
      </p:sp>
      <p:sp>
        <p:nvSpPr>
          <p:cNvPr id="3" name="内容占位符 2"/>
          <p:cNvSpPr>
            <a:spLocks noGrp="1"/>
          </p:cNvSpPr>
          <p:nvPr>
            <p:ph idx="1"/>
          </p:nvPr>
        </p:nvSpPr>
        <p:spPr>
          <a:xfrm>
            <a:off x="653143" y="1296332"/>
            <a:ext cx="7713617" cy="4676956"/>
          </a:xfrm>
        </p:spPr>
        <p:txBody>
          <a:bodyPr>
            <a:normAutofit/>
          </a:bodyPr>
          <a:lstStyle/>
          <a:p>
            <a:pPr marL="0" indent="0">
              <a:buNone/>
            </a:pPr>
            <a:r>
              <a:rPr lang="zh-CN" altLang="en-US" b="1" dirty="0"/>
              <a:t> </a:t>
            </a:r>
            <a:r>
              <a:rPr lang="en-US" altLang="zh-CN" b="1" dirty="0"/>
              <a:t>DSM</a:t>
            </a:r>
            <a:r>
              <a:rPr lang="zh-CN" altLang="en-US" b="1" dirty="0"/>
              <a:t>系统实现</a:t>
            </a:r>
            <a:r>
              <a:rPr lang="zh-CN" altLang="en-CN" b="1" dirty="0"/>
              <a:t>分类</a:t>
            </a:r>
            <a:endParaRPr lang="en-US" altLang="zh-CN" b="1" dirty="0"/>
          </a:p>
          <a:p>
            <a:pPr marL="292608" lvl="1" indent="0">
              <a:buNone/>
            </a:pPr>
            <a:r>
              <a:rPr lang="zh-CN" altLang="en-US" b="1" dirty="0"/>
              <a:t>（</a:t>
            </a:r>
            <a:r>
              <a:rPr lang="en-US" altLang="zh-CN" b="1" dirty="0"/>
              <a:t>3</a:t>
            </a:r>
            <a:r>
              <a:rPr lang="zh-CN" altLang="en-US" b="1" dirty="0"/>
              <a:t>）</a:t>
            </a:r>
            <a:r>
              <a:rPr lang="en-CN" altLang="zh-CN" b="1" dirty="0"/>
              <a:t>COMA</a:t>
            </a:r>
            <a:r>
              <a:rPr lang="zh-CN" altLang="en-US" b="1" dirty="0"/>
              <a:t> </a:t>
            </a:r>
            <a:r>
              <a:rPr lang="zh-CN" altLang="en-CN" b="1" dirty="0"/>
              <a:t>结构</a:t>
            </a:r>
            <a:r>
              <a:rPr lang="zh-CN" altLang="en-US" b="1" dirty="0"/>
              <a:t>：</a:t>
            </a:r>
            <a:r>
              <a:rPr lang="en-US" altLang="zh-CN" b="1" dirty="0"/>
              <a:t>Cache-only</a:t>
            </a:r>
            <a:r>
              <a:rPr lang="zh-CN" altLang="en-US" b="1" dirty="0"/>
              <a:t> </a:t>
            </a:r>
            <a:r>
              <a:rPr lang="en-US" altLang="zh-CN" b="1" dirty="0"/>
              <a:t>Memory</a:t>
            </a:r>
            <a:r>
              <a:rPr lang="zh-CN" altLang="en-US" b="1" dirty="0"/>
              <a:t> </a:t>
            </a:r>
            <a:r>
              <a:rPr lang="en-US" altLang="zh-CN" b="1" dirty="0"/>
              <a:t>Architecture</a:t>
            </a:r>
          </a:p>
          <a:p>
            <a:pPr marL="578358" lvl="1" indent="-285750"/>
            <a:r>
              <a:rPr lang="zh-CN" altLang="en-US" dirty="0"/>
              <a:t>全</a:t>
            </a:r>
            <a:r>
              <a:rPr lang="zh-CN" altLang="en-CN" dirty="0"/>
              <a:t>高速</a:t>
            </a:r>
            <a:r>
              <a:rPr lang="zh-CN" altLang="en-US" dirty="0"/>
              <a:t>缓存储系统</a:t>
            </a:r>
            <a:endParaRPr lang="en-CN" altLang="zh-CN" dirty="0"/>
          </a:p>
          <a:p>
            <a:pPr marL="0" indent="0">
              <a:buNone/>
            </a:pP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26</a:t>
            </a:fld>
            <a:endParaRPr lang="zh-CN" altLang="en-US"/>
          </a:p>
        </p:txBody>
      </p:sp>
      <p:pic>
        <p:nvPicPr>
          <p:cNvPr id="6" name="Picture 5">
            <a:extLst>
              <a:ext uri="{FF2B5EF4-FFF2-40B4-BE49-F238E27FC236}">
                <a16:creationId xmlns:a16="http://schemas.microsoft.com/office/drawing/2014/main" id="{06D84EC2-BE4A-294A-978D-49572D2E0D1A}"/>
              </a:ext>
            </a:extLst>
          </p:cNvPr>
          <p:cNvPicPr>
            <a:picLocks noChangeAspect="1"/>
          </p:cNvPicPr>
          <p:nvPr/>
        </p:nvPicPr>
        <p:blipFill>
          <a:blip r:embed="rId2"/>
          <a:stretch>
            <a:fillRect/>
          </a:stretch>
        </p:blipFill>
        <p:spPr>
          <a:xfrm>
            <a:off x="249382" y="2824080"/>
            <a:ext cx="5008714" cy="3042330"/>
          </a:xfrm>
          <a:prstGeom prst="rect">
            <a:avLst/>
          </a:prstGeom>
        </p:spPr>
      </p:pic>
      <p:sp>
        <p:nvSpPr>
          <p:cNvPr id="7" name="Rectangle 6">
            <a:extLst>
              <a:ext uri="{FF2B5EF4-FFF2-40B4-BE49-F238E27FC236}">
                <a16:creationId xmlns:a16="http://schemas.microsoft.com/office/drawing/2014/main" id="{93AABECD-5306-C744-86DC-752E70671693}"/>
              </a:ext>
            </a:extLst>
          </p:cNvPr>
          <p:cNvSpPr/>
          <p:nvPr/>
        </p:nvSpPr>
        <p:spPr>
          <a:xfrm>
            <a:off x="5661857" y="2824080"/>
            <a:ext cx="3327764" cy="2953373"/>
          </a:xfrm>
          <a:prstGeom prst="rect">
            <a:avLst/>
          </a:prstGeom>
        </p:spPr>
        <p:txBody>
          <a:bodyPr wrap="square">
            <a:spAutoFit/>
          </a:bodyPr>
          <a:lstStyle/>
          <a:p>
            <a:pPr marL="121158" indent="-285750">
              <a:lnSpc>
                <a:spcPct val="150000"/>
              </a:lnSpc>
              <a:buFont typeface="Arial" panose="020B0604020202020204" pitchFamily="34" charset="0"/>
              <a:buChar char="•"/>
            </a:pPr>
            <a:r>
              <a:rPr lang="zh-CN" altLang="en-US" dirty="0"/>
              <a:t>共享存储器地址是活动的</a:t>
            </a:r>
            <a:endParaRPr lang="en-US" altLang="zh-CN" dirty="0"/>
          </a:p>
          <a:p>
            <a:pPr marL="121158" indent="-285750">
              <a:lnSpc>
                <a:spcPct val="150000"/>
              </a:lnSpc>
              <a:buFont typeface="Arial" panose="020B0604020202020204" pitchFamily="34" charset="0"/>
              <a:buChar char="•"/>
            </a:pPr>
            <a:r>
              <a:rPr lang="zh-CN" altLang="en-US" dirty="0"/>
              <a:t>存储单元与物理</a:t>
            </a:r>
            <a:r>
              <a:rPr lang="zh-CN" altLang="en-CN" dirty="0"/>
              <a:t>地址分离</a:t>
            </a:r>
            <a:endParaRPr lang="en-US" altLang="zh-CN" dirty="0"/>
          </a:p>
          <a:p>
            <a:pPr marL="121158" indent="-285750">
              <a:lnSpc>
                <a:spcPct val="150000"/>
              </a:lnSpc>
              <a:buFont typeface="Arial" panose="020B0604020202020204" pitchFamily="34" charset="0"/>
              <a:buChar char="•"/>
            </a:pPr>
            <a:r>
              <a:rPr lang="zh-CN" altLang="en-US" dirty="0"/>
              <a:t>数据动态的在各节点和存储器间移动和复制</a:t>
            </a:r>
            <a:endParaRPr lang="en-US" altLang="zh-CN" dirty="0"/>
          </a:p>
          <a:p>
            <a:pPr marL="121158" indent="-285750">
              <a:lnSpc>
                <a:spcPct val="150000"/>
              </a:lnSpc>
              <a:buFont typeface="Arial" panose="020B0604020202020204" pitchFamily="34" charset="0"/>
              <a:buChar char="•"/>
            </a:pPr>
            <a:r>
              <a:rPr lang="zh-CN" altLang="en-US" dirty="0"/>
              <a:t>如果存储器访问</a:t>
            </a:r>
            <a:r>
              <a:rPr lang="zh-CN" altLang="en-CN" dirty="0"/>
              <a:t>不</a:t>
            </a:r>
            <a:r>
              <a:rPr lang="zh-CN" altLang="en-US" dirty="0"/>
              <a:t>命中，需要设计机制查找被访问单元当前位置，延迟很大</a:t>
            </a:r>
            <a:endParaRPr lang="en-US" altLang="zh-CN" dirty="0"/>
          </a:p>
        </p:txBody>
      </p:sp>
    </p:spTree>
    <p:extLst>
      <p:ext uri="{BB962C8B-B14F-4D97-AF65-F5344CB8AC3E}">
        <p14:creationId xmlns:p14="http://schemas.microsoft.com/office/powerpoint/2010/main" val="2673489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2.3 </a:t>
            </a:r>
            <a:r>
              <a:rPr lang="zh-CN" altLang="en-US" dirty="0"/>
              <a:t>分布共享存储多计算机系统</a:t>
            </a:r>
          </a:p>
        </p:txBody>
      </p:sp>
      <p:sp>
        <p:nvSpPr>
          <p:cNvPr id="3" name="内容占位符 2"/>
          <p:cNvSpPr>
            <a:spLocks noGrp="1"/>
          </p:cNvSpPr>
          <p:nvPr>
            <p:ph idx="1"/>
          </p:nvPr>
        </p:nvSpPr>
        <p:spPr>
          <a:xfrm>
            <a:off x="653143" y="1296332"/>
            <a:ext cx="8205849" cy="4676956"/>
          </a:xfrm>
        </p:spPr>
        <p:txBody>
          <a:bodyPr>
            <a:normAutofit/>
          </a:bodyPr>
          <a:lstStyle/>
          <a:p>
            <a:pPr marL="0" indent="0">
              <a:buNone/>
            </a:pPr>
            <a:r>
              <a:rPr lang="zh-CN" altLang="en-US" b="1" dirty="0"/>
              <a:t> </a:t>
            </a:r>
            <a:r>
              <a:rPr lang="en-US" altLang="zh-CN" b="1" dirty="0"/>
              <a:t>DSM</a:t>
            </a:r>
            <a:r>
              <a:rPr lang="zh-CN" altLang="en-US" b="1" dirty="0"/>
              <a:t>系统实现</a:t>
            </a:r>
            <a:r>
              <a:rPr lang="zh-CN" altLang="en-CN" b="1" dirty="0"/>
              <a:t>分类</a:t>
            </a:r>
            <a:endParaRPr lang="en-US" altLang="zh-CN" b="1" dirty="0"/>
          </a:p>
          <a:p>
            <a:pPr marL="292608" lvl="1" indent="0">
              <a:buNone/>
            </a:pPr>
            <a:r>
              <a:rPr lang="zh-CN" altLang="en-US" b="1" dirty="0"/>
              <a:t>（</a:t>
            </a:r>
            <a:r>
              <a:rPr lang="en-US" altLang="zh-CN" b="1" dirty="0"/>
              <a:t>4</a:t>
            </a:r>
            <a:r>
              <a:rPr lang="zh-CN" altLang="en-US" b="1" dirty="0"/>
              <a:t>）</a:t>
            </a:r>
            <a:r>
              <a:rPr lang="zh-CN" altLang="en-CN" b="1" dirty="0"/>
              <a:t>共享</a:t>
            </a:r>
            <a:r>
              <a:rPr lang="zh-CN" altLang="en-US" b="1" dirty="0"/>
              <a:t>虚拟存储系统</a:t>
            </a:r>
            <a:endParaRPr lang="en-US" altLang="zh-CN" b="1" dirty="0"/>
          </a:p>
          <a:p>
            <a:pPr marL="578358" lvl="1" indent="-285750"/>
            <a:r>
              <a:rPr lang="zh-CN" altLang="en-US" dirty="0"/>
              <a:t>共享虚拟存储（</a:t>
            </a:r>
            <a:r>
              <a:rPr lang="en-US" altLang="zh-CN" dirty="0"/>
              <a:t>Shared</a:t>
            </a:r>
            <a:r>
              <a:rPr lang="zh-CN" altLang="en-US" dirty="0"/>
              <a:t> </a:t>
            </a:r>
            <a:r>
              <a:rPr lang="en-US" altLang="zh-CN" dirty="0"/>
              <a:t>Virtual</a:t>
            </a:r>
            <a:r>
              <a:rPr lang="zh-CN" altLang="en-US" dirty="0"/>
              <a:t> </a:t>
            </a:r>
            <a:r>
              <a:rPr lang="en-US" altLang="zh-CN" dirty="0"/>
              <a:t>Memory</a:t>
            </a:r>
            <a:r>
              <a:rPr lang="zh-CN" altLang="en-US" dirty="0"/>
              <a:t>，</a:t>
            </a:r>
            <a:r>
              <a:rPr lang="en-US" altLang="zh-CN" dirty="0"/>
              <a:t>SVM</a:t>
            </a:r>
            <a:r>
              <a:rPr lang="zh-CN" altLang="en-US" dirty="0"/>
              <a:t>）或软件</a:t>
            </a:r>
            <a:r>
              <a:rPr lang="en-US" altLang="zh-CN" dirty="0"/>
              <a:t>DSM</a:t>
            </a:r>
            <a:r>
              <a:rPr lang="zh-CN" altLang="en-US" dirty="0"/>
              <a:t>系统</a:t>
            </a:r>
            <a:endParaRPr lang="en-US" altLang="zh-CN" dirty="0"/>
          </a:p>
          <a:p>
            <a:pPr marL="578358" lvl="1" indent="-285750"/>
            <a:r>
              <a:rPr lang="zh-CN" altLang="en-US" dirty="0"/>
              <a:t>优点：可以使用消息传递实现共享存储的编程界面</a:t>
            </a:r>
            <a:endParaRPr lang="en-US" altLang="zh-CN" dirty="0"/>
          </a:p>
          <a:p>
            <a:pPr marL="578358" lvl="1" indent="-285750"/>
            <a:r>
              <a:rPr lang="zh-CN" altLang="en-US" dirty="0"/>
              <a:t>缺点：难以获得满意的性能</a:t>
            </a:r>
            <a:endParaRPr lang="en-US" altLang="zh-CN" dirty="0"/>
          </a:p>
          <a:p>
            <a:pPr marL="0" indent="0">
              <a:buNone/>
            </a:pP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27</a:t>
            </a:fld>
            <a:endParaRPr lang="zh-CN" altLang="en-US"/>
          </a:p>
        </p:txBody>
      </p:sp>
    </p:spTree>
    <p:extLst>
      <p:ext uri="{BB962C8B-B14F-4D97-AF65-F5344CB8AC3E}">
        <p14:creationId xmlns:p14="http://schemas.microsoft.com/office/powerpoint/2010/main" val="2683410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3" name="内容占位符 2"/>
          <p:cNvSpPr>
            <a:spLocks noGrp="1"/>
          </p:cNvSpPr>
          <p:nvPr>
            <p:ph idx="1"/>
          </p:nvPr>
        </p:nvSpPr>
        <p:spPr/>
        <p:txBody>
          <a:bodyPr>
            <a:normAutofit fontScale="92500" lnSpcReduction="10000"/>
          </a:bodyPr>
          <a:lstStyle/>
          <a:p>
            <a:pPr marL="0" indent="0">
              <a:buNone/>
            </a:pPr>
            <a:r>
              <a:rPr lang="en-US" altLang="zh-CN" dirty="0"/>
              <a:t>2.1 </a:t>
            </a:r>
            <a:r>
              <a:rPr lang="zh-CN" altLang="en-US" dirty="0"/>
              <a:t>共享存储多处理机系统</a:t>
            </a:r>
          </a:p>
          <a:p>
            <a:pPr marL="292608" lvl="1" indent="0">
              <a:buNone/>
            </a:pPr>
            <a:r>
              <a:rPr lang="en-US" altLang="zh-CN" dirty="0"/>
              <a:t>2.1.1 </a:t>
            </a:r>
            <a:r>
              <a:rPr lang="zh-CN" altLang="en-US" dirty="0"/>
              <a:t>对称多处理机</a:t>
            </a:r>
            <a:r>
              <a:rPr lang="en-US" altLang="zh-CN" dirty="0"/>
              <a:t>SMP</a:t>
            </a:r>
            <a:r>
              <a:rPr lang="zh-CN" altLang="en-US" dirty="0"/>
              <a:t>结构特性</a:t>
            </a:r>
          </a:p>
          <a:p>
            <a:pPr marL="0" indent="0">
              <a:buNone/>
            </a:pPr>
            <a:r>
              <a:rPr lang="en-US" altLang="zh-CN" dirty="0"/>
              <a:t>2.2 </a:t>
            </a:r>
            <a:r>
              <a:rPr lang="zh-CN" altLang="en-US" dirty="0"/>
              <a:t>分布存储多计算机系统</a:t>
            </a:r>
          </a:p>
          <a:p>
            <a:pPr marL="292608" lvl="1" indent="0">
              <a:buNone/>
            </a:pPr>
            <a:r>
              <a:rPr lang="en-US" altLang="zh-CN" dirty="0"/>
              <a:t>2.2.1 </a:t>
            </a:r>
            <a:r>
              <a:rPr lang="zh-CN" altLang="en-US" dirty="0"/>
              <a:t>大规模并行机</a:t>
            </a:r>
            <a:r>
              <a:rPr lang="en-US" altLang="zh-CN" dirty="0"/>
              <a:t>MPP</a:t>
            </a:r>
            <a:r>
              <a:rPr lang="zh-CN" altLang="en-US" dirty="0"/>
              <a:t>结构特性</a:t>
            </a:r>
          </a:p>
          <a:p>
            <a:pPr marL="0" indent="0">
              <a:buNone/>
            </a:pPr>
            <a:r>
              <a:rPr lang="en-US" altLang="zh-CN" dirty="0"/>
              <a:t>2.3 </a:t>
            </a:r>
            <a:r>
              <a:rPr lang="zh-CN" altLang="en-US" dirty="0"/>
              <a:t>分布共享存储多计算机系统</a:t>
            </a:r>
          </a:p>
          <a:p>
            <a:pPr marL="292608" lvl="1" indent="0">
              <a:buNone/>
            </a:pPr>
            <a:r>
              <a:rPr lang="en-US" altLang="zh-CN" dirty="0"/>
              <a:t>2.3.1 </a:t>
            </a:r>
            <a:r>
              <a:rPr lang="zh-CN" altLang="en-US" dirty="0"/>
              <a:t>分布共享存储计算机系统特性</a:t>
            </a:r>
          </a:p>
          <a:p>
            <a:pPr marL="0" indent="0">
              <a:buNone/>
            </a:pPr>
            <a:r>
              <a:rPr lang="en-US" altLang="zh-CN" dirty="0">
                <a:solidFill>
                  <a:srgbClr val="0070C0"/>
                </a:solidFill>
              </a:rPr>
              <a:t>2.4 </a:t>
            </a:r>
            <a:r>
              <a:rPr lang="zh-CN" altLang="en-US" dirty="0">
                <a:solidFill>
                  <a:srgbClr val="0070C0"/>
                </a:solidFill>
              </a:rPr>
              <a:t>机群系统</a:t>
            </a:r>
          </a:p>
          <a:p>
            <a:pPr marL="292608" lvl="1" indent="0">
              <a:buNone/>
            </a:pPr>
            <a:r>
              <a:rPr lang="en-US" altLang="zh-CN" dirty="0">
                <a:solidFill>
                  <a:srgbClr val="0070C0"/>
                </a:solidFill>
              </a:rPr>
              <a:t>2.4.1 </a:t>
            </a:r>
            <a:r>
              <a:rPr lang="zh-CN" altLang="en-US" dirty="0">
                <a:solidFill>
                  <a:srgbClr val="0070C0"/>
                </a:solidFill>
              </a:rPr>
              <a:t>大规模并行处理系统</a:t>
            </a:r>
            <a:r>
              <a:rPr lang="en-US" altLang="zh-CN" dirty="0">
                <a:solidFill>
                  <a:srgbClr val="0070C0"/>
                </a:solidFill>
              </a:rPr>
              <a:t>MPP</a:t>
            </a:r>
            <a:r>
              <a:rPr lang="zh-CN" altLang="en-US" dirty="0">
                <a:solidFill>
                  <a:srgbClr val="0070C0"/>
                </a:solidFill>
              </a:rPr>
              <a:t>机群</a:t>
            </a:r>
            <a:r>
              <a:rPr lang="en-US" altLang="zh-CN" dirty="0">
                <a:solidFill>
                  <a:srgbClr val="0070C0"/>
                </a:solidFill>
              </a:rPr>
              <a:t>SP2</a:t>
            </a:r>
          </a:p>
          <a:p>
            <a:pPr marL="292608" lvl="1" indent="0">
              <a:buNone/>
            </a:pPr>
            <a:r>
              <a:rPr lang="en-US" altLang="zh-CN" dirty="0">
                <a:solidFill>
                  <a:srgbClr val="0070C0"/>
                </a:solidFill>
              </a:rPr>
              <a:t>2.4.2 </a:t>
            </a:r>
            <a:r>
              <a:rPr lang="zh-CN" altLang="en-US" dirty="0">
                <a:solidFill>
                  <a:srgbClr val="0070C0"/>
                </a:solidFill>
              </a:rPr>
              <a:t>工作站机群</a:t>
            </a:r>
            <a:r>
              <a:rPr lang="en-US" altLang="zh-CN" dirty="0">
                <a:solidFill>
                  <a:srgbClr val="0070C0"/>
                </a:solidFill>
              </a:rPr>
              <a:t>COW</a:t>
            </a:r>
          </a:p>
          <a:p>
            <a:pPr marL="0" indent="0">
              <a:buNone/>
            </a:pPr>
            <a:r>
              <a:rPr lang="en-US" altLang="zh-CN" dirty="0"/>
              <a:t>2.5 </a:t>
            </a:r>
            <a:r>
              <a:rPr lang="zh-CN" altLang="en-US" dirty="0"/>
              <a:t>分布式系统基础模型</a:t>
            </a:r>
          </a:p>
          <a:p>
            <a:pPr marL="292608" lvl="1" indent="0">
              <a:buNone/>
            </a:pPr>
            <a:endParaRPr lang="zh-CN" altLang="en-US" dirty="0"/>
          </a:p>
        </p:txBody>
      </p:sp>
      <p:sp>
        <p:nvSpPr>
          <p:cNvPr id="5" name="Slide Number Placeholder 4">
            <a:extLst>
              <a:ext uri="{FF2B5EF4-FFF2-40B4-BE49-F238E27FC236}">
                <a16:creationId xmlns:a16="http://schemas.microsoft.com/office/drawing/2014/main" id="{F9C707E1-6731-4344-8307-17ABEE228324}"/>
              </a:ext>
            </a:extLst>
          </p:cNvPr>
          <p:cNvSpPr>
            <a:spLocks noGrp="1"/>
          </p:cNvSpPr>
          <p:nvPr>
            <p:ph type="sldNum" sz="quarter" idx="12"/>
          </p:nvPr>
        </p:nvSpPr>
        <p:spPr/>
        <p:txBody>
          <a:bodyPr/>
          <a:lstStyle/>
          <a:p>
            <a:fld id="{4D4084D9-55F2-4E00-B75E-E42CB7218B8E}" type="slidenum">
              <a:rPr lang="zh-CN" altLang="en-US" smtClean="0"/>
              <a:t>28</a:t>
            </a:fld>
            <a:endParaRPr lang="zh-CN" altLang="en-US"/>
          </a:p>
        </p:txBody>
      </p:sp>
    </p:spTree>
    <p:extLst>
      <p:ext uri="{BB962C8B-B14F-4D97-AF65-F5344CB8AC3E}">
        <p14:creationId xmlns:p14="http://schemas.microsoft.com/office/powerpoint/2010/main" val="3886497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3" name="内容占位符 2"/>
          <p:cNvSpPr>
            <a:spLocks noGrp="1"/>
          </p:cNvSpPr>
          <p:nvPr>
            <p:ph idx="1"/>
          </p:nvPr>
        </p:nvSpPr>
        <p:spPr>
          <a:xfrm>
            <a:off x="822959" y="1296331"/>
            <a:ext cx="7543801" cy="4973840"/>
          </a:xfrm>
        </p:spPr>
        <p:txBody>
          <a:bodyPr>
            <a:normAutofit/>
          </a:bodyPr>
          <a:lstStyle/>
          <a:p>
            <a:pPr marL="0" indent="0">
              <a:lnSpc>
                <a:spcPct val="150000"/>
              </a:lnSpc>
              <a:buNone/>
            </a:pPr>
            <a:r>
              <a:rPr lang="zh-CN" altLang="en-US" dirty="0"/>
              <a:t> </a:t>
            </a:r>
            <a:r>
              <a:rPr lang="zh-CN" altLang="en-US" sz="2400" dirty="0"/>
              <a:t>计算机机群</a:t>
            </a:r>
            <a:r>
              <a:rPr lang="en-US" altLang="zh-CN" sz="2400" dirty="0"/>
              <a:t>(Cluster)</a:t>
            </a:r>
            <a:r>
              <a:rPr lang="zh-CN" altLang="en-US" sz="2400" dirty="0"/>
              <a:t>简称集群（机群）</a:t>
            </a:r>
            <a:endParaRPr lang="en-US" altLang="zh-CN" sz="2400" dirty="0"/>
          </a:p>
          <a:p>
            <a:pPr marL="578358" lvl="1" indent="-285750">
              <a:lnSpc>
                <a:spcPct val="150000"/>
              </a:lnSpc>
            </a:pPr>
            <a:r>
              <a:rPr lang="zh-CN" altLang="en-US" sz="2000" dirty="0"/>
              <a:t>通过一组松散集成的计算机软件和</a:t>
            </a:r>
            <a:r>
              <a:rPr lang="en-US" altLang="zh-CN" sz="2000" dirty="0"/>
              <a:t>/</a:t>
            </a:r>
            <a:r>
              <a:rPr lang="zh-CN" altLang="en-US" sz="2000" dirty="0"/>
              <a:t>或硬件连接起来高度紧密地协作完成计算工作的计算机系统</a:t>
            </a:r>
            <a:endParaRPr lang="en-US" altLang="zh-CN" sz="2000" dirty="0"/>
          </a:p>
          <a:p>
            <a:pPr marL="0" indent="0">
              <a:buNone/>
            </a:pPr>
            <a:r>
              <a:rPr lang="zh-CN" altLang="en-US" dirty="0"/>
              <a:t>集群分为同构与异构两种</a:t>
            </a:r>
            <a:endParaRPr lang="en-US" altLang="zh-CN" dirty="0"/>
          </a:p>
          <a:p>
            <a:pPr marL="578358" lvl="1" indent="-285750"/>
            <a:r>
              <a:rPr lang="zh-CN" altLang="en-US" sz="2000" dirty="0"/>
              <a:t>组成集群系统的计算机之间的体系结构是否相同</a:t>
            </a:r>
            <a:endParaRPr lang="en-US" altLang="zh-CN" sz="2000" dirty="0"/>
          </a:p>
          <a:p>
            <a:pPr marL="0" indent="0">
              <a:buNone/>
            </a:pPr>
            <a:r>
              <a:rPr lang="zh-CN" altLang="en-US" dirty="0"/>
              <a:t>集群计算机按功能和结构可以分成以下几类</a:t>
            </a:r>
            <a:endParaRPr lang="en-US" altLang="zh-CN" dirty="0"/>
          </a:p>
          <a:p>
            <a:pPr marL="578358" lvl="1" indent="-285750"/>
            <a:r>
              <a:rPr lang="zh-CN" altLang="en-US" dirty="0"/>
              <a:t>高性能计算集群</a:t>
            </a:r>
            <a:r>
              <a:rPr lang="en-US" altLang="zh-CN" dirty="0"/>
              <a:t>High‐performance (HPC) clusters</a:t>
            </a:r>
          </a:p>
          <a:p>
            <a:pPr marL="578358" lvl="1" indent="-285750"/>
            <a:r>
              <a:rPr lang="zh-CN" altLang="en-US" dirty="0"/>
              <a:t>负载均衡集群</a:t>
            </a:r>
            <a:r>
              <a:rPr lang="en-US" altLang="zh-CN" dirty="0"/>
              <a:t>Load balancing clusters</a:t>
            </a:r>
          </a:p>
          <a:p>
            <a:pPr marL="578358" lvl="1" indent="-285750"/>
            <a:r>
              <a:rPr lang="zh-CN" altLang="en-US" dirty="0"/>
              <a:t>高可用性集群</a:t>
            </a:r>
            <a:r>
              <a:rPr lang="en-US" altLang="zh-CN" dirty="0"/>
              <a:t>High‐availability (HA) clusters</a:t>
            </a:r>
          </a:p>
          <a:p>
            <a:pPr marL="578358" lvl="1" indent="-285750"/>
            <a:r>
              <a:rPr lang="zh-CN" altLang="en-US" dirty="0"/>
              <a:t>网格计算</a:t>
            </a:r>
            <a:r>
              <a:rPr lang="en-US" altLang="zh-CN" dirty="0"/>
              <a:t>Grid computing</a:t>
            </a:r>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29</a:t>
            </a:fld>
            <a:endParaRPr lang="zh-CN" altLang="en-US"/>
          </a:p>
        </p:txBody>
      </p:sp>
    </p:spTree>
    <p:extLst>
      <p:ext uri="{BB962C8B-B14F-4D97-AF65-F5344CB8AC3E}">
        <p14:creationId xmlns:p14="http://schemas.microsoft.com/office/powerpoint/2010/main" val="79367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2.1 </a:t>
            </a:r>
            <a:r>
              <a:rPr lang="zh-CN" altLang="en-US" dirty="0"/>
              <a:t>共享存储多处理机系统</a:t>
            </a:r>
          </a:p>
        </p:txBody>
      </p:sp>
      <p:sp>
        <p:nvSpPr>
          <p:cNvPr id="3" name="内容占位符 2"/>
          <p:cNvSpPr>
            <a:spLocks noGrp="1"/>
          </p:cNvSpPr>
          <p:nvPr>
            <p:ph idx="1"/>
          </p:nvPr>
        </p:nvSpPr>
        <p:spPr>
          <a:xfrm>
            <a:off x="822959" y="1296332"/>
            <a:ext cx="7543801" cy="1063554"/>
          </a:xfrm>
        </p:spPr>
        <p:txBody>
          <a:bodyPr>
            <a:normAutofit lnSpcReduction="10000"/>
          </a:bodyPr>
          <a:lstStyle/>
          <a:p>
            <a:pPr marL="0" indent="0">
              <a:buNone/>
            </a:pPr>
            <a:r>
              <a:rPr lang="zh-CN" altLang="en-US" dirty="0"/>
              <a:t> </a:t>
            </a:r>
            <a:r>
              <a:rPr lang="en-US" altLang="zh-CN" b="1" dirty="0"/>
              <a:t>SMP: </a:t>
            </a:r>
            <a:r>
              <a:rPr lang="zh-CN" altLang="en-US" b="1" dirty="0"/>
              <a:t>采用商用微处理器，通常有片上和片外</a:t>
            </a:r>
            <a:r>
              <a:rPr lang="en-US" altLang="zh-CN" b="1" dirty="0"/>
              <a:t>Cache</a:t>
            </a:r>
            <a:r>
              <a:rPr lang="zh-CN" altLang="en-US" b="1" dirty="0"/>
              <a:t>，</a:t>
            </a:r>
          </a:p>
          <a:p>
            <a:pPr marL="0" indent="0">
              <a:buNone/>
            </a:pPr>
            <a:r>
              <a:rPr lang="zh-CN" altLang="en-US" b="1" dirty="0"/>
              <a:t>基于总线连接，集中式共享存储，</a:t>
            </a:r>
            <a:r>
              <a:rPr lang="en-US" altLang="zh-CN" b="1" dirty="0"/>
              <a:t>UMA</a:t>
            </a:r>
            <a:r>
              <a:rPr lang="zh-CN" altLang="en-US" b="1" dirty="0"/>
              <a:t>结构</a:t>
            </a:r>
            <a:endParaRPr lang="zh-CN" altLang="en-US"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a:t>
            </a:fld>
            <a:endParaRPr lang="zh-CN" altLang="en-US"/>
          </a:p>
        </p:txBody>
      </p:sp>
      <p:pic>
        <p:nvPicPr>
          <p:cNvPr id="8" name="Picture 7">
            <a:extLst>
              <a:ext uri="{FF2B5EF4-FFF2-40B4-BE49-F238E27FC236}">
                <a16:creationId xmlns:a16="http://schemas.microsoft.com/office/drawing/2014/main" id="{F1B03994-1E05-A545-9A19-64359C734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14" y="2656574"/>
            <a:ext cx="6901890" cy="3506524"/>
          </a:xfrm>
          <a:prstGeom prst="rect">
            <a:avLst/>
          </a:prstGeom>
        </p:spPr>
      </p:pic>
    </p:spTree>
    <p:extLst>
      <p:ext uri="{BB962C8B-B14F-4D97-AF65-F5344CB8AC3E}">
        <p14:creationId xmlns:p14="http://schemas.microsoft.com/office/powerpoint/2010/main" val="171940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3" name="内容占位符 2"/>
          <p:cNvSpPr>
            <a:spLocks noGrp="1"/>
          </p:cNvSpPr>
          <p:nvPr>
            <p:ph idx="1"/>
          </p:nvPr>
        </p:nvSpPr>
        <p:spPr>
          <a:xfrm>
            <a:off x="822959" y="1296331"/>
            <a:ext cx="7543801" cy="4973840"/>
          </a:xfrm>
        </p:spPr>
        <p:txBody>
          <a:bodyPr>
            <a:normAutofit/>
          </a:bodyPr>
          <a:lstStyle/>
          <a:p>
            <a:pPr marL="0" indent="0">
              <a:lnSpc>
                <a:spcPct val="150000"/>
              </a:lnSpc>
              <a:buNone/>
            </a:pPr>
            <a:r>
              <a:rPr lang="zh-CN" altLang="en-US" b="1" dirty="0"/>
              <a:t> 高性能计算集群</a:t>
            </a:r>
            <a:endParaRPr lang="en-US" altLang="zh-CN" sz="2400" b="1" dirty="0"/>
          </a:p>
          <a:p>
            <a:pPr marL="578358" lvl="1" indent="-285750">
              <a:lnSpc>
                <a:spcPct val="150000"/>
              </a:lnSpc>
            </a:pPr>
            <a:r>
              <a:rPr lang="zh-CN" altLang="en-US" sz="2000" dirty="0"/>
              <a:t>高性能计算集群采用将计算任务分配到集群的不同计算节点而提高计算能力，因而主要应用在科学计算领域。</a:t>
            </a:r>
            <a:endParaRPr lang="en-US" altLang="zh-CN" sz="2000" dirty="0"/>
          </a:p>
          <a:p>
            <a:pPr marL="578358" lvl="1" indent="-285750">
              <a:lnSpc>
                <a:spcPct val="150000"/>
              </a:lnSpc>
            </a:pPr>
            <a:r>
              <a:rPr lang="zh-CN" altLang="en-US" sz="2000" dirty="0"/>
              <a:t>比较流行的</a:t>
            </a:r>
            <a:r>
              <a:rPr lang="en-US" altLang="zh-CN" sz="2000" dirty="0"/>
              <a:t>HPC</a:t>
            </a:r>
            <a:r>
              <a:rPr lang="zh-CN" altLang="en-US" sz="2000" dirty="0"/>
              <a:t>采用</a:t>
            </a:r>
            <a:r>
              <a:rPr lang="en-US" altLang="zh-CN" sz="2000" dirty="0"/>
              <a:t>Linux</a:t>
            </a:r>
            <a:r>
              <a:rPr lang="zh-CN" altLang="en-US" sz="2000" dirty="0"/>
              <a:t>操作系统和其它一些免费软件来完成并行运算。这一集群配置通常被称为</a:t>
            </a:r>
            <a:r>
              <a:rPr lang="en-US" altLang="zh-CN" sz="2000" dirty="0"/>
              <a:t>Beowulf</a:t>
            </a:r>
            <a:r>
              <a:rPr lang="zh-CN" altLang="en-US" sz="2000" dirty="0"/>
              <a:t>集群</a:t>
            </a:r>
            <a:endParaRPr lang="en-US" altLang="zh-CN" sz="2000" dirty="0"/>
          </a:p>
          <a:p>
            <a:pPr marL="761238" lvl="2" indent="-285750">
              <a:lnSpc>
                <a:spcPct val="150000"/>
              </a:lnSpc>
            </a:pPr>
            <a:r>
              <a:rPr lang="zh-CN" altLang="en-US" sz="1600" dirty="0"/>
              <a:t>通常运行特定的程序以发挥</a:t>
            </a:r>
            <a:r>
              <a:rPr lang="en-US" altLang="zh-CN" sz="1600" dirty="0"/>
              <a:t>HPC cluster</a:t>
            </a:r>
            <a:r>
              <a:rPr lang="zh-CN" altLang="en-US" sz="1600" dirty="0"/>
              <a:t>的并行能力。</a:t>
            </a:r>
            <a:endParaRPr lang="en-US" altLang="zh-CN" sz="1600" dirty="0"/>
          </a:p>
          <a:p>
            <a:pPr marL="761238" lvl="2" indent="-285750">
              <a:lnSpc>
                <a:spcPct val="150000"/>
              </a:lnSpc>
            </a:pPr>
            <a:r>
              <a:rPr lang="zh-CN" altLang="en-US" sz="1600" dirty="0"/>
              <a:t>应用特定的运行库</a:t>
            </a:r>
            <a:r>
              <a:rPr lang="en-US" altLang="zh-CN" sz="1600" dirty="0"/>
              <a:t>, </a:t>
            </a:r>
            <a:r>
              <a:rPr lang="zh-CN" altLang="en-US" sz="1600" dirty="0"/>
              <a:t>比如专为科学计算设计的</a:t>
            </a:r>
            <a:r>
              <a:rPr lang="en-US" altLang="zh-CN" sz="1600" dirty="0"/>
              <a:t>MPI</a:t>
            </a:r>
            <a:r>
              <a:rPr lang="zh-CN" altLang="en-US" sz="1600" dirty="0"/>
              <a:t>库。</a:t>
            </a:r>
          </a:p>
          <a:p>
            <a:pPr marL="578358" lvl="1" indent="-285750">
              <a:lnSpc>
                <a:spcPct val="150000"/>
              </a:lnSpc>
            </a:pPr>
            <a:r>
              <a:rPr lang="en-US" altLang="zh-CN" sz="2000" dirty="0"/>
              <a:t>HPC</a:t>
            </a:r>
            <a:r>
              <a:rPr lang="zh-CN" altLang="en-US" sz="2000" dirty="0"/>
              <a:t>集群特别适合于在计算中各计算节点之间发生大量数据通讯的计算作业，比如一个节点的中间结果或影响到其它节点计算结果的情况。</a:t>
            </a: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30</a:t>
            </a:fld>
            <a:endParaRPr lang="zh-CN" altLang="en-US"/>
          </a:p>
        </p:txBody>
      </p:sp>
    </p:spTree>
    <p:extLst>
      <p:ext uri="{BB962C8B-B14F-4D97-AF65-F5344CB8AC3E}">
        <p14:creationId xmlns:p14="http://schemas.microsoft.com/office/powerpoint/2010/main" val="3960068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3" name="内容占位符 2"/>
          <p:cNvSpPr>
            <a:spLocks noGrp="1"/>
          </p:cNvSpPr>
          <p:nvPr>
            <p:ph idx="1"/>
          </p:nvPr>
        </p:nvSpPr>
        <p:spPr>
          <a:xfrm>
            <a:off x="822959" y="1296331"/>
            <a:ext cx="7543801" cy="4973840"/>
          </a:xfrm>
        </p:spPr>
        <p:txBody>
          <a:bodyPr>
            <a:normAutofit/>
          </a:bodyPr>
          <a:lstStyle/>
          <a:p>
            <a:pPr marL="0" indent="0">
              <a:lnSpc>
                <a:spcPct val="150000"/>
              </a:lnSpc>
              <a:buNone/>
            </a:pPr>
            <a:r>
              <a:rPr lang="zh-CN" altLang="en-US" b="1" dirty="0"/>
              <a:t> 负载均衡集群</a:t>
            </a:r>
            <a:endParaRPr lang="en-US" altLang="zh-CN" sz="2400" b="1" dirty="0"/>
          </a:p>
          <a:p>
            <a:pPr marL="578358" lvl="1" indent="-285750">
              <a:lnSpc>
                <a:spcPct val="150000"/>
              </a:lnSpc>
            </a:pPr>
            <a:r>
              <a:rPr lang="zh-CN" altLang="en-US" sz="2000" dirty="0"/>
              <a:t>负载均衡集群运行时，一般通过一个或者多个前端负载均衡器，将工作负载分发到后端的一组服务器上，从而达到整个系统的高性能和高可用性。</a:t>
            </a:r>
            <a:endParaRPr lang="en-US" altLang="zh-CN" sz="2000" dirty="0"/>
          </a:p>
          <a:p>
            <a:pPr marL="578358" lvl="1" indent="-285750">
              <a:lnSpc>
                <a:spcPct val="150000"/>
              </a:lnSpc>
            </a:pPr>
            <a:r>
              <a:rPr lang="zh-CN" altLang="en-US" sz="2000" dirty="0"/>
              <a:t>这样的计算机集群有时也被称为服务器群（</a:t>
            </a:r>
            <a:r>
              <a:rPr lang="en-US" altLang="zh-CN" sz="2000" dirty="0"/>
              <a:t>Server Farm</a:t>
            </a:r>
            <a:r>
              <a:rPr lang="zh-CN" altLang="en-US" sz="2000" dirty="0"/>
              <a:t>）。一般高可用性集群和负载均衡集群会使用类似的技术，或同时具有高可用性与负载均衡的特点。</a:t>
            </a:r>
          </a:p>
          <a:p>
            <a:pPr marL="578358" lvl="1" indent="-285750">
              <a:lnSpc>
                <a:spcPct val="150000"/>
              </a:lnSpc>
            </a:pPr>
            <a:r>
              <a:rPr lang="en-US" altLang="zh-CN" sz="2000" dirty="0"/>
              <a:t>Linux</a:t>
            </a:r>
            <a:r>
              <a:rPr lang="zh-CN" altLang="en-US" sz="2000" dirty="0"/>
              <a:t>虚拟服务器（</a:t>
            </a:r>
            <a:r>
              <a:rPr lang="en-US" altLang="zh-CN" sz="2000" dirty="0"/>
              <a:t>LVS</a:t>
            </a:r>
            <a:r>
              <a:rPr lang="zh-CN" altLang="en-US" sz="2000" dirty="0"/>
              <a:t>）项目在</a:t>
            </a:r>
            <a:r>
              <a:rPr lang="en-US" altLang="zh-CN" sz="2000" dirty="0"/>
              <a:t>Linux</a:t>
            </a:r>
            <a:r>
              <a:rPr lang="zh-CN" altLang="en-US" sz="2000" dirty="0"/>
              <a:t>操作系统上提供了最常用的负载均衡软件。</a:t>
            </a: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31</a:t>
            </a:fld>
            <a:endParaRPr lang="zh-CN" altLang="en-US"/>
          </a:p>
        </p:txBody>
      </p:sp>
    </p:spTree>
    <p:extLst>
      <p:ext uri="{BB962C8B-B14F-4D97-AF65-F5344CB8AC3E}">
        <p14:creationId xmlns:p14="http://schemas.microsoft.com/office/powerpoint/2010/main" val="1999344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3" name="内容占位符 2"/>
          <p:cNvSpPr>
            <a:spLocks noGrp="1"/>
          </p:cNvSpPr>
          <p:nvPr>
            <p:ph idx="1"/>
          </p:nvPr>
        </p:nvSpPr>
        <p:spPr>
          <a:xfrm>
            <a:off x="822959" y="1296331"/>
            <a:ext cx="7543801" cy="4973840"/>
          </a:xfrm>
        </p:spPr>
        <p:txBody>
          <a:bodyPr>
            <a:normAutofit/>
          </a:bodyPr>
          <a:lstStyle/>
          <a:p>
            <a:pPr marL="0" indent="0">
              <a:lnSpc>
                <a:spcPct val="150000"/>
              </a:lnSpc>
              <a:buNone/>
            </a:pPr>
            <a:r>
              <a:rPr lang="zh-CN" altLang="en-US" b="1" dirty="0"/>
              <a:t> 高可用性集群</a:t>
            </a:r>
            <a:endParaRPr lang="en-US" altLang="zh-CN" sz="2400" b="1" dirty="0"/>
          </a:p>
          <a:p>
            <a:pPr marL="578358" lvl="1" indent="-285750">
              <a:lnSpc>
                <a:spcPct val="150000"/>
              </a:lnSpc>
            </a:pPr>
            <a:r>
              <a:rPr lang="zh-CN" altLang="en-US" sz="2000" dirty="0"/>
              <a:t>一般是指当集群中有某个节点失效的情况下，其上的任务会自动转移到其他正常的节点上。还指可以将集群中的某节点进行离线维护再上线，该过程并不影响整个集群的运行。</a:t>
            </a: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32</a:t>
            </a:fld>
            <a:endParaRPr lang="zh-CN" altLang="en-US"/>
          </a:p>
        </p:txBody>
      </p:sp>
    </p:spTree>
    <p:extLst>
      <p:ext uri="{BB962C8B-B14F-4D97-AF65-F5344CB8AC3E}">
        <p14:creationId xmlns:p14="http://schemas.microsoft.com/office/powerpoint/2010/main" val="1595354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33</a:t>
            </a:fld>
            <a:endParaRPr lang="zh-CN" altLang="en-US"/>
          </a:p>
        </p:txBody>
      </p:sp>
      <p:sp>
        <p:nvSpPr>
          <p:cNvPr id="6" name="Content Placeholder 5">
            <a:extLst>
              <a:ext uri="{FF2B5EF4-FFF2-40B4-BE49-F238E27FC236}">
                <a16:creationId xmlns:a16="http://schemas.microsoft.com/office/drawing/2014/main" id="{142CA2AE-631E-154C-9C53-9CC05EE09384}"/>
              </a:ext>
            </a:extLst>
          </p:cNvPr>
          <p:cNvSpPr>
            <a:spLocks noGrp="1"/>
          </p:cNvSpPr>
          <p:nvPr>
            <p:ph idx="1"/>
          </p:nvPr>
        </p:nvSpPr>
        <p:spPr/>
        <p:txBody>
          <a:bodyPr/>
          <a:lstStyle/>
          <a:p>
            <a:r>
              <a:rPr lang="en-US" b="1" dirty="0"/>
              <a:t>IBM WAS HA</a:t>
            </a:r>
          </a:p>
          <a:p>
            <a:r>
              <a:rPr lang="en-US" dirty="0"/>
              <a:t>Levels of WebSphere system availability</a:t>
            </a:r>
          </a:p>
          <a:p>
            <a:pPr lvl="1"/>
            <a:r>
              <a:rPr lang="en-US" dirty="0"/>
              <a:t>WebSphere system HA level 1‐level 5</a:t>
            </a:r>
          </a:p>
        </p:txBody>
      </p:sp>
      <p:sp>
        <p:nvSpPr>
          <p:cNvPr id="7" name="Rectangle 6">
            <a:extLst>
              <a:ext uri="{FF2B5EF4-FFF2-40B4-BE49-F238E27FC236}">
                <a16:creationId xmlns:a16="http://schemas.microsoft.com/office/drawing/2014/main" id="{8F446D91-AE1C-7744-82E8-E7C798F0735E}"/>
              </a:ext>
            </a:extLst>
          </p:cNvPr>
          <p:cNvSpPr/>
          <p:nvPr/>
        </p:nvSpPr>
        <p:spPr>
          <a:xfrm>
            <a:off x="2945243" y="6386729"/>
            <a:ext cx="2968505" cy="369332"/>
          </a:xfrm>
          <a:prstGeom prst="rect">
            <a:avLst/>
          </a:prstGeom>
        </p:spPr>
        <p:txBody>
          <a:bodyPr wrap="none">
            <a:spAutoFit/>
          </a:bodyPr>
          <a:lstStyle/>
          <a:p>
            <a:r>
              <a:rPr lang="en-US" dirty="0"/>
              <a:t>WebSphere system HA level 1</a:t>
            </a:r>
          </a:p>
        </p:txBody>
      </p:sp>
      <p:pic>
        <p:nvPicPr>
          <p:cNvPr id="8" name="Picture 7">
            <a:extLst>
              <a:ext uri="{FF2B5EF4-FFF2-40B4-BE49-F238E27FC236}">
                <a16:creationId xmlns:a16="http://schemas.microsoft.com/office/drawing/2014/main" id="{7DCF0762-9D36-0849-B002-C8434E736A03}"/>
              </a:ext>
            </a:extLst>
          </p:cNvPr>
          <p:cNvPicPr>
            <a:picLocks noChangeAspect="1"/>
          </p:cNvPicPr>
          <p:nvPr/>
        </p:nvPicPr>
        <p:blipFill>
          <a:blip r:embed="rId2"/>
          <a:stretch>
            <a:fillRect/>
          </a:stretch>
        </p:blipFill>
        <p:spPr>
          <a:xfrm>
            <a:off x="1330116" y="2971045"/>
            <a:ext cx="6198757" cy="3283568"/>
          </a:xfrm>
          <a:prstGeom prst="rect">
            <a:avLst/>
          </a:prstGeom>
        </p:spPr>
      </p:pic>
    </p:spTree>
    <p:extLst>
      <p:ext uri="{BB962C8B-B14F-4D97-AF65-F5344CB8AC3E}">
        <p14:creationId xmlns:p14="http://schemas.microsoft.com/office/powerpoint/2010/main" val="3804195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34</a:t>
            </a:fld>
            <a:endParaRPr lang="zh-CN" altLang="en-US"/>
          </a:p>
        </p:txBody>
      </p:sp>
      <p:sp>
        <p:nvSpPr>
          <p:cNvPr id="6" name="Content Placeholder 5">
            <a:extLst>
              <a:ext uri="{FF2B5EF4-FFF2-40B4-BE49-F238E27FC236}">
                <a16:creationId xmlns:a16="http://schemas.microsoft.com/office/drawing/2014/main" id="{142CA2AE-631E-154C-9C53-9CC05EE09384}"/>
              </a:ext>
            </a:extLst>
          </p:cNvPr>
          <p:cNvSpPr>
            <a:spLocks noGrp="1"/>
          </p:cNvSpPr>
          <p:nvPr>
            <p:ph idx="1"/>
          </p:nvPr>
        </p:nvSpPr>
        <p:spPr/>
        <p:txBody>
          <a:bodyPr/>
          <a:lstStyle/>
          <a:p>
            <a:r>
              <a:rPr lang="en-US" b="1" dirty="0"/>
              <a:t>IBM WAS HA</a:t>
            </a:r>
          </a:p>
        </p:txBody>
      </p:sp>
      <p:sp>
        <p:nvSpPr>
          <p:cNvPr id="7" name="Rectangle 6">
            <a:extLst>
              <a:ext uri="{FF2B5EF4-FFF2-40B4-BE49-F238E27FC236}">
                <a16:creationId xmlns:a16="http://schemas.microsoft.com/office/drawing/2014/main" id="{8F446D91-AE1C-7744-82E8-E7C798F0735E}"/>
              </a:ext>
            </a:extLst>
          </p:cNvPr>
          <p:cNvSpPr/>
          <p:nvPr/>
        </p:nvSpPr>
        <p:spPr>
          <a:xfrm>
            <a:off x="2945243" y="6386729"/>
            <a:ext cx="2968505" cy="369332"/>
          </a:xfrm>
          <a:prstGeom prst="rect">
            <a:avLst/>
          </a:prstGeom>
        </p:spPr>
        <p:txBody>
          <a:bodyPr wrap="none">
            <a:spAutoFit/>
          </a:bodyPr>
          <a:lstStyle/>
          <a:p>
            <a:r>
              <a:rPr lang="en-US" dirty="0"/>
              <a:t>WebSphere system HA level </a:t>
            </a:r>
            <a:r>
              <a:rPr lang="en-US" altLang="zh-CN" dirty="0"/>
              <a:t>2</a:t>
            </a:r>
            <a:endParaRPr lang="en-US" dirty="0"/>
          </a:p>
        </p:txBody>
      </p:sp>
      <p:pic>
        <p:nvPicPr>
          <p:cNvPr id="3" name="Picture 2">
            <a:extLst>
              <a:ext uri="{FF2B5EF4-FFF2-40B4-BE49-F238E27FC236}">
                <a16:creationId xmlns:a16="http://schemas.microsoft.com/office/drawing/2014/main" id="{5248D9A4-BA6F-754D-A299-45F5C3B8FCBA}"/>
              </a:ext>
            </a:extLst>
          </p:cNvPr>
          <p:cNvPicPr>
            <a:picLocks noChangeAspect="1"/>
          </p:cNvPicPr>
          <p:nvPr/>
        </p:nvPicPr>
        <p:blipFill>
          <a:blip r:embed="rId2"/>
          <a:stretch>
            <a:fillRect/>
          </a:stretch>
        </p:blipFill>
        <p:spPr>
          <a:xfrm>
            <a:off x="972885" y="1973254"/>
            <a:ext cx="7243948" cy="3895840"/>
          </a:xfrm>
          <a:prstGeom prst="rect">
            <a:avLst/>
          </a:prstGeom>
        </p:spPr>
      </p:pic>
    </p:spTree>
    <p:extLst>
      <p:ext uri="{BB962C8B-B14F-4D97-AF65-F5344CB8AC3E}">
        <p14:creationId xmlns:p14="http://schemas.microsoft.com/office/powerpoint/2010/main" val="1992753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35</a:t>
            </a:fld>
            <a:endParaRPr lang="zh-CN" altLang="en-US"/>
          </a:p>
        </p:txBody>
      </p:sp>
      <p:sp>
        <p:nvSpPr>
          <p:cNvPr id="6" name="Content Placeholder 5">
            <a:extLst>
              <a:ext uri="{FF2B5EF4-FFF2-40B4-BE49-F238E27FC236}">
                <a16:creationId xmlns:a16="http://schemas.microsoft.com/office/drawing/2014/main" id="{142CA2AE-631E-154C-9C53-9CC05EE09384}"/>
              </a:ext>
            </a:extLst>
          </p:cNvPr>
          <p:cNvSpPr>
            <a:spLocks noGrp="1"/>
          </p:cNvSpPr>
          <p:nvPr>
            <p:ph idx="1"/>
          </p:nvPr>
        </p:nvSpPr>
        <p:spPr/>
        <p:txBody>
          <a:bodyPr/>
          <a:lstStyle/>
          <a:p>
            <a:r>
              <a:rPr lang="en-US" b="1" dirty="0"/>
              <a:t>IBM WAS HA</a:t>
            </a:r>
          </a:p>
        </p:txBody>
      </p:sp>
      <p:sp>
        <p:nvSpPr>
          <p:cNvPr id="7" name="Rectangle 6">
            <a:extLst>
              <a:ext uri="{FF2B5EF4-FFF2-40B4-BE49-F238E27FC236}">
                <a16:creationId xmlns:a16="http://schemas.microsoft.com/office/drawing/2014/main" id="{8F446D91-AE1C-7744-82E8-E7C798F0735E}"/>
              </a:ext>
            </a:extLst>
          </p:cNvPr>
          <p:cNvSpPr/>
          <p:nvPr/>
        </p:nvSpPr>
        <p:spPr>
          <a:xfrm>
            <a:off x="2945243" y="6386729"/>
            <a:ext cx="2968505" cy="369332"/>
          </a:xfrm>
          <a:prstGeom prst="rect">
            <a:avLst/>
          </a:prstGeom>
        </p:spPr>
        <p:txBody>
          <a:bodyPr wrap="none">
            <a:spAutoFit/>
          </a:bodyPr>
          <a:lstStyle/>
          <a:p>
            <a:r>
              <a:rPr lang="en-US" dirty="0"/>
              <a:t>WebSphere system HA level </a:t>
            </a:r>
            <a:r>
              <a:rPr lang="en-US" altLang="zh-CN" dirty="0"/>
              <a:t>3</a:t>
            </a:r>
            <a:endParaRPr lang="en-US" dirty="0"/>
          </a:p>
        </p:txBody>
      </p:sp>
      <p:pic>
        <p:nvPicPr>
          <p:cNvPr id="4" name="Picture 3">
            <a:extLst>
              <a:ext uri="{FF2B5EF4-FFF2-40B4-BE49-F238E27FC236}">
                <a16:creationId xmlns:a16="http://schemas.microsoft.com/office/drawing/2014/main" id="{91CDF6FD-13D2-5A45-8F0A-A9C7AF2C3FD0}"/>
              </a:ext>
            </a:extLst>
          </p:cNvPr>
          <p:cNvPicPr>
            <a:picLocks noChangeAspect="1"/>
          </p:cNvPicPr>
          <p:nvPr/>
        </p:nvPicPr>
        <p:blipFill>
          <a:blip r:embed="rId2"/>
          <a:stretch>
            <a:fillRect/>
          </a:stretch>
        </p:blipFill>
        <p:spPr>
          <a:xfrm>
            <a:off x="657594" y="1974054"/>
            <a:ext cx="7543802" cy="3997570"/>
          </a:xfrm>
          <a:prstGeom prst="rect">
            <a:avLst/>
          </a:prstGeom>
        </p:spPr>
      </p:pic>
    </p:spTree>
    <p:extLst>
      <p:ext uri="{BB962C8B-B14F-4D97-AF65-F5344CB8AC3E}">
        <p14:creationId xmlns:p14="http://schemas.microsoft.com/office/powerpoint/2010/main" val="3001279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36</a:t>
            </a:fld>
            <a:endParaRPr lang="zh-CN" altLang="en-US"/>
          </a:p>
        </p:txBody>
      </p:sp>
      <p:sp>
        <p:nvSpPr>
          <p:cNvPr id="6" name="Content Placeholder 5">
            <a:extLst>
              <a:ext uri="{FF2B5EF4-FFF2-40B4-BE49-F238E27FC236}">
                <a16:creationId xmlns:a16="http://schemas.microsoft.com/office/drawing/2014/main" id="{142CA2AE-631E-154C-9C53-9CC05EE09384}"/>
              </a:ext>
            </a:extLst>
          </p:cNvPr>
          <p:cNvSpPr>
            <a:spLocks noGrp="1"/>
          </p:cNvSpPr>
          <p:nvPr>
            <p:ph idx="1"/>
          </p:nvPr>
        </p:nvSpPr>
        <p:spPr/>
        <p:txBody>
          <a:bodyPr/>
          <a:lstStyle/>
          <a:p>
            <a:r>
              <a:rPr lang="en-US" b="1" dirty="0"/>
              <a:t>IBM WAS HA</a:t>
            </a:r>
          </a:p>
        </p:txBody>
      </p:sp>
      <p:sp>
        <p:nvSpPr>
          <p:cNvPr id="7" name="Rectangle 6">
            <a:extLst>
              <a:ext uri="{FF2B5EF4-FFF2-40B4-BE49-F238E27FC236}">
                <a16:creationId xmlns:a16="http://schemas.microsoft.com/office/drawing/2014/main" id="{8F446D91-AE1C-7744-82E8-E7C798F0735E}"/>
              </a:ext>
            </a:extLst>
          </p:cNvPr>
          <p:cNvSpPr/>
          <p:nvPr/>
        </p:nvSpPr>
        <p:spPr>
          <a:xfrm>
            <a:off x="2945243" y="6386729"/>
            <a:ext cx="2968505" cy="369332"/>
          </a:xfrm>
          <a:prstGeom prst="rect">
            <a:avLst/>
          </a:prstGeom>
        </p:spPr>
        <p:txBody>
          <a:bodyPr wrap="none">
            <a:spAutoFit/>
          </a:bodyPr>
          <a:lstStyle/>
          <a:p>
            <a:r>
              <a:rPr lang="en-US" dirty="0"/>
              <a:t>WebSphere system HA level </a:t>
            </a:r>
            <a:r>
              <a:rPr lang="en-US" altLang="zh-CN" dirty="0"/>
              <a:t>4</a:t>
            </a:r>
            <a:endParaRPr lang="en-US" dirty="0"/>
          </a:p>
        </p:txBody>
      </p:sp>
      <p:pic>
        <p:nvPicPr>
          <p:cNvPr id="3" name="Picture 2">
            <a:extLst>
              <a:ext uri="{FF2B5EF4-FFF2-40B4-BE49-F238E27FC236}">
                <a16:creationId xmlns:a16="http://schemas.microsoft.com/office/drawing/2014/main" id="{D8730490-4A7E-8C48-8BB6-9FC437BCB406}"/>
              </a:ext>
            </a:extLst>
          </p:cNvPr>
          <p:cNvPicPr>
            <a:picLocks noChangeAspect="1"/>
          </p:cNvPicPr>
          <p:nvPr/>
        </p:nvPicPr>
        <p:blipFill>
          <a:blip r:embed="rId2"/>
          <a:stretch>
            <a:fillRect/>
          </a:stretch>
        </p:blipFill>
        <p:spPr>
          <a:xfrm>
            <a:off x="822959" y="2093814"/>
            <a:ext cx="7543801" cy="3997569"/>
          </a:xfrm>
          <a:prstGeom prst="rect">
            <a:avLst/>
          </a:prstGeom>
        </p:spPr>
      </p:pic>
    </p:spTree>
    <p:extLst>
      <p:ext uri="{BB962C8B-B14F-4D97-AF65-F5344CB8AC3E}">
        <p14:creationId xmlns:p14="http://schemas.microsoft.com/office/powerpoint/2010/main" val="3966460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37</a:t>
            </a:fld>
            <a:endParaRPr lang="zh-CN" altLang="en-US"/>
          </a:p>
        </p:txBody>
      </p:sp>
      <p:sp>
        <p:nvSpPr>
          <p:cNvPr id="6" name="Content Placeholder 5">
            <a:extLst>
              <a:ext uri="{FF2B5EF4-FFF2-40B4-BE49-F238E27FC236}">
                <a16:creationId xmlns:a16="http://schemas.microsoft.com/office/drawing/2014/main" id="{142CA2AE-631E-154C-9C53-9CC05EE09384}"/>
              </a:ext>
            </a:extLst>
          </p:cNvPr>
          <p:cNvSpPr>
            <a:spLocks noGrp="1"/>
          </p:cNvSpPr>
          <p:nvPr>
            <p:ph idx="1"/>
          </p:nvPr>
        </p:nvSpPr>
        <p:spPr/>
        <p:txBody>
          <a:bodyPr/>
          <a:lstStyle/>
          <a:p>
            <a:r>
              <a:rPr lang="en-US" b="1" dirty="0"/>
              <a:t>IBM WAS HA</a:t>
            </a:r>
          </a:p>
        </p:txBody>
      </p:sp>
      <p:sp>
        <p:nvSpPr>
          <p:cNvPr id="7" name="Rectangle 6">
            <a:extLst>
              <a:ext uri="{FF2B5EF4-FFF2-40B4-BE49-F238E27FC236}">
                <a16:creationId xmlns:a16="http://schemas.microsoft.com/office/drawing/2014/main" id="{8F446D91-AE1C-7744-82E8-E7C798F0735E}"/>
              </a:ext>
            </a:extLst>
          </p:cNvPr>
          <p:cNvSpPr/>
          <p:nvPr/>
        </p:nvSpPr>
        <p:spPr>
          <a:xfrm>
            <a:off x="2945243" y="6386729"/>
            <a:ext cx="2968505" cy="369332"/>
          </a:xfrm>
          <a:prstGeom prst="rect">
            <a:avLst/>
          </a:prstGeom>
        </p:spPr>
        <p:txBody>
          <a:bodyPr wrap="none">
            <a:spAutoFit/>
          </a:bodyPr>
          <a:lstStyle/>
          <a:p>
            <a:r>
              <a:rPr lang="en-US" dirty="0"/>
              <a:t>WebSphere system HA level </a:t>
            </a:r>
            <a:r>
              <a:rPr lang="en-US" altLang="zh-CN" dirty="0"/>
              <a:t>5</a:t>
            </a:r>
            <a:endParaRPr lang="en-US" dirty="0"/>
          </a:p>
        </p:txBody>
      </p:sp>
      <p:pic>
        <p:nvPicPr>
          <p:cNvPr id="4" name="Picture 3">
            <a:extLst>
              <a:ext uri="{FF2B5EF4-FFF2-40B4-BE49-F238E27FC236}">
                <a16:creationId xmlns:a16="http://schemas.microsoft.com/office/drawing/2014/main" id="{1E3C6457-C460-0E48-A9F3-066DA5EDD251}"/>
              </a:ext>
            </a:extLst>
          </p:cNvPr>
          <p:cNvPicPr>
            <a:picLocks noChangeAspect="1"/>
          </p:cNvPicPr>
          <p:nvPr/>
        </p:nvPicPr>
        <p:blipFill>
          <a:blip r:embed="rId2"/>
          <a:stretch>
            <a:fillRect/>
          </a:stretch>
        </p:blipFill>
        <p:spPr>
          <a:xfrm>
            <a:off x="705690" y="2005750"/>
            <a:ext cx="7778338" cy="4122161"/>
          </a:xfrm>
          <a:prstGeom prst="rect">
            <a:avLst/>
          </a:prstGeom>
        </p:spPr>
      </p:pic>
    </p:spTree>
    <p:extLst>
      <p:ext uri="{BB962C8B-B14F-4D97-AF65-F5344CB8AC3E}">
        <p14:creationId xmlns:p14="http://schemas.microsoft.com/office/powerpoint/2010/main" val="603460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2.4 </a:t>
            </a:r>
            <a:r>
              <a:rPr lang="zh-CN" altLang="en-US" dirty="0"/>
              <a:t>机群系统</a:t>
            </a:r>
          </a:p>
        </p:txBody>
      </p:sp>
      <p:sp>
        <p:nvSpPr>
          <p:cNvPr id="3" name="内容占位符 2"/>
          <p:cNvSpPr>
            <a:spLocks noGrp="1"/>
          </p:cNvSpPr>
          <p:nvPr>
            <p:ph idx="1"/>
          </p:nvPr>
        </p:nvSpPr>
        <p:spPr>
          <a:xfrm>
            <a:off x="822959" y="1296331"/>
            <a:ext cx="7543801" cy="4973840"/>
          </a:xfrm>
        </p:spPr>
        <p:txBody>
          <a:bodyPr>
            <a:normAutofit/>
          </a:bodyPr>
          <a:lstStyle/>
          <a:p>
            <a:pPr marL="0" indent="0">
              <a:lnSpc>
                <a:spcPct val="150000"/>
              </a:lnSpc>
              <a:buNone/>
            </a:pPr>
            <a:r>
              <a:rPr lang="zh-CN" altLang="en-US" b="1" dirty="0"/>
              <a:t> 网格计算</a:t>
            </a:r>
            <a:endParaRPr lang="en-US" altLang="zh-CN" sz="2400" b="1" dirty="0"/>
          </a:p>
          <a:p>
            <a:pPr marL="578358" lvl="1" indent="-285750">
              <a:lnSpc>
                <a:spcPct val="150000"/>
              </a:lnSpc>
            </a:pPr>
            <a:r>
              <a:rPr lang="zh-CN" altLang="en-US" sz="2000" dirty="0"/>
              <a:t>网格计算或网格集群是一种与集群计算非常相关的技术。网格与传统集群的主要差别是：</a:t>
            </a:r>
            <a:endParaRPr lang="en-US" altLang="zh-CN" sz="2000" dirty="0"/>
          </a:p>
          <a:p>
            <a:pPr marL="761238" lvl="2" indent="-285750">
              <a:lnSpc>
                <a:spcPct val="150000"/>
              </a:lnSpc>
            </a:pPr>
            <a:r>
              <a:rPr lang="zh-CN" altLang="en-US" sz="1600" dirty="0"/>
              <a:t>网格是连接一组相关并不信任的计算机，它的运作更像一个计算公共设施而不是一个独立的计算机。</a:t>
            </a:r>
            <a:endParaRPr lang="en-US" altLang="zh-CN" sz="1600" dirty="0"/>
          </a:p>
          <a:p>
            <a:pPr marL="761238" lvl="2" indent="-285750">
              <a:lnSpc>
                <a:spcPct val="150000"/>
              </a:lnSpc>
            </a:pPr>
            <a:r>
              <a:rPr lang="zh-CN" altLang="en-US" sz="1600" dirty="0"/>
              <a:t>网格通常比集群支持更多不同类型的计算机集合。</a:t>
            </a:r>
          </a:p>
          <a:p>
            <a:pPr marL="578358" lvl="1" indent="-285750">
              <a:lnSpc>
                <a:spcPct val="150000"/>
              </a:lnSpc>
            </a:pPr>
            <a:r>
              <a:rPr lang="zh-CN" altLang="en-US" sz="2000" dirty="0"/>
              <a:t>网格计算是针对有许多独立作业的工作任务作优化，在计算过程中作业间无需共享数据。网格主要服务于管理在独立执行工作的计算机间的作业分配。资源如存储可以被所有结点共享，但作业的中间结果不会影响在其他网格结点上作业的进展。</a:t>
            </a:r>
            <a:endParaRPr lang="en-US" altLang="zh-CN"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38</a:t>
            </a:fld>
            <a:endParaRPr lang="zh-CN" altLang="en-US"/>
          </a:p>
        </p:txBody>
      </p:sp>
    </p:spTree>
    <p:extLst>
      <p:ext uri="{BB962C8B-B14F-4D97-AF65-F5344CB8AC3E}">
        <p14:creationId xmlns:p14="http://schemas.microsoft.com/office/powerpoint/2010/main" val="1316221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2.4.1</a:t>
            </a:r>
            <a:r>
              <a:rPr lang="zh-CN" altLang="en-US" sz="3200" dirty="0"/>
              <a:t> 大规模并行处理系统</a:t>
            </a:r>
            <a:r>
              <a:rPr lang="en-US" altLang="zh-CN" sz="3200" dirty="0"/>
              <a:t>MPP</a:t>
            </a:r>
            <a:r>
              <a:rPr lang="zh-CN" altLang="en-US" sz="3200" dirty="0"/>
              <a:t>机群</a:t>
            </a:r>
            <a:r>
              <a:rPr lang="en-US" altLang="zh-CN" sz="3200" dirty="0"/>
              <a:t>SP2</a:t>
            </a:r>
          </a:p>
        </p:txBody>
      </p:sp>
      <p:sp>
        <p:nvSpPr>
          <p:cNvPr id="3" name="内容占位符 2"/>
          <p:cNvSpPr>
            <a:spLocks noGrp="1"/>
          </p:cNvSpPr>
          <p:nvPr>
            <p:ph idx="1"/>
          </p:nvPr>
        </p:nvSpPr>
        <p:spPr>
          <a:xfrm>
            <a:off x="822959" y="1296331"/>
            <a:ext cx="7543801" cy="4760085"/>
          </a:xfrm>
        </p:spPr>
        <p:txBody>
          <a:bodyPr>
            <a:normAutofit lnSpcReduction="10000"/>
          </a:bodyPr>
          <a:lstStyle/>
          <a:p>
            <a:pPr marL="0" indent="0">
              <a:lnSpc>
                <a:spcPct val="150000"/>
              </a:lnSpc>
              <a:buNone/>
            </a:pPr>
            <a:r>
              <a:rPr lang="en-US" altLang="zh-CN" sz="2000" dirty="0"/>
              <a:t>1991</a:t>
            </a:r>
            <a:r>
              <a:rPr lang="zh-CN" altLang="en-US" sz="2000" dirty="0"/>
              <a:t> </a:t>
            </a:r>
            <a:r>
              <a:rPr lang="en-US" altLang="zh-CN" sz="2000" dirty="0"/>
              <a:t>IBM</a:t>
            </a:r>
            <a:r>
              <a:rPr lang="zh-CN" altLang="en-US" sz="2000" dirty="0"/>
              <a:t>开始进行</a:t>
            </a:r>
            <a:r>
              <a:rPr lang="en-US" altLang="zh-CN" sz="2000" dirty="0"/>
              <a:t>MPP</a:t>
            </a:r>
            <a:r>
              <a:rPr lang="zh-CN" altLang="en-US" sz="2000" dirty="0"/>
              <a:t>研究，启动</a:t>
            </a:r>
            <a:r>
              <a:rPr lang="en-US" altLang="zh-CN" sz="2000" dirty="0"/>
              <a:t>SP</a:t>
            </a:r>
            <a:r>
              <a:rPr lang="zh-CN" altLang="en-US" sz="2000" dirty="0"/>
              <a:t>计划（</a:t>
            </a:r>
            <a:r>
              <a:rPr lang="en-US" altLang="zh-CN" sz="2000" dirty="0"/>
              <a:t>Scalable</a:t>
            </a:r>
            <a:r>
              <a:rPr lang="zh-CN" altLang="en-US" sz="2000" dirty="0"/>
              <a:t> </a:t>
            </a:r>
            <a:r>
              <a:rPr lang="en-US" altLang="zh-CN" sz="2000" dirty="0" err="1"/>
              <a:t>POWERparallel</a:t>
            </a:r>
            <a:r>
              <a:rPr lang="zh-CN" altLang="en-US" sz="2000" dirty="0"/>
              <a:t>），</a:t>
            </a:r>
            <a:r>
              <a:rPr lang="en-US" altLang="zh-CN" sz="2000" dirty="0"/>
              <a:t>1993</a:t>
            </a:r>
            <a:r>
              <a:rPr lang="zh-CN" altLang="en-US" sz="2000" dirty="0"/>
              <a:t>年公布第一个产品</a:t>
            </a:r>
            <a:r>
              <a:rPr lang="en-US" altLang="zh-CN" sz="2000" dirty="0"/>
              <a:t>SP1</a:t>
            </a:r>
            <a:r>
              <a:rPr lang="zh-CN" altLang="en-US" sz="2000" dirty="0"/>
              <a:t>，</a:t>
            </a:r>
            <a:r>
              <a:rPr lang="en-US" altLang="zh-CN" sz="2000" dirty="0"/>
              <a:t>1994</a:t>
            </a:r>
            <a:r>
              <a:rPr lang="zh-CN" altLang="en-US" sz="2000" dirty="0"/>
              <a:t>年公布</a:t>
            </a:r>
            <a:r>
              <a:rPr lang="en-US" altLang="zh-CN" sz="2000" dirty="0"/>
              <a:t>SP2</a:t>
            </a:r>
          </a:p>
          <a:p>
            <a:pPr marL="0" indent="0">
              <a:lnSpc>
                <a:spcPct val="150000"/>
              </a:lnSpc>
              <a:buNone/>
            </a:pPr>
            <a:r>
              <a:rPr lang="zh-CN" altLang="en-US" sz="2000" dirty="0"/>
              <a:t>设计目标：</a:t>
            </a:r>
            <a:endParaRPr lang="en-US" altLang="zh-CN" sz="2000" dirty="0"/>
          </a:p>
          <a:p>
            <a:pPr marL="578358" lvl="1" indent="-285750">
              <a:lnSpc>
                <a:spcPct val="150000"/>
              </a:lnSpc>
            </a:pPr>
            <a:r>
              <a:rPr lang="zh-CN" altLang="en-US" dirty="0"/>
              <a:t>赶市场：摩尔定律、性价比、研发期限短</a:t>
            </a:r>
            <a:endParaRPr lang="en-US" altLang="zh-CN" dirty="0"/>
          </a:p>
          <a:p>
            <a:pPr marL="578358" lvl="1" indent="-285750">
              <a:lnSpc>
                <a:spcPct val="150000"/>
              </a:lnSpc>
            </a:pPr>
            <a:r>
              <a:rPr lang="zh-CN" altLang="en-US" dirty="0"/>
              <a:t>通用：流行的编程模式、不同操作模式的通用系统</a:t>
            </a:r>
            <a:endParaRPr lang="en-US" altLang="zh-CN" dirty="0"/>
          </a:p>
          <a:p>
            <a:pPr marL="578358" lvl="1" indent="-285750">
              <a:lnSpc>
                <a:spcPct val="150000"/>
              </a:lnSpc>
            </a:pPr>
            <a:r>
              <a:rPr lang="zh-CN" altLang="en-US" dirty="0"/>
              <a:t>高性能：整体性能高</a:t>
            </a:r>
            <a:endParaRPr lang="en-US" altLang="zh-CN" dirty="0"/>
          </a:p>
          <a:p>
            <a:pPr marL="578358" lvl="1" indent="-285750">
              <a:lnSpc>
                <a:spcPct val="150000"/>
              </a:lnSpc>
            </a:pPr>
            <a:r>
              <a:rPr lang="zh-CN" altLang="en-US" dirty="0"/>
              <a:t>有效性：可靠、可用，方便运行其他商业成品代码</a:t>
            </a:r>
            <a:endParaRPr lang="en-US" altLang="zh-CN" dirty="0"/>
          </a:p>
          <a:p>
            <a:pPr marL="0" indent="0">
              <a:lnSpc>
                <a:spcPct val="150000"/>
              </a:lnSpc>
              <a:buNone/>
            </a:pPr>
            <a:r>
              <a:rPr lang="zh-CN" altLang="en-US" sz="2000" dirty="0"/>
              <a:t>设计策略：</a:t>
            </a:r>
            <a:endParaRPr lang="en-US" altLang="zh-CN" sz="2000" dirty="0"/>
          </a:p>
          <a:p>
            <a:pPr marL="578358" lvl="1" indent="-285750">
              <a:lnSpc>
                <a:spcPct val="150000"/>
              </a:lnSpc>
            </a:pPr>
            <a:r>
              <a:rPr lang="zh-CN" altLang="en-US" sz="1600" dirty="0"/>
              <a:t>灵活集群结构、专用互连网络、标准的系统环境、标准编程模式、单一系统映像支持</a:t>
            </a:r>
            <a:endParaRPr lang="en-US" altLang="zh-CN" sz="1600"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39</a:t>
            </a:fld>
            <a:endParaRPr lang="zh-CN" altLang="en-US"/>
          </a:p>
        </p:txBody>
      </p:sp>
    </p:spTree>
    <p:extLst>
      <p:ext uri="{BB962C8B-B14F-4D97-AF65-F5344CB8AC3E}">
        <p14:creationId xmlns:p14="http://schemas.microsoft.com/office/powerpoint/2010/main" val="308938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2.1.1 </a:t>
            </a:r>
            <a:r>
              <a:rPr lang="zh-CN" altLang="en-US" dirty="0"/>
              <a:t>对称多处理机</a:t>
            </a:r>
            <a:r>
              <a:rPr lang="en-US" altLang="zh-CN" dirty="0"/>
              <a:t>SMP</a:t>
            </a:r>
            <a:r>
              <a:rPr lang="zh-CN" altLang="en-US" dirty="0"/>
              <a:t>结构特性</a:t>
            </a:r>
          </a:p>
        </p:txBody>
      </p:sp>
      <p:sp>
        <p:nvSpPr>
          <p:cNvPr id="3" name="内容占位符 2"/>
          <p:cNvSpPr>
            <a:spLocks noGrp="1"/>
          </p:cNvSpPr>
          <p:nvPr>
            <p:ph idx="1"/>
          </p:nvPr>
        </p:nvSpPr>
        <p:spPr/>
        <p:txBody>
          <a:bodyPr>
            <a:normAutofit/>
          </a:bodyPr>
          <a:lstStyle/>
          <a:p>
            <a:r>
              <a:rPr lang="zh-CN" altLang="en-US" dirty="0"/>
              <a:t>优点：</a:t>
            </a:r>
            <a:endParaRPr lang="en-US" altLang="zh-CN" dirty="0"/>
          </a:p>
          <a:p>
            <a:pPr lvl="1"/>
            <a:r>
              <a:rPr lang="zh-CN" altLang="en-US" dirty="0"/>
              <a:t>对称性</a:t>
            </a:r>
          </a:p>
          <a:p>
            <a:pPr lvl="1"/>
            <a:r>
              <a:rPr lang="zh-CN" altLang="en-US" dirty="0"/>
              <a:t>单地址空间，易编程性，动态负载平衡，无需显示数据分配</a:t>
            </a:r>
          </a:p>
          <a:p>
            <a:pPr lvl="1"/>
            <a:r>
              <a:rPr lang="zh-CN" altLang="en-US" dirty="0"/>
              <a:t>高速缓存及其一致性，数据局部性，硬件维持一致性</a:t>
            </a:r>
          </a:p>
          <a:p>
            <a:pPr lvl="1"/>
            <a:r>
              <a:rPr lang="zh-CN" altLang="en-US" dirty="0"/>
              <a:t>低通信延迟，</a:t>
            </a:r>
            <a:r>
              <a:rPr lang="en-US" dirty="0"/>
              <a:t>Load/Store</a:t>
            </a:r>
            <a:r>
              <a:rPr lang="zh-CN" altLang="en-US" dirty="0"/>
              <a:t>完成</a:t>
            </a:r>
          </a:p>
          <a:p>
            <a:r>
              <a:rPr lang="zh-CN" altLang="en-US" dirty="0"/>
              <a:t>问题：</a:t>
            </a:r>
            <a:endParaRPr lang="en-US" altLang="zh-CN" dirty="0"/>
          </a:p>
          <a:p>
            <a:pPr lvl="1"/>
            <a:r>
              <a:rPr lang="zh-CN" altLang="en-US" dirty="0"/>
              <a:t>欠可靠，</a:t>
            </a:r>
            <a:r>
              <a:rPr lang="en-US" dirty="0"/>
              <a:t>BUS,OS,SM</a:t>
            </a:r>
          </a:p>
          <a:p>
            <a:pPr lvl="1"/>
            <a:r>
              <a:rPr lang="zh-CN" altLang="en-US" dirty="0"/>
              <a:t>通信延迟（相对于</a:t>
            </a:r>
            <a:r>
              <a:rPr lang="en-US" dirty="0"/>
              <a:t>CPU），</a:t>
            </a:r>
            <a:r>
              <a:rPr lang="zh-CN" altLang="en-US" dirty="0"/>
              <a:t>竞争加剧</a:t>
            </a:r>
          </a:p>
          <a:p>
            <a:pPr lvl="1"/>
            <a:r>
              <a:rPr lang="zh-CN" altLang="en-US" dirty="0"/>
              <a:t>慢速增加的带宽（</a:t>
            </a:r>
            <a:r>
              <a:rPr lang="en-US" dirty="0"/>
              <a:t>MB double/3</a:t>
            </a:r>
            <a:r>
              <a:rPr lang="zh-CN" altLang="en-US" dirty="0"/>
              <a:t>年</a:t>
            </a:r>
            <a:r>
              <a:rPr lang="en-US" altLang="zh-CN" dirty="0"/>
              <a:t>,</a:t>
            </a:r>
            <a:r>
              <a:rPr lang="en-US" dirty="0"/>
              <a:t>IOB</a:t>
            </a:r>
            <a:r>
              <a:rPr lang="zh-CN" altLang="en-US" dirty="0"/>
              <a:t>更慢）</a:t>
            </a:r>
          </a:p>
          <a:p>
            <a:pPr lvl="1"/>
            <a:r>
              <a:rPr lang="zh-CN" altLang="en-US" dirty="0"/>
              <a:t>不可扩放性</a:t>
            </a:r>
            <a:r>
              <a:rPr lang="en-US" altLang="zh-CN" dirty="0"/>
              <a:t>‐‐‐〉</a:t>
            </a:r>
            <a:r>
              <a:rPr lang="en-US" dirty="0"/>
              <a:t>CC‐NUMA</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4</a:t>
            </a:fld>
            <a:endParaRPr lang="zh-CN" altLang="en-US"/>
          </a:p>
        </p:txBody>
      </p:sp>
    </p:spTree>
    <p:extLst>
      <p:ext uri="{BB962C8B-B14F-4D97-AF65-F5344CB8AC3E}">
        <p14:creationId xmlns:p14="http://schemas.microsoft.com/office/powerpoint/2010/main" val="214461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2.4.1</a:t>
            </a:r>
            <a:r>
              <a:rPr lang="zh-CN" altLang="en-US" sz="3200" dirty="0"/>
              <a:t> 大规模并行处理系统</a:t>
            </a:r>
            <a:r>
              <a:rPr lang="en-US" altLang="zh-CN" sz="3200" dirty="0"/>
              <a:t>MPP</a:t>
            </a:r>
            <a:r>
              <a:rPr lang="zh-CN" altLang="en-US" sz="3200" dirty="0"/>
              <a:t>机群</a:t>
            </a:r>
            <a:r>
              <a:rPr lang="en-US" altLang="zh-CN" sz="3200" dirty="0"/>
              <a:t>SP2</a:t>
            </a:r>
          </a:p>
        </p:txBody>
      </p:sp>
      <p:sp>
        <p:nvSpPr>
          <p:cNvPr id="3" name="内容占位符 2"/>
          <p:cNvSpPr>
            <a:spLocks noGrp="1"/>
          </p:cNvSpPr>
          <p:nvPr>
            <p:ph idx="1"/>
          </p:nvPr>
        </p:nvSpPr>
        <p:spPr>
          <a:xfrm>
            <a:off x="822959" y="1296331"/>
            <a:ext cx="7543801" cy="4760085"/>
          </a:xfrm>
        </p:spPr>
        <p:txBody>
          <a:bodyPr>
            <a:normAutofit/>
          </a:bodyPr>
          <a:lstStyle/>
          <a:p>
            <a:pPr marL="0" indent="0">
              <a:lnSpc>
                <a:spcPct val="150000"/>
              </a:lnSpc>
              <a:buNone/>
            </a:pPr>
            <a:r>
              <a:rPr lang="en-US" altLang="zh-CN" sz="2000" dirty="0"/>
              <a:t>(1)</a:t>
            </a:r>
            <a:r>
              <a:rPr lang="zh-CN" altLang="en-US" sz="2000" dirty="0"/>
              <a:t> </a:t>
            </a:r>
            <a:r>
              <a:rPr lang="zh-CN" altLang="en-CN" sz="2000" dirty="0"/>
              <a:t>集群</a:t>
            </a:r>
            <a:r>
              <a:rPr lang="zh-CN" altLang="en-US" sz="2000" dirty="0"/>
              <a:t>结构：</a:t>
            </a:r>
            <a:r>
              <a:rPr lang="zh-CN" altLang="en-CN" sz="2000" dirty="0"/>
              <a:t>赶</a:t>
            </a:r>
            <a:r>
              <a:rPr lang="zh-CN" altLang="en-US" sz="2000" dirty="0"/>
              <a:t>市场、通用</a:t>
            </a:r>
            <a:endParaRPr lang="en-US" altLang="zh-CN" sz="2000" dirty="0"/>
          </a:p>
          <a:p>
            <a:pPr marL="749808" lvl="1" indent="-457200">
              <a:lnSpc>
                <a:spcPct val="150000"/>
              </a:lnSpc>
            </a:pPr>
            <a:r>
              <a:rPr lang="zh-CN" altLang="en-US" sz="1600" dirty="0"/>
              <a:t>节点采用</a:t>
            </a:r>
            <a:r>
              <a:rPr lang="en-US" altLang="zh-CN" sz="1600" dirty="0"/>
              <a:t>RS/6000</a:t>
            </a:r>
            <a:r>
              <a:rPr lang="zh-CN" altLang="en-US" sz="1600" dirty="0"/>
              <a:t>工作站</a:t>
            </a:r>
            <a:endParaRPr lang="en-US" altLang="zh-CN" sz="1600" dirty="0"/>
          </a:p>
          <a:p>
            <a:pPr marL="749808" lvl="1" indent="-457200">
              <a:lnSpc>
                <a:spcPct val="150000"/>
              </a:lnSpc>
            </a:pPr>
            <a:r>
              <a:rPr lang="zh-CN" altLang="en-US" sz="1600" dirty="0"/>
              <a:t>每个节点驻留完成</a:t>
            </a:r>
            <a:r>
              <a:rPr lang="en-US" altLang="zh-CN" sz="1600" dirty="0"/>
              <a:t>AIX</a:t>
            </a:r>
            <a:r>
              <a:rPr lang="zh-CN" altLang="en-US" sz="1600" dirty="0"/>
              <a:t>系统（</a:t>
            </a:r>
            <a:r>
              <a:rPr lang="en-US" altLang="zh-CN" sz="1600" dirty="0"/>
              <a:t>IBM</a:t>
            </a:r>
            <a:r>
              <a:rPr lang="zh-CN" altLang="en-US" sz="1600" dirty="0"/>
              <a:t>的</a:t>
            </a:r>
            <a:r>
              <a:rPr lang="en-US" altLang="zh-CN" sz="1600" dirty="0"/>
              <a:t>UNIX</a:t>
            </a:r>
            <a:r>
              <a:rPr lang="zh-CN" altLang="en-US" sz="1600" dirty="0"/>
              <a:t>）</a:t>
            </a:r>
            <a:endParaRPr lang="en-US" altLang="zh-CN" sz="1600" dirty="0"/>
          </a:p>
          <a:p>
            <a:pPr marL="749808" lvl="1" indent="-457200">
              <a:lnSpc>
                <a:spcPct val="150000"/>
              </a:lnSpc>
            </a:pPr>
            <a:r>
              <a:rPr lang="zh-CN" altLang="en-US" sz="1600" dirty="0"/>
              <a:t>节点连向专门设计的多级高速网络</a:t>
            </a:r>
            <a:endParaRPr lang="en-US" altLang="zh-CN" dirty="0"/>
          </a:p>
          <a:p>
            <a:pPr marL="0" indent="0">
              <a:lnSpc>
                <a:spcPct val="150000"/>
              </a:lnSpc>
              <a:buNone/>
            </a:pPr>
            <a:r>
              <a:rPr lang="en-US" altLang="zh-CN" sz="2000" dirty="0"/>
              <a:t>(2)</a:t>
            </a:r>
            <a:r>
              <a:rPr lang="zh-CN" altLang="en-US" sz="2000" dirty="0"/>
              <a:t> 标准环境：</a:t>
            </a:r>
            <a:endParaRPr lang="en-US" altLang="zh-CN" sz="2000" dirty="0"/>
          </a:p>
          <a:p>
            <a:pPr marL="749808" lvl="1" indent="-457200">
              <a:lnSpc>
                <a:spcPct val="150000"/>
              </a:lnSpc>
            </a:pPr>
            <a:r>
              <a:rPr lang="zh-CN" altLang="en-US" sz="1600" dirty="0"/>
              <a:t>使用标准开的、开放式的、分布式</a:t>
            </a:r>
            <a:r>
              <a:rPr lang="en-US" altLang="zh-CN" sz="1600" dirty="0"/>
              <a:t>UNIX</a:t>
            </a:r>
            <a:r>
              <a:rPr lang="zh-CN" altLang="en-US" sz="1600" dirty="0"/>
              <a:t>环境</a:t>
            </a:r>
            <a:endParaRPr lang="en-US" altLang="zh-CN" sz="1600" dirty="0"/>
          </a:p>
          <a:p>
            <a:pPr marL="749808" lvl="1" indent="-457200">
              <a:lnSpc>
                <a:spcPct val="150000"/>
              </a:lnSpc>
            </a:pPr>
            <a:r>
              <a:rPr lang="zh-CN" altLang="en-CN" sz="1600" dirty="0"/>
              <a:t>提供</a:t>
            </a:r>
            <a:r>
              <a:rPr lang="zh-CN" altLang="en-US" sz="1600" dirty="0"/>
              <a:t>一组高性能服务</a:t>
            </a:r>
            <a:endParaRPr lang="en-US" altLang="zh-CN" sz="1600" dirty="0"/>
          </a:p>
          <a:p>
            <a:pPr marL="932688" lvl="2" indent="-457200">
              <a:lnSpc>
                <a:spcPct val="150000"/>
              </a:lnSpc>
            </a:pPr>
            <a:r>
              <a:rPr lang="zh-CN" altLang="en-US" sz="1200" dirty="0"/>
              <a:t>高性能开关、</a:t>
            </a:r>
            <a:r>
              <a:rPr lang="zh-CN" altLang="en-CN" sz="1200" dirty="0"/>
              <a:t>用户级</a:t>
            </a:r>
            <a:r>
              <a:rPr lang="zh-CN" altLang="en-US" sz="1200" dirty="0"/>
              <a:t>通信协议、优化的消息传递库</a:t>
            </a:r>
            <a:endParaRPr lang="en-US" altLang="zh-CN" sz="1200" dirty="0"/>
          </a:p>
          <a:p>
            <a:pPr marL="932688" lvl="2" indent="-457200">
              <a:lnSpc>
                <a:spcPct val="150000"/>
              </a:lnSpc>
            </a:pPr>
            <a:r>
              <a:rPr lang="zh-CN" altLang="en-US" sz="1200" dirty="0"/>
              <a:t>并行程序开发和执行环境、并行文件系统、并行数据库和高性能</a:t>
            </a:r>
            <a:r>
              <a:rPr lang="en-US" altLang="zh-CN" sz="1200" dirty="0"/>
              <a:t>I/O</a:t>
            </a:r>
            <a:r>
              <a:rPr lang="zh-CN" altLang="en-US" sz="1200" dirty="0"/>
              <a:t>子系统</a:t>
            </a:r>
            <a:endParaRPr lang="en-US" altLang="zh-CN" sz="1200"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40</a:t>
            </a:fld>
            <a:endParaRPr lang="zh-CN" altLang="en-US"/>
          </a:p>
        </p:txBody>
      </p:sp>
    </p:spTree>
    <p:extLst>
      <p:ext uri="{BB962C8B-B14F-4D97-AF65-F5344CB8AC3E}">
        <p14:creationId xmlns:p14="http://schemas.microsoft.com/office/powerpoint/2010/main" val="2545259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2.4.1</a:t>
            </a:r>
            <a:r>
              <a:rPr lang="zh-CN" altLang="en-US" sz="3200" dirty="0"/>
              <a:t> 大规模并行处理系统</a:t>
            </a:r>
            <a:r>
              <a:rPr lang="en-US" altLang="zh-CN" sz="3200" dirty="0"/>
              <a:t>MPP</a:t>
            </a:r>
            <a:r>
              <a:rPr lang="zh-CN" altLang="en-US" sz="3200" dirty="0"/>
              <a:t>机群</a:t>
            </a:r>
            <a:r>
              <a:rPr lang="en-US" altLang="zh-CN" sz="3200" dirty="0"/>
              <a:t>SP2</a:t>
            </a:r>
          </a:p>
        </p:txBody>
      </p:sp>
      <p:sp>
        <p:nvSpPr>
          <p:cNvPr id="3" name="内容占位符 2"/>
          <p:cNvSpPr>
            <a:spLocks noGrp="1"/>
          </p:cNvSpPr>
          <p:nvPr>
            <p:ph idx="1"/>
          </p:nvPr>
        </p:nvSpPr>
        <p:spPr>
          <a:xfrm>
            <a:off x="822959" y="1296331"/>
            <a:ext cx="7543801" cy="4760085"/>
          </a:xfrm>
        </p:spPr>
        <p:txBody>
          <a:bodyPr>
            <a:normAutofit/>
          </a:bodyPr>
          <a:lstStyle/>
          <a:p>
            <a:pPr marL="0" indent="0">
              <a:lnSpc>
                <a:spcPct val="150000"/>
              </a:lnSpc>
              <a:buNone/>
            </a:pPr>
            <a:r>
              <a:rPr lang="en-US" altLang="zh-CN" sz="2000" dirty="0"/>
              <a:t>(3)</a:t>
            </a:r>
            <a:r>
              <a:rPr lang="zh-CN" altLang="en-US" sz="2000" dirty="0"/>
              <a:t> 标准编程模式：</a:t>
            </a:r>
            <a:endParaRPr lang="en-US" altLang="zh-CN" sz="2000" dirty="0"/>
          </a:p>
          <a:p>
            <a:pPr marL="749808" lvl="1" indent="-457200">
              <a:lnSpc>
                <a:spcPct val="150000"/>
              </a:lnSpc>
            </a:pPr>
            <a:r>
              <a:rPr lang="zh-CN" altLang="en-US" sz="1600" dirty="0"/>
              <a:t>串行计算</a:t>
            </a:r>
            <a:endParaRPr lang="en-US" altLang="zh-CN" sz="1600" dirty="0"/>
          </a:p>
          <a:p>
            <a:pPr marL="749808" lvl="1" indent="-457200">
              <a:lnSpc>
                <a:spcPct val="150000"/>
              </a:lnSpc>
            </a:pPr>
            <a:r>
              <a:rPr lang="zh-CN" altLang="en-US" sz="1600" dirty="0"/>
              <a:t>并行科学计算：</a:t>
            </a:r>
            <a:r>
              <a:rPr lang="en-US" altLang="zh-CN" sz="1600" dirty="0"/>
              <a:t>MPL</a:t>
            </a:r>
            <a:r>
              <a:rPr lang="zh-CN" altLang="en-US" sz="1600" dirty="0"/>
              <a:t>、</a:t>
            </a:r>
            <a:r>
              <a:rPr lang="en-US" altLang="zh-CN" sz="1600" dirty="0"/>
              <a:t>MPI</a:t>
            </a:r>
            <a:r>
              <a:rPr lang="zh-CN" altLang="en-US" sz="1600" dirty="0"/>
              <a:t>、</a:t>
            </a:r>
            <a:r>
              <a:rPr lang="en-US" altLang="zh-CN" sz="1600" dirty="0"/>
              <a:t>PVM</a:t>
            </a:r>
            <a:r>
              <a:rPr lang="zh-CN" altLang="en-US" sz="1600" dirty="0"/>
              <a:t>、</a:t>
            </a:r>
            <a:r>
              <a:rPr lang="en-US" altLang="zh-CN" sz="1600" dirty="0"/>
              <a:t>HPF</a:t>
            </a:r>
            <a:r>
              <a:rPr lang="zh-CN" altLang="en-US" sz="1600" dirty="0"/>
              <a:t>等</a:t>
            </a:r>
            <a:endParaRPr lang="en-US" altLang="zh-CN" sz="1600" dirty="0"/>
          </a:p>
          <a:p>
            <a:pPr marL="749808" lvl="1" indent="-457200">
              <a:lnSpc>
                <a:spcPct val="150000"/>
              </a:lnSpc>
            </a:pPr>
            <a:r>
              <a:rPr lang="zh-CN" altLang="en-US" sz="1600" dirty="0"/>
              <a:t>并行商用计算：关键数据库（</a:t>
            </a:r>
            <a:r>
              <a:rPr lang="en-US" altLang="zh-CN" sz="1600" dirty="0"/>
              <a:t>DB2</a:t>
            </a:r>
            <a:r>
              <a:rPr lang="zh-CN" altLang="en-US" sz="1600" dirty="0"/>
              <a:t>）、事务监视子系统</a:t>
            </a:r>
            <a:endParaRPr lang="en-US" altLang="zh-CN" sz="1600" dirty="0"/>
          </a:p>
          <a:p>
            <a:pPr marL="0" indent="0">
              <a:lnSpc>
                <a:spcPct val="150000"/>
              </a:lnSpc>
              <a:buNone/>
            </a:pPr>
            <a:r>
              <a:rPr lang="en-US" altLang="zh-CN" sz="2000" dirty="0"/>
              <a:t>(4)</a:t>
            </a:r>
            <a:r>
              <a:rPr lang="zh-CN" altLang="en-US" sz="2000" dirty="0"/>
              <a:t> 系统可用性：</a:t>
            </a:r>
            <a:endParaRPr lang="en-US" altLang="zh-CN" sz="2000" dirty="0"/>
          </a:p>
          <a:p>
            <a:pPr marL="749808" lvl="1" indent="-457200">
              <a:lnSpc>
                <a:spcPct val="150000"/>
              </a:lnSpc>
            </a:pPr>
            <a:r>
              <a:rPr lang="zh-CN" altLang="en-US" sz="1600" dirty="0"/>
              <a:t>集群结构中一个节点映像失效不会导致全系统崩溃</a:t>
            </a:r>
            <a:endParaRPr lang="en-US" altLang="zh-CN" sz="1600" dirty="0"/>
          </a:p>
          <a:p>
            <a:pPr marL="749808" lvl="1" indent="-457200">
              <a:lnSpc>
                <a:spcPct val="150000"/>
              </a:lnSpc>
            </a:pPr>
            <a:r>
              <a:rPr lang="zh-CN" altLang="en-US" sz="1600" dirty="0"/>
              <a:t>节点同时</a:t>
            </a:r>
            <a:r>
              <a:rPr lang="zh-CN" altLang="en-CN" sz="1600" dirty="0"/>
              <a:t>连向</a:t>
            </a:r>
            <a:r>
              <a:rPr lang="zh-CN" altLang="en-US" sz="1600" dirty="0"/>
              <a:t>以太网和高性能</a:t>
            </a:r>
            <a:r>
              <a:rPr lang="zh-CN" altLang="en-CN" sz="1600" dirty="0"/>
              <a:t>开关</a:t>
            </a:r>
            <a:r>
              <a:rPr lang="zh-CN" altLang="en-US" sz="1600" dirty="0"/>
              <a:t>网</a:t>
            </a:r>
            <a:endParaRPr lang="en-US" altLang="zh-CN" sz="1600" dirty="0"/>
          </a:p>
          <a:p>
            <a:pPr marL="749808" lvl="1" indent="-457200">
              <a:lnSpc>
                <a:spcPct val="150000"/>
              </a:lnSpc>
            </a:pPr>
            <a:r>
              <a:rPr lang="zh-CN" altLang="en-US" sz="1600" dirty="0"/>
              <a:t>软件系统提供故障检测、诊断、系统重组和故障恢复等服务</a:t>
            </a:r>
            <a:endParaRPr lang="en-US" altLang="zh-CN" sz="1600"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41</a:t>
            </a:fld>
            <a:endParaRPr lang="zh-CN" altLang="en-US"/>
          </a:p>
        </p:txBody>
      </p:sp>
    </p:spTree>
    <p:extLst>
      <p:ext uri="{BB962C8B-B14F-4D97-AF65-F5344CB8AC3E}">
        <p14:creationId xmlns:p14="http://schemas.microsoft.com/office/powerpoint/2010/main" val="2861829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2.4.1</a:t>
            </a:r>
            <a:r>
              <a:rPr lang="zh-CN" altLang="en-US" sz="3200" dirty="0"/>
              <a:t> 大规模并行处理系统</a:t>
            </a:r>
            <a:r>
              <a:rPr lang="en-US" altLang="zh-CN" sz="3200" dirty="0"/>
              <a:t>MPP</a:t>
            </a:r>
            <a:r>
              <a:rPr lang="zh-CN" altLang="en-US" sz="3200" dirty="0"/>
              <a:t>机群</a:t>
            </a:r>
            <a:r>
              <a:rPr lang="en-US" altLang="zh-CN" sz="3200" dirty="0"/>
              <a:t>SP2</a:t>
            </a:r>
          </a:p>
        </p:txBody>
      </p:sp>
      <p:sp>
        <p:nvSpPr>
          <p:cNvPr id="3" name="内容占位符 2"/>
          <p:cNvSpPr>
            <a:spLocks noGrp="1"/>
          </p:cNvSpPr>
          <p:nvPr>
            <p:ph idx="1"/>
          </p:nvPr>
        </p:nvSpPr>
        <p:spPr>
          <a:xfrm>
            <a:off x="822959" y="1296331"/>
            <a:ext cx="7543801" cy="4760085"/>
          </a:xfrm>
        </p:spPr>
        <p:txBody>
          <a:bodyPr>
            <a:normAutofit/>
          </a:bodyPr>
          <a:lstStyle/>
          <a:p>
            <a:pPr marL="0" indent="0">
              <a:lnSpc>
                <a:spcPct val="150000"/>
              </a:lnSpc>
              <a:buNone/>
            </a:pPr>
            <a:r>
              <a:rPr lang="en-US" altLang="zh-CN" sz="2000" dirty="0"/>
              <a:t>(5)</a:t>
            </a:r>
            <a:r>
              <a:rPr lang="zh-CN" altLang="en-US" sz="2000" dirty="0"/>
              <a:t> 部分单一系统映像：</a:t>
            </a:r>
            <a:endParaRPr lang="en-US" altLang="zh-CN" sz="2000" dirty="0"/>
          </a:p>
          <a:p>
            <a:pPr marL="749808" lvl="1" indent="-457200">
              <a:lnSpc>
                <a:spcPct val="150000"/>
              </a:lnSpc>
            </a:pPr>
            <a:r>
              <a:rPr lang="zh-CN" altLang="en-US" sz="1600" dirty="0"/>
              <a:t>完全的单一系统映像很难实现</a:t>
            </a:r>
            <a:endParaRPr lang="en-US" altLang="zh-CN" sz="1600" dirty="0"/>
          </a:p>
          <a:p>
            <a:pPr marL="749808" lvl="1" indent="-457200">
              <a:lnSpc>
                <a:spcPct val="150000"/>
              </a:lnSpc>
            </a:pPr>
            <a:r>
              <a:rPr lang="en-US" altLang="zh-CN" sz="1600" dirty="0"/>
              <a:t>SP</a:t>
            </a:r>
            <a:r>
              <a:rPr lang="zh-CN" altLang="en-US" sz="1600" dirty="0"/>
              <a:t>实现单点进入、单文件层、单控制点、单作业管理系统</a:t>
            </a:r>
            <a:endParaRPr lang="en-US" altLang="zh-CN" sz="1600" dirty="0"/>
          </a:p>
          <a:p>
            <a:pPr marL="749808" lvl="1" indent="-457200">
              <a:lnSpc>
                <a:spcPct val="150000"/>
              </a:lnSpc>
            </a:pPr>
            <a:r>
              <a:rPr lang="zh-CN" altLang="en-US" sz="1600" dirty="0"/>
              <a:t>未实现单地址空间</a:t>
            </a:r>
            <a:endParaRPr lang="en-US" altLang="zh-CN" sz="1600" dirty="0"/>
          </a:p>
          <a:p>
            <a:pPr marL="749808" lvl="1" indent="-457200">
              <a:lnSpc>
                <a:spcPct val="150000"/>
              </a:lnSpc>
            </a:pPr>
            <a:endParaRPr lang="en-US" altLang="zh-CN" sz="1600"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42</a:t>
            </a:fld>
            <a:endParaRPr lang="zh-CN" altLang="en-US"/>
          </a:p>
        </p:txBody>
      </p:sp>
      <p:pic>
        <p:nvPicPr>
          <p:cNvPr id="4" name="Picture 3">
            <a:extLst>
              <a:ext uri="{FF2B5EF4-FFF2-40B4-BE49-F238E27FC236}">
                <a16:creationId xmlns:a16="http://schemas.microsoft.com/office/drawing/2014/main" id="{E8B913BE-6639-BF4D-8D7C-6E9723D85842}"/>
              </a:ext>
            </a:extLst>
          </p:cNvPr>
          <p:cNvPicPr>
            <a:picLocks noChangeAspect="1"/>
          </p:cNvPicPr>
          <p:nvPr/>
        </p:nvPicPr>
        <p:blipFill>
          <a:blip r:embed="rId2"/>
          <a:stretch>
            <a:fillRect/>
          </a:stretch>
        </p:blipFill>
        <p:spPr>
          <a:xfrm>
            <a:off x="1247726" y="3241994"/>
            <a:ext cx="6648548" cy="3016107"/>
          </a:xfrm>
          <a:prstGeom prst="rect">
            <a:avLst/>
          </a:prstGeom>
        </p:spPr>
      </p:pic>
    </p:spTree>
    <p:extLst>
      <p:ext uri="{BB962C8B-B14F-4D97-AF65-F5344CB8AC3E}">
        <p14:creationId xmlns:p14="http://schemas.microsoft.com/office/powerpoint/2010/main" val="2670844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2.4.2</a:t>
            </a:r>
            <a:r>
              <a:rPr lang="zh-CN" altLang="en-US" sz="3200" dirty="0"/>
              <a:t> </a:t>
            </a:r>
            <a:r>
              <a:rPr lang="zh-CN" altLang="en-CN" sz="3200" dirty="0"/>
              <a:t>工作站</a:t>
            </a:r>
            <a:r>
              <a:rPr lang="zh-CN" altLang="en-US" sz="3200" dirty="0"/>
              <a:t>机群</a:t>
            </a:r>
            <a:r>
              <a:rPr lang="en-US" altLang="zh-CN" sz="3200" dirty="0"/>
              <a:t>COW</a:t>
            </a:r>
          </a:p>
        </p:txBody>
      </p:sp>
      <p:sp>
        <p:nvSpPr>
          <p:cNvPr id="3" name="内容占位符 2"/>
          <p:cNvSpPr>
            <a:spLocks noGrp="1"/>
          </p:cNvSpPr>
          <p:nvPr>
            <p:ph idx="1"/>
          </p:nvPr>
        </p:nvSpPr>
        <p:spPr>
          <a:xfrm>
            <a:off x="822959" y="1296331"/>
            <a:ext cx="7543801" cy="4760085"/>
          </a:xfrm>
        </p:spPr>
        <p:txBody>
          <a:bodyPr>
            <a:normAutofit/>
          </a:bodyPr>
          <a:lstStyle/>
          <a:p>
            <a:pPr marL="0" indent="0">
              <a:lnSpc>
                <a:spcPct val="150000"/>
              </a:lnSpc>
              <a:buNone/>
            </a:pPr>
            <a:r>
              <a:rPr lang="zh-CN" altLang="en-US" b="1" dirty="0"/>
              <a:t>工作站机群（</a:t>
            </a:r>
            <a:r>
              <a:rPr lang="en-US" altLang="zh-CN" b="1" dirty="0"/>
              <a:t>Cluster</a:t>
            </a:r>
            <a:r>
              <a:rPr lang="zh-CN" altLang="en-US" b="1" dirty="0"/>
              <a:t> </a:t>
            </a:r>
            <a:r>
              <a:rPr lang="en-US" altLang="zh-CN" b="1" dirty="0"/>
              <a:t>of</a:t>
            </a:r>
            <a:r>
              <a:rPr lang="zh-CN" altLang="en-US" b="1" dirty="0"/>
              <a:t> </a:t>
            </a:r>
            <a:r>
              <a:rPr lang="en-US" altLang="zh-CN" b="1" dirty="0"/>
              <a:t>Workstations</a:t>
            </a:r>
            <a:r>
              <a:rPr lang="zh-CN" altLang="en-US" b="1" dirty="0"/>
              <a:t>，</a:t>
            </a:r>
            <a:r>
              <a:rPr lang="en-US" altLang="zh-CN" b="1" dirty="0"/>
              <a:t>COW</a:t>
            </a:r>
            <a:r>
              <a:rPr lang="zh-CN" altLang="en-US" b="1" dirty="0"/>
              <a:t>）</a:t>
            </a:r>
            <a:endParaRPr lang="en-US" altLang="zh-CN" b="1" dirty="0"/>
          </a:p>
          <a:p>
            <a:r>
              <a:rPr lang="zh-CN" altLang="en-US" dirty="0"/>
              <a:t>分布式存储，</a:t>
            </a:r>
            <a:r>
              <a:rPr lang="en-US" dirty="0"/>
              <a:t>MIMD</a:t>
            </a:r>
          </a:p>
          <a:p>
            <a:r>
              <a:rPr lang="zh-CN" altLang="en-US" dirty="0"/>
              <a:t>工作站</a:t>
            </a:r>
            <a:r>
              <a:rPr lang="en-US" altLang="zh-CN" dirty="0"/>
              <a:t>+</a:t>
            </a:r>
            <a:r>
              <a:rPr lang="zh-CN" altLang="en-US" dirty="0"/>
              <a:t>商用互连网络</a:t>
            </a:r>
            <a:endParaRPr lang="en-US" altLang="zh-CN" dirty="0"/>
          </a:p>
          <a:p>
            <a:r>
              <a:rPr lang="zh-CN" altLang="en-US" dirty="0"/>
              <a:t>每个节点是一个完整的计算机</a:t>
            </a:r>
            <a:endParaRPr lang="en-US" altLang="zh-CN" dirty="0"/>
          </a:p>
          <a:p>
            <a:pPr lvl="1"/>
            <a:r>
              <a:rPr lang="zh-CN" altLang="en-US" dirty="0"/>
              <a:t>有自己的磁盘和操作系统</a:t>
            </a:r>
          </a:p>
          <a:p>
            <a:pPr marL="749808" lvl="1" indent="-457200">
              <a:lnSpc>
                <a:spcPct val="150000"/>
              </a:lnSpc>
            </a:pPr>
            <a:endParaRPr lang="en-US" altLang="zh-CN" sz="1600"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43</a:t>
            </a:fld>
            <a:endParaRPr lang="zh-CN" altLang="en-US"/>
          </a:p>
        </p:txBody>
      </p:sp>
      <p:pic>
        <p:nvPicPr>
          <p:cNvPr id="6" name="Picture 5">
            <a:extLst>
              <a:ext uri="{FF2B5EF4-FFF2-40B4-BE49-F238E27FC236}">
                <a16:creationId xmlns:a16="http://schemas.microsoft.com/office/drawing/2014/main" id="{226432FD-E8B1-AD4E-99D6-85F17B4626AA}"/>
              </a:ext>
            </a:extLst>
          </p:cNvPr>
          <p:cNvPicPr>
            <a:picLocks noChangeAspect="1"/>
          </p:cNvPicPr>
          <p:nvPr/>
        </p:nvPicPr>
        <p:blipFill>
          <a:blip r:embed="rId2"/>
          <a:stretch>
            <a:fillRect/>
          </a:stretch>
        </p:blipFill>
        <p:spPr>
          <a:xfrm>
            <a:off x="1359724" y="4187783"/>
            <a:ext cx="6424551" cy="2522848"/>
          </a:xfrm>
          <a:prstGeom prst="rect">
            <a:avLst/>
          </a:prstGeom>
        </p:spPr>
      </p:pic>
    </p:spTree>
    <p:extLst>
      <p:ext uri="{BB962C8B-B14F-4D97-AF65-F5344CB8AC3E}">
        <p14:creationId xmlns:p14="http://schemas.microsoft.com/office/powerpoint/2010/main" val="1574035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2.4.2</a:t>
            </a:r>
            <a:r>
              <a:rPr lang="zh-CN" altLang="en-US" sz="3200" dirty="0"/>
              <a:t> </a:t>
            </a:r>
            <a:r>
              <a:rPr lang="zh-CN" altLang="en-CN" sz="3200" dirty="0"/>
              <a:t>工作站</a:t>
            </a:r>
            <a:r>
              <a:rPr lang="zh-CN" altLang="en-US" sz="3200" dirty="0"/>
              <a:t>机群</a:t>
            </a:r>
            <a:r>
              <a:rPr lang="en-US" altLang="zh-CN" sz="3200" dirty="0"/>
              <a:t>COW</a:t>
            </a:r>
          </a:p>
        </p:txBody>
      </p:sp>
      <p:sp>
        <p:nvSpPr>
          <p:cNvPr id="3" name="内容占位符 2"/>
          <p:cNvSpPr>
            <a:spLocks noGrp="1"/>
          </p:cNvSpPr>
          <p:nvPr>
            <p:ph idx="1"/>
          </p:nvPr>
        </p:nvSpPr>
        <p:spPr>
          <a:xfrm>
            <a:off x="822959" y="1296331"/>
            <a:ext cx="7543801" cy="4760085"/>
          </a:xfrm>
        </p:spPr>
        <p:txBody>
          <a:bodyPr>
            <a:normAutofit/>
          </a:bodyPr>
          <a:lstStyle/>
          <a:p>
            <a:pPr marL="0" indent="0">
              <a:lnSpc>
                <a:spcPct val="150000"/>
              </a:lnSpc>
              <a:buNone/>
            </a:pPr>
            <a:r>
              <a:rPr lang="zh-CN" altLang="en-US" b="1" dirty="0"/>
              <a:t>工作站机群（</a:t>
            </a:r>
            <a:r>
              <a:rPr lang="en-US" altLang="zh-CN" b="1" dirty="0"/>
              <a:t>Cluster</a:t>
            </a:r>
            <a:r>
              <a:rPr lang="zh-CN" altLang="en-US" b="1" dirty="0"/>
              <a:t> </a:t>
            </a:r>
            <a:r>
              <a:rPr lang="en-US" altLang="zh-CN" b="1" dirty="0"/>
              <a:t>of</a:t>
            </a:r>
            <a:r>
              <a:rPr lang="zh-CN" altLang="en-US" b="1" dirty="0"/>
              <a:t> </a:t>
            </a:r>
            <a:r>
              <a:rPr lang="en-US" altLang="zh-CN" b="1" dirty="0"/>
              <a:t>Workstations</a:t>
            </a:r>
            <a:r>
              <a:rPr lang="zh-CN" altLang="en-US" b="1" dirty="0"/>
              <a:t>，</a:t>
            </a:r>
            <a:r>
              <a:rPr lang="en-US" altLang="zh-CN" b="1" dirty="0"/>
              <a:t>COW</a:t>
            </a:r>
            <a:r>
              <a:rPr lang="zh-CN" altLang="en-US" b="1" dirty="0"/>
              <a:t>）</a:t>
            </a:r>
            <a:endParaRPr lang="en-US" altLang="zh-CN" b="1" dirty="0"/>
          </a:p>
          <a:p>
            <a:r>
              <a:rPr lang="zh-CN" altLang="en-US" dirty="0"/>
              <a:t>优点：</a:t>
            </a:r>
          </a:p>
          <a:p>
            <a:pPr lvl="1"/>
            <a:r>
              <a:rPr lang="zh-CN" altLang="en-US" dirty="0"/>
              <a:t>投资风险小</a:t>
            </a:r>
          </a:p>
          <a:p>
            <a:pPr lvl="1"/>
            <a:r>
              <a:rPr lang="zh-CN" altLang="en-US" dirty="0"/>
              <a:t>系统结构灵活</a:t>
            </a:r>
          </a:p>
          <a:p>
            <a:pPr lvl="1"/>
            <a:r>
              <a:rPr lang="zh-CN" altLang="en-US" dirty="0"/>
              <a:t>性能</a:t>
            </a:r>
            <a:r>
              <a:rPr lang="en-US" altLang="zh-CN" dirty="0"/>
              <a:t>/</a:t>
            </a:r>
            <a:r>
              <a:rPr lang="zh-CN" altLang="en-US" dirty="0"/>
              <a:t>价格比高</a:t>
            </a:r>
          </a:p>
          <a:p>
            <a:pPr lvl="1"/>
            <a:r>
              <a:rPr lang="zh-CN" altLang="en-US" dirty="0"/>
              <a:t>能充分利用分散的计算资源</a:t>
            </a:r>
          </a:p>
          <a:p>
            <a:pPr lvl="1"/>
            <a:r>
              <a:rPr lang="zh-CN" altLang="en-US" dirty="0"/>
              <a:t>可扩放性好</a:t>
            </a:r>
          </a:p>
          <a:p>
            <a:r>
              <a:rPr lang="zh-CN" altLang="en-US" dirty="0"/>
              <a:t>问题：</a:t>
            </a:r>
          </a:p>
          <a:p>
            <a:pPr lvl="1"/>
            <a:r>
              <a:rPr lang="zh-CN" altLang="en-US" dirty="0"/>
              <a:t>通信性能</a:t>
            </a:r>
          </a:p>
          <a:p>
            <a:pPr lvl="1"/>
            <a:r>
              <a:rPr lang="zh-CN" altLang="en-US" dirty="0"/>
              <a:t>并行编程环境</a:t>
            </a:r>
          </a:p>
          <a:p>
            <a:pPr marL="749808" lvl="1" indent="-457200">
              <a:lnSpc>
                <a:spcPct val="150000"/>
              </a:lnSpc>
            </a:pPr>
            <a:endParaRPr lang="en-US" altLang="zh-CN" sz="1600"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44</a:t>
            </a:fld>
            <a:endParaRPr lang="zh-CN" altLang="en-US"/>
          </a:p>
        </p:txBody>
      </p:sp>
    </p:spTree>
    <p:extLst>
      <p:ext uri="{BB962C8B-B14F-4D97-AF65-F5344CB8AC3E}">
        <p14:creationId xmlns:p14="http://schemas.microsoft.com/office/powerpoint/2010/main" val="1339578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45</a:t>
            </a:fld>
            <a:endParaRPr lang="zh-CN" altLang="en-US"/>
          </a:p>
        </p:txBody>
      </p:sp>
      <p:pic>
        <p:nvPicPr>
          <p:cNvPr id="7" name="Picture 6">
            <a:extLst>
              <a:ext uri="{FF2B5EF4-FFF2-40B4-BE49-F238E27FC236}">
                <a16:creationId xmlns:a16="http://schemas.microsoft.com/office/drawing/2014/main" id="{C5D4B12B-D415-9F44-ADFA-57D4EB2A1708}"/>
              </a:ext>
            </a:extLst>
          </p:cNvPr>
          <p:cNvPicPr>
            <a:picLocks noChangeAspect="1"/>
          </p:cNvPicPr>
          <p:nvPr/>
        </p:nvPicPr>
        <p:blipFill>
          <a:blip r:embed="rId2"/>
          <a:stretch>
            <a:fillRect/>
          </a:stretch>
        </p:blipFill>
        <p:spPr>
          <a:xfrm>
            <a:off x="1239000" y="0"/>
            <a:ext cx="6499746" cy="6858000"/>
          </a:xfrm>
          <a:prstGeom prst="rect">
            <a:avLst/>
          </a:prstGeom>
        </p:spPr>
      </p:pic>
    </p:spTree>
    <p:extLst>
      <p:ext uri="{BB962C8B-B14F-4D97-AF65-F5344CB8AC3E}">
        <p14:creationId xmlns:p14="http://schemas.microsoft.com/office/powerpoint/2010/main" val="592257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目录</a:t>
            </a:r>
          </a:p>
        </p:txBody>
      </p:sp>
      <p:sp>
        <p:nvSpPr>
          <p:cNvPr id="3" name="内容占位符 2"/>
          <p:cNvSpPr>
            <a:spLocks noGrp="1"/>
          </p:cNvSpPr>
          <p:nvPr>
            <p:ph idx="1"/>
          </p:nvPr>
        </p:nvSpPr>
        <p:spPr/>
        <p:txBody>
          <a:bodyPr>
            <a:normAutofit fontScale="92500" lnSpcReduction="10000"/>
          </a:bodyPr>
          <a:lstStyle/>
          <a:p>
            <a:pPr marL="0" indent="0">
              <a:buNone/>
            </a:pPr>
            <a:r>
              <a:rPr lang="en-US" altLang="zh-CN" dirty="0"/>
              <a:t>2.1 </a:t>
            </a:r>
            <a:r>
              <a:rPr lang="zh-CN" altLang="en-US" dirty="0"/>
              <a:t>共享存储多处理机系统</a:t>
            </a:r>
          </a:p>
          <a:p>
            <a:pPr marL="292608" lvl="1" indent="0">
              <a:buNone/>
            </a:pPr>
            <a:r>
              <a:rPr lang="en-US" altLang="zh-CN" dirty="0"/>
              <a:t>2.1.1 </a:t>
            </a:r>
            <a:r>
              <a:rPr lang="zh-CN" altLang="en-US" dirty="0"/>
              <a:t>对称多处理机</a:t>
            </a:r>
            <a:r>
              <a:rPr lang="en-US" altLang="zh-CN" dirty="0"/>
              <a:t>SMP</a:t>
            </a:r>
            <a:r>
              <a:rPr lang="zh-CN" altLang="en-US" dirty="0"/>
              <a:t>结构特性</a:t>
            </a:r>
          </a:p>
          <a:p>
            <a:pPr marL="0" indent="0">
              <a:buNone/>
            </a:pPr>
            <a:r>
              <a:rPr lang="en-US" altLang="zh-CN" dirty="0"/>
              <a:t>2.2 </a:t>
            </a:r>
            <a:r>
              <a:rPr lang="zh-CN" altLang="en-US" dirty="0"/>
              <a:t>分布存储多计算机系统</a:t>
            </a:r>
          </a:p>
          <a:p>
            <a:pPr marL="292608" lvl="1" indent="0">
              <a:buNone/>
            </a:pPr>
            <a:r>
              <a:rPr lang="en-US" altLang="zh-CN" dirty="0"/>
              <a:t>2.2.1 </a:t>
            </a:r>
            <a:r>
              <a:rPr lang="zh-CN" altLang="en-US" dirty="0"/>
              <a:t>大规模并行机</a:t>
            </a:r>
            <a:r>
              <a:rPr lang="en-US" altLang="zh-CN" dirty="0"/>
              <a:t>MPP</a:t>
            </a:r>
            <a:r>
              <a:rPr lang="zh-CN" altLang="en-US" dirty="0"/>
              <a:t>结构特性</a:t>
            </a:r>
          </a:p>
          <a:p>
            <a:pPr marL="0" indent="0">
              <a:buNone/>
            </a:pPr>
            <a:r>
              <a:rPr lang="en-US" altLang="zh-CN" dirty="0"/>
              <a:t>2.3 </a:t>
            </a:r>
            <a:r>
              <a:rPr lang="zh-CN" altLang="en-US" dirty="0"/>
              <a:t>分布共享存储多计算机系统</a:t>
            </a:r>
          </a:p>
          <a:p>
            <a:pPr marL="292608" lvl="1" indent="0">
              <a:buNone/>
            </a:pPr>
            <a:r>
              <a:rPr lang="en-US" altLang="zh-CN" dirty="0"/>
              <a:t>2.3.1 </a:t>
            </a:r>
            <a:r>
              <a:rPr lang="zh-CN" altLang="en-US" dirty="0"/>
              <a:t>分布共享存储计算机系统特性</a:t>
            </a:r>
          </a:p>
          <a:p>
            <a:pPr marL="0" indent="0">
              <a:buNone/>
            </a:pPr>
            <a:r>
              <a:rPr lang="en-US" altLang="zh-CN" dirty="0"/>
              <a:t>2.4 </a:t>
            </a:r>
            <a:r>
              <a:rPr lang="zh-CN" altLang="en-US" dirty="0"/>
              <a:t>机群系统</a:t>
            </a:r>
          </a:p>
          <a:p>
            <a:pPr marL="292608" lvl="1" indent="0">
              <a:buNone/>
            </a:pPr>
            <a:r>
              <a:rPr lang="en-US" altLang="zh-CN" dirty="0"/>
              <a:t>2.4.1 </a:t>
            </a:r>
            <a:r>
              <a:rPr lang="zh-CN" altLang="en-US" dirty="0"/>
              <a:t>大规模并行处理系统</a:t>
            </a:r>
            <a:r>
              <a:rPr lang="en-US" altLang="zh-CN" dirty="0"/>
              <a:t>MPP</a:t>
            </a:r>
            <a:r>
              <a:rPr lang="zh-CN" altLang="en-US" dirty="0"/>
              <a:t>机群</a:t>
            </a:r>
            <a:r>
              <a:rPr lang="en-US" altLang="zh-CN" dirty="0"/>
              <a:t>SP2</a:t>
            </a:r>
          </a:p>
          <a:p>
            <a:pPr marL="292608" lvl="1" indent="0">
              <a:buNone/>
            </a:pPr>
            <a:r>
              <a:rPr lang="en-US" altLang="zh-CN" dirty="0"/>
              <a:t>2.4.2 </a:t>
            </a:r>
            <a:r>
              <a:rPr lang="zh-CN" altLang="en-US" dirty="0"/>
              <a:t>工作站机群</a:t>
            </a:r>
            <a:r>
              <a:rPr lang="en-US" altLang="zh-CN" dirty="0"/>
              <a:t>COW</a:t>
            </a:r>
          </a:p>
          <a:p>
            <a:pPr marL="0" indent="0">
              <a:buNone/>
            </a:pPr>
            <a:r>
              <a:rPr lang="en-US" altLang="zh-CN" dirty="0">
                <a:solidFill>
                  <a:srgbClr val="0070C0"/>
                </a:solidFill>
              </a:rPr>
              <a:t>2.5 </a:t>
            </a:r>
            <a:r>
              <a:rPr lang="zh-CN" altLang="en-US" dirty="0">
                <a:solidFill>
                  <a:srgbClr val="0070C0"/>
                </a:solidFill>
              </a:rPr>
              <a:t>分布式系统基础模型</a:t>
            </a:r>
          </a:p>
          <a:p>
            <a:pPr marL="292608" lvl="1" indent="0">
              <a:buNone/>
            </a:pPr>
            <a:endParaRPr lang="zh-CN" altLang="en-US" dirty="0"/>
          </a:p>
        </p:txBody>
      </p:sp>
      <p:sp>
        <p:nvSpPr>
          <p:cNvPr id="5" name="Slide Number Placeholder 4">
            <a:extLst>
              <a:ext uri="{FF2B5EF4-FFF2-40B4-BE49-F238E27FC236}">
                <a16:creationId xmlns:a16="http://schemas.microsoft.com/office/drawing/2014/main" id="{F9C707E1-6731-4344-8307-17ABEE228324}"/>
              </a:ext>
            </a:extLst>
          </p:cNvPr>
          <p:cNvSpPr>
            <a:spLocks noGrp="1"/>
          </p:cNvSpPr>
          <p:nvPr>
            <p:ph type="sldNum" sz="quarter" idx="12"/>
          </p:nvPr>
        </p:nvSpPr>
        <p:spPr/>
        <p:txBody>
          <a:bodyPr/>
          <a:lstStyle/>
          <a:p>
            <a:fld id="{4D4084D9-55F2-4E00-B75E-E42CB7218B8E}" type="slidenum">
              <a:rPr lang="zh-CN" altLang="en-US" smtClean="0"/>
              <a:t>46</a:t>
            </a:fld>
            <a:endParaRPr lang="zh-CN" altLang="en-US"/>
          </a:p>
        </p:txBody>
      </p:sp>
    </p:spTree>
    <p:extLst>
      <p:ext uri="{BB962C8B-B14F-4D97-AF65-F5344CB8AC3E}">
        <p14:creationId xmlns:p14="http://schemas.microsoft.com/office/powerpoint/2010/main" val="2937021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 </a:t>
            </a:r>
            <a:r>
              <a:rPr lang="zh-CN" altLang="en-US" dirty="0"/>
              <a:t>基础模型</a:t>
            </a:r>
          </a:p>
        </p:txBody>
      </p:sp>
      <p:sp>
        <p:nvSpPr>
          <p:cNvPr id="3" name="内容占位符 2"/>
          <p:cNvSpPr>
            <a:spLocks noGrp="1"/>
          </p:cNvSpPr>
          <p:nvPr>
            <p:ph idx="1"/>
          </p:nvPr>
        </p:nvSpPr>
        <p:spPr/>
        <p:txBody>
          <a:bodyPr/>
          <a:lstStyle/>
          <a:p>
            <a:r>
              <a:rPr lang="zh-CN" altLang="en-US" dirty="0"/>
              <a:t>分布式系统各有不同，但具有一些基本特征</a:t>
            </a:r>
            <a:endParaRPr lang="en-US" altLang="zh-CN" dirty="0"/>
          </a:p>
          <a:p>
            <a:pPr lvl="1"/>
            <a:r>
              <a:rPr lang="zh-CN" altLang="en-US" dirty="0"/>
              <a:t>所有模型都由若干进程组成</a:t>
            </a:r>
            <a:endParaRPr lang="en-US" altLang="zh-CN" dirty="0"/>
          </a:p>
          <a:p>
            <a:pPr lvl="1"/>
            <a:r>
              <a:rPr lang="zh-CN" altLang="en-US" dirty="0"/>
              <a:t>进程之间通过在计算机网络上发送消息而相互通信</a:t>
            </a:r>
            <a:endParaRPr lang="en-US" altLang="zh-CN" dirty="0"/>
          </a:p>
          <a:p>
            <a:pPr lvl="1"/>
            <a:r>
              <a:rPr lang="zh-CN" altLang="en-US" dirty="0"/>
              <a:t>共享的设计需求</a:t>
            </a:r>
            <a:endParaRPr lang="en-US" altLang="zh-CN" dirty="0"/>
          </a:p>
          <a:p>
            <a:pPr lvl="2"/>
            <a:r>
              <a:rPr lang="zh-CN" altLang="en-US" dirty="0"/>
              <a:t>进程及网络的性能和可靠性</a:t>
            </a:r>
            <a:endParaRPr lang="en-US" altLang="zh-CN" dirty="0"/>
          </a:p>
          <a:p>
            <a:pPr lvl="2"/>
            <a:r>
              <a:rPr lang="zh-CN" altLang="en-US" dirty="0"/>
              <a:t>系统中资源安全</a:t>
            </a:r>
            <a:endParaRPr lang="en-US" altLang="zh-CN" dirty="0"/>
          </a:p>
          <a:p>
            <a:pPr lvl="1"/>
            <a:r>
              <a:rPr lang="zh-CN" altLang="en-US" dirty="0"/>
              <a:t>基础模型的目的是：</a:t>
            </a:r>
            <a:endParaRPr lang="en-US" altLang="zh-CN" dirty="0"/>
          </a:p>
          <a:p>
            <a:pPr lvl="2"/>
            <a:r>
              <a:rPr lang="zh-CN" altLang="en-US" dirty="0"/>
              <a:t>显式的表示有关我们正在建模的系统的假设</a:t>
            </a:r>
            <a:endParaRPr lang="en-US" altLang="zh-CN" dirty="0"/>
          </a:p>
          <a:p>
            <a:pPr lvl="2"/>
            <a:r>
              <a:rPr lang="zh-CN" altLang="en-US" dirty="0"/>
              <a:t>给定这些假设，就什么是可能的、什么是不可能的给出结论</a:t>
            </a:r>
            <a:endParaRPr lang="en-US" altLang="zh-CN" dirty="0"/>
          </a:p>
          <a:p>
            <a:pPr lvl="1"/>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47</a:t>
            </a:fld>
            <a:endParaRPr lang="zh-CN" altLang="en-US"/>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218" y="4519846"/>
            <a:ext cx="435162" cy="223837"/>
          </a:xfrm>
          <a:prstGeom prst="rect">
            <a:avLst/>
          </a:prstGeom>
        </p:spPr>
      </p:pic>
    </p:spTree>
    <p:extLst>
      <p:ext uri="{BB962C8B-B14F-4D97-AF65-F5344CB8AC3E}">
        <p14:creationId xmlns:p14="http://schemas.microsoft.com/office/powerpoint/2010/main" val="27528859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 </a:t>
            </a:r>
            <a:r>
              <a:rPr lang="zh-CN" altLang="en-US" dirty="0"/>
              <a:t>基础模型</a:t>
            </a:r>
          </a:p>
        </p:txBody>
      </p:sp>
      <p:sp>
        <p:nvSpPr>
          <p:cNvPr id="3" name="内容占位符 2"/>
          <p:cNvSpPr>
            <a:spLocks noGrp="1"/>
          </p:cNvSpPr>
          <p:nvPr>
            <p:ph idx="1"/>
          </p:nvPr>
        </p:nvSpPr>
        <p:spPr/>
        <p:txBody>
          <a:bodyPr/>
          <a:lstStyle/>
          <a:p>
            <a:r>
              <a:rPr lang="zh-CN" altLang="en-US" dirty="0"/>
              <a:t>基本模型中提取的分布式系统能解决下列问题：</a:t>
            </a:r>
            <a:endParaRPr lang="en-US" altLang="zh-CN" dirty="0"/>
          </a:p>
          <a:p>
            <a:pPr lvl="1"/>
            <a:r>
              <a:rPr lang="zh-CN" altLang="en-US" dirty="0"/>
              <a:t>交互</a:t>
            </a:r>
            <a:endParaRPr lang="en-US" altLang="zh-CN" dirty="0"/>
          </a:p>
          <a:p>
            <a:pPr lvl="2"/>
            <a:r>
              <a:rPr lang="zh-CN" altLang="en-US" dirty="0"/>
              <a:t>计算在进程中发生，进程通过传递消息交互，并引发进程之间的通信和协调</a:t>
            </a:r>
            <a:endParaRPr lang="en-US" altLang="zh-CN" dirty="0"/>
          </a:p>
          <a:p>
            <a:pPr lvl="2"/>
            <a:r>
              <a:rPr lang="zh-CN" altLang="en-US" dirty="0"/>
              <a:t>交互模型必须反映通信所带来的延迟</a:t>
            </a:r>
            <a:endParaRPr lang="en-US" altLang="zh-CN" dirty="0"/>
          </a:p>
          <a:p>
            <a:pPr lvl="1"/>
            <a:r>
              <a:rPr lang="zh-CN" altLang="en-US" dirty="0"/>
              <a:t>故障</a:t>
            </a:r>
            <a:endParaRPr lang="en-US" altLang="zh-CN" dirty="0"/>
          </a:p>
          <a:p>
            <a:pPr lvl="2"/>
            <a:r>
              <a:rPr lang="zh-CN" altLang="en-US" dirty="0"/>
              <a:t>分布式系统中任一计算机出现故障或连接他们的网络出现故障，分布式系统的正确操作就会受到威胁</a:t>
            </a:r>
            <a:endParaRPr lang="en-US" altLang="zh-CN" dirty="0"/>
          </a:p>
          <a:p>
            <a:pPr lvl="2"/>
            <a:r>
              <a:rPr lang="zh-CN" altLang="en-US" dirty="0"/>
              <a:t>模型要对这些故障进行定义、分类、分析和容忍</a:t>
            </a:r>
            <a:endParaRPr lang="en-US" altLang="zh-CN" dirty="0"/>
          </a:p>
          <a:p>
            <a:pPr lvl="1"/>
            <a:r>
              <a:rPr lang="zh-CN" altLang="en-US" dirty="0"/>
              <a:t>安全</a:t>
            </a:r>
            <a:endParaRPr lang="en-US" altLang="zh-CN" dirty="0"/>
          </a:p>
          <a:p>
            <a:pPr lvl="2"/>
            <a:r>
              <a:rPr lang="zh-CN" altLang="en-US" dirty="0"/>
              <a:t>分布式系统的模块特性和开放性，使其暴露在外部代理和内部代理的攻击下</a:t>
            </a:r>
            <a:endParaRPr lang="en-US" altLang="zh-CN" dirty="0"/>
          </a:p>
          <a:p>
            <a:pPr lvl="2"/>
            <a:r>
              <a:rPr lang="zh-CN" altLang="en-US" dirty="0"/>
              <a:t>分析系统的威胁以及设计抵御这些威胁的系统</a:t>
            </a:r>
            <a:endParaRPr lang="en-US" altLang="zh-CN" dirty="0"/>
          </a:p>
          <a:p>
            <a:pPr lvl="2"/>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48</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278" y="2617061"/>
            <a:ext cx="435162" cy="223837"/>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8949" y="3958752"/>
            <a:ext cx="435162" cy="223837"/>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216" y="5086796"/>
            <a:ext cx="435162" cy="223837"/>
          </a:xfrm>
          <a:prstGeom prst="rect">
            <a:avLst/>
          </a:prstGeom>
        </p:spPr>
      </p:pic>
    </p:spTree>
    <p:extLst>
      <p:ext uri="{BB962C8B-B14F-4D97-AF65-F5344CB8AC3E}">
        <p14:creationId xmlns:p14="http://schemas.microsoft.com/office/powerpoint/2010/main" val="3029140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2.5.1 </a:t>
            </a:r>
            <a:r>
              <a:rPr lang="zh-CN" altLang="en-US" dirty="0"/>
              <a:t>交互模型</a:t>
            </a:r>
          </a:p>
        </p:txBody>
      </p:sp>
      <p:sp>
        <p:nvSpPr>
          <p:cNvPr id="3" name="内容占位符 2"/>
          <p:cNvSpPr>
            <a:spLocks noGrp="1"/>
          </p:cNvSpPr>
          <p:nvPr>
            <p:ph idx="1"/>
          </p:nvPr>
        </p:nvSpPr>
        <p:spPr/>
        <p:txBody>
          <a:bodyPr>
            <a:normAutofit fontScale="92500" lnSpcReduction="10000"/>
          </a:bodyPr>
          <a:lstStyle/>
          <a:p>
            <a:r>
              <a:rPr lang="zh-CN" altLang="en-US" dirty="0"/>
              <a:t>分布式系统由多个以复杂方式进行交互的进程组成，例如：</a:t>
            </a:r>
            <a:endParaRPr lang="en-US" altLang="zh-CN" dirty="0"/>
          </a:p>
          <a:p>
            <a:pPr lvl="1"/>
            <a:r>
              <a:rPr lang="zh-CN" altLang="en-US" dirty="0"/>
              <a:t>多个服务器进程进行相互协作提供服务</a:t>
            </a:r>
            <a:endParaRPr lang="en-US" altLang="zh-CN" dirty="0"/>
          </a:p>
          <a:p>
            <a:pPr lvl="1"/>
            <a:r>
              <a:rPr lang="zh-CN" altLang="en-US" dirty="0"/>
              <a:t>对等进程能相互协作获得一个共同的目标</a:t>
            </a:r>
            <a:endParaRPr lang="en-US" altLang="zh-CN" dirty="0"/>
          </a:p>
          <a:p>
            <a:r>
              <a:rPr lang="zh-CN" altLang="en-US" dirty="0"/>
              <a:t>算法</a:t>
            </a:r>
            <a:r>
              <a:rPr lang="en-US" altLang="zh-CN" dirty="0"/>
              <a:t>---</a:t>
            </a:r>
            <a:r>
              <a:rPr lang="zh-CN" altLang="en-US" dirty="0"/>
              <a:t>采取一系列步骤以执行期望的计算</a:t>
            </a:r>
            <a:endParaRPr lang="en-US" altLang="zh-CN" dirty="0"/>
          </a:p>
          <a:p>
            <a:pPr lvl="1"/>
            <a:r>
              <a:rPr lang="zh-CN" altLang="en-US" dirty="0"/>
              <a:t>算法中的每一步都有严格的顺序</a:t>
            </a:r>
            <a:endParaRPr lang="en-US" altLang="zh-CN" dirty="0"/>
          </a:p>
          <a:p>
            <a:pPr lvl="1"/>
            <a:r>
              <a:rPr lang="zh-CN" altLang="en-US" dirty="0"/>
              <a:t>算法决定程序的行为和程序变量的状态</a:t>
            </a:r>
            <a:endParaRPr lang="en-US" altLang="zh-CN" dirty="0"/>
          </a:p>
          <a:p>
            <a:r>
              <a:rPr lang="zh-CN" altLang="en-US" dirty="0"/>
              <a:t>分布式算法</a:t>
            </a:r>
            <a:r>
              <a:rPr lang="en-US" altLang="zh-CN" dirty="0"/>
              <a:t>---</a:t>
            </a:r>
            <a:r>
              <a:rPr lang="zh-CN" altLang="en-US" dirty="0"/>
              <a:t>定义了组成系统的每个进程所采取的步骤</a:t>
            </a:r>
            <a:endParaRPr lang="en-US" altLang="zh-CN" dirty="0"/>
          </a:p>
          <a:p>
            <a:pPr lvl="1"/>
            <a:r>
              <a:rPr lang="zh-CN" altLang="en-US" dirty="0"/>
              <a:t>包括进程之间的消息传递，以便协调每个进程所采取的步骤</a:t>
            </a:r>
            <a:endParaRPr lang="en-US" altLang="zh-CN" dirty="0"/>
          </a:p>
          <a:p>
            <a:pPr lvl="1"/>
            <a:r>
              <a:rPr lang="zh-CN" altLang="en-US" dirty="0"/>
              <a:t>每个进程的执行速率和进程之间消息传递的时限通常不能预测，因此描述分布式算法的所有状态也十分困难，要处理所涉及的一个或多个进程的故障或消息传递的故障</a:t>
            </a:r>
            <a:endParaRPr lang="en-US" altLang="zh-CN" dirty="0"/>
          </a:p>
          <a:p>
            <a:pPr lvl="1"/>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49</a:t>
            </a:fld>
            <a:endParaRPr lang="zh-CN" altLang="en-US"/>
          </a:p>
        </p:txBody>
      </p:sp>
    </p:spTree>
    <p:extLst>
      <p:ext uri="{BB962C8B-B14F-4D97-AF65-F5344CB8AC3E}">
        <p14:creationId xmlns:p14="http://schemas.microsoft.com/office/powerpoint/2010/main" val="4268022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2.1 </a:t>
            </a:r>
            <a:r>
              <a:rPr lang="zh-CN" altLang="en-US" dirty="0"/>
              <a:t>共享存储多处理机系统</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5</a:t>
            </a:fld>
            <a:endParaRPr lang="zh-CN" altLang="en-US"/>
          </a:p>
        </p:txBody>
      </p:sp>
      <p:pic>
        <p:nvPicPr>
          <p:cNvPr id="5" name="Picture 4">
            <a:extLst>
              <a:ext uri="{FF2B5EF4-FFF2-40B4-BE49-F238E27FC236}">
                <a16:creationId xmlns:a16="http://schemas.microsoft.com/office/drawing/2014/main" id="{2084D7F9-40A2-5C48-85AC-4011536BA943}"/>
              </a:ext>
            </a:extLst>
          </p:cNvPr>
          <p:cNvPicPr>
            <a:picLocks noChangeAspect="1"/>
          </p:cNvPicPr>
          <p:nvPr/>
        </p:nvPicPr>
        <p:blipFill>
          <a:blip r:embed="rId2"/>
          <a:stretch>
            <a:fillRect/>
          </a:stretch>
        </p:blipFill>
        <p:spPr>
          <a:xfrm>
            <a:off x="963703" y="120850"/>
            <a:ext cx="7216594" cy="6616299"/>
          </a:xfrm>
          <a:prstGeom prst="rect">
            <a:avLst/>
          </a:prstGeom>
        </p:spPr>
      </p:pic>
    </p:spTree>
    <p:extLst>
      <p:ext uri="{BB962C8B-B14F-4D97-AF65-F5344CB8AC3E}">
        <p14:creationId xmlns:p14="http://schemas.microsoft.com/office/powerpoint/2010/main" val="4135497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2.5.1 </a:t>
            </a:r>
            <a:r>
              <a:rPr lang="zh-CN" altLang="en-US" dirty="0"/>
              <a:t>交互模型</a:t>
            </a:r>
          </a:p>
        </p:txBody>
      </p:sp>
      <p:sp>
        <p:nvSpPr>
          <p:cNvPr id="3" name="内容占位符 2"/>
          <p:cNvSpPr>
            <a:spLocks noGrp="1"/>
          </p:cNvSpPr>
          <p:nvPr>
            <p:ph idx="1"/>
          </p:nvPr>
        </p:nvSpPr>
        <p:spPr/>
        <p:txBody>
          <a:bodyPr/>
          <a:lstStyle/>
          <a:p>
            <a:r>
              <a:rPr lang="zh-CN" altLang="en-US" dirty="0"/>
              <a:t>进程交互完成了分布式系统中所有的活动</a:t>
            </a:r>
            <a:endParaRPr lang="en-US" altLang="zh-CN" dirty="0"/>
          </a:p>
          <a:p>
            <a:r>
              <a:rPr lang="zh-CN" altLang="en-US" dirty="0"/>
              <a:t>每个进程有自己的状态，该状态由进程能访问和更新的数据集组成</a:t>
            </a:r>
            <a:endParaRPr lang="en-US" altLang="zh-CN" dirty="0"/>
          </a:p>
          <a:p>
            <a:r>
              <a:rPr lang="zh-CN" altLang="en-US" dirty="0"/>
              <a:t>属于每个进程的状态是私有的</a:t>
            </a:r>
            <a:endParaRPr lang="en-US" altLang="zh-CN" dirty="0"/>
          </a:p>
          <a:p>
            <a:r>
              <a:rPr lang="zh-CN" altLang="en-US" dirty="0"/>
              <a:t>影响进程交互的两个重要因素：</a:t>
            </a:r>
            <a:endParaRPr lang="en-US" altLang="zh-CN" dirty="0"/>
          </a:p>
          <a:p>
            <a:pPr lvl="1"/>
            <a:r>
              <a:rPr lang="zh-CN" altLang="en-US" dirty="0"/>
              <a:t>通信性能经常是一个限制特性</a:t>
            </a:r>
            <a:endParaRPr lang="en-US" altLang="zh-CN" dirty="0"/>
          </a:p>
          <a:p>
            <a:pPr lvl="1"/>
            <a:r>
              <a:rPr lang="zh-CN" altLang="en-US" dirty="0"/>
              <a:t>不可能维护一个全局时间概念</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50</a:t>
            </a:fld>
            <a:endParaRPr lang="zh-CN" altLang="en-US"/>
          </a:p>
        </p:txBody>
      </p:sp>
    </p:spTree>
    <p:extLst>
      <p:ext uri="{BB962C8B-B14F-4D97-AF65-F5344CB8AC3E}">
        <p14:creationId xmlns:p14="http://schemas.microsoft.com/office/powerpoint/2010/main" val="2709799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2.5.1 </a:t>
            </a:r>
            <a:r>
              <a:rPr lang="zh-CN" altLang="en-US" dirty="0"/>
              <a:t>交互模型</a:t>
            </a:r>
          </a:p>
        </p:txBody>
      </p:sp>
      <p:sp>
        <p:nvSpPr>
          <p:cNvPr id="3" name="内容占位符 2"/>
          <p:cNvSpPr>
            <a:spLocks noGrp="1"/>
          </p:cNvSpPr>
          <p:nvPr>
            <p:ph idx="1"/>
          </p:nvPr>
        </p:nvSpPr>
        <p:spPr/>
        <p:txBody>
          <a:bodyPr/>
          <a:lstStyle/>
          <a:p>
            <a:r>
              <a:rPr lang="zh-CN" altLang="en-US" b="1" dirty="0"/>
              <a:t>通信信道的性能</a:t>
            </a:r>
            <a:endParaRPr lang="en-US" altLang="zh-CN" b="1" dirty="0"/>
          </a:p>
          <a:p>
            <a:pPr lvl="1"/>
            <a:r>
              <a:rPr lang="zh-CN" altLang="en-US" dirty="0"/>
              <a:t>通信信道在分布式系统中可用许多方法实现</a:t>
            </a:r>
            <a:endParaRPr lang="en-US" altLang="zh-CN" dirty="0"/>
          </a:p>
          <a:p>
            <a:pPr lvl="2"/>
            <a:r>
              <a:rPr lang="zh-CN" altLang="en-US" dirty="0"/>
              <a:t>计算机网络上的流或简单消息传递</a:t>
            </a:r>
            <a:endParaRPr lang="en-US" altLang="zh-CN" dirty="0"/>
          </a:p>
          <a:p>
            <a:pPr lvl="1"/>
            <a:r>
              <a:rPr lang="zh-CN" altLang="en-US" dirty="0"/>
              <a:t>计算机网络上的通信有下列性能特征：</a:t>
            </a:r>
            <a:endParaRPr lang="en-US" altLang="zh-CN" dirty="0"/>
          </a:p>
          <a:p>
            <a:pPr lvl="1"/>
            <a:r>
              <a:rPr lang="zh-CN" altLang="en-US" dirty="0"/>
              <a:t>延迟（</a:t>
            </a:r>
            <a:r>
              <a:rPr lang="en-US" altLang="zh-CN" dirty="0"/>
              <a:t>Latency</a:t>
            </a:r>
            <a:r>
              <a:rPr lang="zh-CN" altLang="en-US" dirty="0"/>
              <a:t>）</a:t>
            </a:r>
            <a:endParaRPr lang="en-US" altLang="zh-CN" dirty="0"/>
          </a:p>
          <a:p>
            <a:pPr lvl="2"/>
            <a:r>
              <a:rPr lang="zh-CN" altLang="en-US" dirty="0"/>
              <a:t>从一个进程开始发送消息到另一个进程开始接收消息之间的间隔时间称为延迟</a:t>
            </a:r>
            <a:endParaRPr lang="en-US" altLang="zh-CN" dirty="0"/>
          </a:p>
          <a:p>
            <a:pPr lvl="1"/>
            <a:r>
              <a:rPr lang="zh-CN" altLang="en-US" dirty="0"/>
              <a:t>带宽（</a:t>
            </a:r>
            <a:r>
              <a:rPr lang="en-US" altLang="zh-CN" dirty="0"/>
              <a:t>Bandwidth</a:t>
            </a:r>
            <a:r>
              <a:rPr lang="zh-CN" altLang="en-US" dirty="0"/>
              <a:t>）</a:t>
            </a:r>
            <a:endParaRPr lang="en-US" altLang="zh-CN" dirty="0"/>
          </a:p>
          <a:p>
            <a:pPr lvl="2"/>
            <a:r>
              <a:rPr lang="zh-CN" altLang="en-US" dirty="0"/>
              <a:t>给定时间内网络能传递的信息总量</a:t>
            </a:r>
            <a:endParaRPr lang="en-US" altLang="zh-CN" dirty="0"/>
          </a:p>
          <a:p>
            <a:pPr lvl="1"/>
            <a:r>
              <a:rPr lang="zh-CN" altLang="en-US" dirty="0"/>
              <a:t>抖动（</a:t>
            </a:r>
            <a:r>
              <a:rPr lang="en-US" altLang="zh-CN" dirty="0"/>
              <a:t>Jitter</a:t>
            </a:r>
            <a:r>
              <a:rPr lang="zh-CN" altLang="en-US" dirty="0"/>
              <a:t>）</a:t>
            </a:r>
            <a:endParaRPr lang="en-US" altLang="zh-CN" dirty="0"/>
          </a:p>
          <a:p>
            <a:pPr lvl="2"/>
            <a:r>
              <a:rPr lang="zh-CN" altLang="en-US" dirty="0"/>
              <a:t>传递一系列消息所花费的时间的变化值</a:t>
            </a:r>
            <a:endParaRPr lang="en-US" altLang="zh-CN" dirty="0"/>
          </a:p>
          <a:p>
            <a:pPr lvl="1"/>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51</a:t>
            </a:fld>
            <a:endParaRPr lang="zh-CN" altLang="en-US"/>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9958" y="3491038"/>
            <a:ext cx="435162" cy="223837"/>
          </a:xfrm>
          <a:prstGeom prst="rect">
            <a:avLst/>
          </a:prstGeom>
        </p:spPr>
      </p:pic>
    </p:spTree>
    <p:extLst>
      <p:ext uri="{BB962C8B-B14F-4D97-AF65-F5344CB8AC3E}">
        <p14:creationId xmlns:p14="http://schemas.microsoft.com/office/powerpoint/2010/main" val="1445390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2.5.1 </a:t>
            </a:r>
            <a:r>
              <a:rPr lang="zh-CN" altLang="en-US" dirty="0"/>
              <a:t>交互模型</a:t>
            </a:r>
          </a:p>
        </p:txBody>
      </p:sp>
      <p:sp>
        <p:nvSpPr>
          <p:cNvPr id="3" name="内容占位符 2"/>
          <p:cNvSpPr>
            <a:spLocks noGrp="1"/>
          </p:cNvSpPr>
          <p:nvPr>
            <p:ph idx="1"/>
          </p:nvPr>
        </p:nvSpPr>
        <p:spPr/>
        <p:txBody>
          <a:bodyPr/>
          <a:lstStyle/>
          <a:p>
            <a:r>
              <a:rPr lang="zh-CN" altLang="en-US" b="1" dirty="0"/>
              <a:t>计算机时钟和时序事件</a:t>
            </a:r>
            <a:endParaRPr lang="en-US" altLang="zh-CN" b="1" dirty="0"/>
          </a:p>
          <a:p>
            <a:pPr lvl="1"/>
            <a:r>
              <a:rPr lang="zh-CN" altLang="en-US" dirty="0"/>
              <a:t>分布式系统中每台计算机有自己的内部时钟</a:t>
            </a:r>
            <a:endParaRPr lang="en-US" altLang="zh-CN" dirty="0"/>
          </a:p>
          <a:p>
            <a:pPr lvl="1"/>
            <a:r>
              <a:rPr lang="zh-CN" altLang="en-US" dirty="0"/>
              <a:t>不同计算机的时钟会提供不同的值</a:t>
            </a:r>
            <a:endParaRPr lang="en-US" altLang="zh-CN" dirty="0"/>
          </a:p>
          <a:p>
            <a:pPr lvl="1"/>
            <a:r>
              <a:rPr lang="zh-CN" altLang="en-US" dirty="0"/>
              <a:t>计算机时钟和绝对时间之间有偏移，每台计算机的偏移率互不相同</a:t>
            </a:r>
            <a:endParaRPr lang="en-US" altLang="zh-CN" dirty="0"/>
          </a:p>
          <a:p>
            <a:r>
              <a:rPr lang="zh-CN" altLang="en-US" dirty="0"/>
              <a:t>时钟漂移率</a:t>
            </a:r>
            <a:endParaRPr lang="en-US" altLang="zh-CN" dirty="0"/>
          </a:p>
          <a:p>
            <a:pPr lvl="1"/>
            <a:r>
              <a:rPr lang="zh-CN" altLang="en-US" dirty="0"/>
              <a:t>指的是计算机时钟偏离绝对参考时钟的比率</a:t>
            </a:r>
            <a:endParaRPr lang="en-US" altLang="zh-CN" dirty="0"/>
          </a:p>
          <a:p>
            <a:r>
              <a:rPr lang="zh-CN" altLang="en-US" dirty="0"/>
              <a:t>即使分布式系统中所有计算机时钟在初始情况下都设置成相同时间，它们的时钟最后也会相差巨大，除非进行校正</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52</a:t>
            </a:fld>
            <a:endParaRPr lang="zh-CN" altLang="en-US"/>
          </a:p>
        </p:txBody>
      </p:sp>
    </p:spTree>
    <p:extLst>
      <p:ext uri="{BB962C8B-B14F-4D97-AF65-F5344CB8AC3E}">
        <p14:creationId xmlns:p14="http://schemas.microsoft.com/office/powerpoint/2010/main" val="2088514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2.5.1 </a:t>
            </a:r>
            <a:r>
              <a:rPr lang="zh-CN" altLang="en-US" dirty="0"/>
              <a:t>交互模型</a:t>
            </a:r>
          </a:p>
        </p:txBody>
      </p:sp>
      <p:sp>
        <p:nvSpPr>
          <p:cNvPr id="3" name="内容占位符 2"/>
          <p:cNvSpPr>
            <a:spLocks noGrp="1"/>
          </p:cNvSpPr>
          <p:nvPr>
            <p:ph idx="1"/>
          </p:nvPr>
        </p:nvSpPr>
        <p:spPr/>
        <p:txBody>
          <a:bodyPr/>
          <a:lstStyle/>
          <a:p>
            <a:r>
              <a:rPr lang="zh-CN" altLang="en-US" dirty="0"/>
              <a:t>时钟的校正方法</a:t>
            </a:r>
            <a:endParaRPr lang="en-US" altLang="zh-CN" dirty="0"/>
          </a:p>
          <a:p>
            <a:pPr lvl="1"/>
            <a:r>
              <a:rPr lang="en-US" altLang="zh-CN" dirty="0"/>
              <a:t>GPS</a:t>
            </a:r>
            <a:r>
              <a:rPr lang="zh-CN" altLang="en-US" dirty="0"/>
              <a:t>，以大约</a:t>
            </a:r>
            <a:r>
              <a:rPr lang="en-US" altLang="zh-CN" dirty="0"/>
              <a:t>1</a:t>
            </a:r>
            <a:r>
              <a:rPr lang="el-GR" altLang="zh-CN" dirty="0"/>
              <a:t>μ</a:t>
            </a:r>
            <a:r>
              <a:rPr lang="en-US" altLang="zh-CN" dirty="0"/>
              <a:t>s</a:t>
            </a:r>
            <a:r>
              <a:rPr lang="zh-CN" altLang="en-US" dirty="0"/>
              <a:t>的精度接收时间读数</a:t>
            </a:r>
            <a:endParaRPr lang="en-US" altLang="zh-CN" dirty="0"/>
          </a:p>
          <a:p>
            <a:pPr lvl="1"/>
            <a:r>
              <a:rPr lang="zh-CN" altLang="en-US" dirty="0"/>
              <a:t>具有精确时间源的计算机可以发送时序消息给网络中其他计算机</a:t>
            </a:r>
            <a:endParaRPr lang="en-US" altLang="zh-CN" dirty="0"/>
          </a:p>
          <a:p>
            <a:pPr lvl="1"/>
            <a:r>
              <a:rPr lang="zh-CN" altLang="en-US" dirty="0"/>
              <a:t>详细会在</a:t>
            </a:r>
            <a:r>
              <a:rPr lang="en-US" altLang="zh-CN" dirty="0"/>
              <a:t>14</a:t>
            </a:r>
            <a:r>
              <a:rPr lang="zh-CN" altLang="en-US" dirty="0"/>
              <a:t>章中进行介绍</a:t>
            </a:r>
            <a:endParaRPr lang="en-US" altLang="zh-CN"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53</a:t>
            </a:fld>
            <a:endParaRPr lang="zh-CN" altLang="en-US"/>
          </a:p>
        </p:txBody>
      </p:sp>
    </p:spTree>
    <p:extLst>
      <p:ext uri="{BB962C8B-B14F-4D97-AF65-F5344CB8AC3E}">
        <p14:creationId xmlns:p14="http://schemas.microsoft.com/office/powerpoint/2010/main" val="30238402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2.5.1 </a:t>
            </a:r>
            <a:r>
              <a:rPr lang="zh-CN" altLang="en-US" dirty="0"/>
              <a:t>交互模型</a:t>
            </a:r>
          </a:p>
        </p:txBody>
      </p:sp>
      <p:sp>
        <p:nvSpPr>
          <p:cNvPr id="3" name="内容占位符 2"/>
          <p:cNvSpPr>
            <a:spLocks noGrp="1"/>
          </p:cNvSpPr>
          <p:nvPr>
            <p:ph idx="1"/>
          </p:nvPr>
        </p:nvSpPr>
        <p:spPr>
          <a:xfrm>
            <a:off x="822959" y="1296331"/>
            <a:ext cx="7543801" cy="4799669"/>
          </a:xfrm>
        </p:spPr>
        <p:txBody>
          <a:bodyPr>
            <a:normAutofit/>
          </a:bodyPr>
          <a:lstStyle/>
          <a:p>
            <a:r>
              <a:rPr lang="zh-CN" altLang="en-US" b="1" dirty="0"/>
              <a:t>交互模型的两个变体</a:t>
            </a:r>
          </a:p>
          <a:p>
            <a:pPr lvl="1"/>
            <a:r>
              <a:rPr lang="zh-CN" altLang="en-US" dirty="0"/>
              <a:t>同步分布式系统</a:t>
            </a:r>
            <a:endParaRPr lang="en-US" altLang="zh-CN" dirty="0"/>
          </a:p>
          <a:p>
            <a:pPr lvl="2"/>
            <a:r>
              <a:rPr lang="zh-CN" altLang="en-US" dirty="0"/>
              <a:t>进程执行每一步的时间有一个上限和下限</a:t>
            </a:r>
            <a:endParaRPr lang="en-US" altLang="zh-CN" dirty="0"/>
          </a:p>
          <a:p>
            <a:pPr lvl="2"/>
            <a:r>
              <a:rPr lang="zh-CN" altLang="en-US" dirty="0"/>
              <a:t>通过通道传递的每个消息在一个已知的时间范围内接收到</a:t>
            </a:r>
            <a:endParaRPr lang="en-US" altLang="zh-CN" dirty="0"/>
          </a:p>
          <a:p>
            <a:pPr lvl="2"/>
            <a:r>
              <a:rPr lang="zh-CN" altLang="en-US" dirty="0"/>
              <a:t>每个进程有一个本地时钟，与实际时间的偏移率在一个已知的范围内</a:t>
            </a:r>
            <a:endParaRPr lang="en-US" altLang="zh-CN" dirty="0"/>
          </a:p>
          <a:p>
            <a:pPr lvl="1"/>
            <a:r>
              <a:rPr lang="zh-CN" altLang="en-US" dirty="0"/>
              <a:t>异步分布式系统</a:t>
            </a:r>
            <a:r>
              <a:rPr lang="en-US" altLang="zh-CN" dirty="0"/>
              <a:t>——</a:t>
            </a:r>
            <a:r>
              <a:rPr lang="zh-CN" altLang="en-US" dirty="0"/>
              <a:t>对下列因素没有限制的系统</a:t>
            </a:r>
            <a:endParaRPr lang="en-US" altLang="zh-CN" dirty="0"/>
          </a:p>
          <a:p>
            <a:pPr lvl="2"/>
            <a:r>
              <a:rPr lang="zh-CN" altLang="en-US" dirty="0"/>
              <a:t>进程执行速度</a:t>
            </a:r>
            <a:endParaRPr lang="en-US" altLang="zh-CN" dirty="0"/>
          </a:p>
          <a:p>
            <a:pPr lvl="2"/>
            <a:r>
              <a:rPr lang="zh-CN" altLang="en-US" dirty="0"/>
              <a:t>消息传递延迟</a:t>
            </a:r>
            <a:endParaRPr lang="en-US" altLang="zh-CN" dirty="0"/>
          </a:p>
          <a:p>
            <a:pPr lvl="2"/>
            <a:r>
              <a:rPr lang="zh-CN" altLang="en-US" dirty="0"/>
              <a:t>时钟漂移率</a:t>
            </a:r>
            <a:endParaRPr lang="en-US" altLang="zh-CN" dirty="0"/>
          </a:p>
          <a:p>
            <a:pPr lvl="1"/>
            <a:r>
              <a:rPr lang="zh-CN" altLang="en-US" dirty="0"/>
              <a:t>对异步分布式系统有效的任何解决方案对于同步系统同样有效</a:t>
            </a:r>
            <a:endParaRPr lang="en-US" altLang="zh-CN" dirty="0"/>
          </a:p>
          <a:p>
            <a:r>
              <a:rPr lang="en-US" altLang="zh-CN" dirty="0" err="1"/>
              <a:t>Pepperland</a:t>
            </a:r>
            <a:r>
              <a:rPr lang="zh-CN" altLang="en-US" dirty="0"/>
              <a:t>协定</a:t>
            </a:r>
            <a:endParaRPr lang="en-US" altLang="zh-CN" dirty="0"/>
          </a:p>
          <a:p>
            <a:pPr lvl="1"/>
            <a:r>
              <a:rPr lang="zh-CN" altLang="en-US" dirty="0"/>
              <a:t>红师和蓝师在邻近两座山的山顶</a:t>
            </a:r>
            <a:endParaRPr lang="en-US" altLang="zh-CN" dirty="0"/>
          </a:p>
          <a:p>
            <a:pPr lvl="2"/>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54</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921" y="2950348"/>
            <a:ext cx="435162" cy="223837"/>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0149" y="4351858"/>
            <a:ext cx="435162" cy="223837"/>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6893" y="5401566"/>
            <a:ext cx="435162" cy="223837"/>
          </a:xfrm>
          <a:prstGeom prst="rect">
            <a:avLst/>
          </a:prstGeom>
        </p:spPr>
      </p:pic>
    </p:spTree>
    <p:extLst>
      <p:ext uri="{BB962C8B-B14F-4D97-AF65-F5344CB8AC3E}">
        <p14:creationId xmlns:p14="http://schemas.microsoft.com/office/powerpoint/2010/main" val="306935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2.5.1 </a:t>
            </a:r>
            <a:r>
              <a:rPr lang="zh-CN" altLang="en-US" dirty="0"/>
              <a:t>交互模型</a:t>
            </a:r>
          </a:p>
        </p:txBody>
      </p:sp>
      <p:sp>
        <p:nvSpPr>
          <p:cNvPr id="3" name="内容占位符 2"/>
          <p:cNvSpPr>
            <a:spLocks noGrp="1"/>
          </p:cNvSpPr>
          <p:nvPr>
            <p:ph idx="1"/>
          </p:nvPr>
        </p:nvSpPr>
        <p:spPr/>
        <p:txBody>
          <a:bodyPr/>
          <a:lstStyle/>
          <a:p>
            <a:r>
              <a:rPr lang="zh-CN" altLang="en-US" b="1" dirty="0"/>
              <a:t>事件排序</a:t>
            </a:r>
            <a:endParaRPr lang="en-US" altLang="zh-CN" b="1" dirty="0"/>
          </a:p>
          <a:p>
            <a:pPr lvl="1"/>
            <a:r>
              <a:rPr lang="zh-CN" altLang="en-US" dirty="0"/>
              <a:t>许多情况下我们需要知道一个进程中的一个事件（发送或接受一个消息）是发生在另一个进程的另一个事件之前、之后或同时。</a:t>
            </a:r>
            <a:endParaRPr lang="en-US" altLang="zh-CN" dirty="0"/>
          </a:p>
          <a:p>
            <a:pPr lvl="1"/>
            <a:r>
              <a:rPr lang="zh-CN" altLang="en-US" dirty="0"/>
              <a:t>例如：</a:t>
            </a:r>
            <a:endParaRPr lang="en-US" altLang="zh-CN" dirty="0"/>
          </a:p>
          <a:p>
            <a:pPr lvl="2"/>
            <a:r>
              <a:rPr lang="en-US" altLang="zh-CN" dirty="0"/>
              <a:t>X,Y,Z,A</a:t>
            </a:r>
            <a:r>
              <a:rPr lang="zh-CN" altLang="en-US" dirty="0"/>
              <a:t>之间的邮件交换</a:t>
            </a:r>
            <a:endParaRPr lang="en-US" altLang="zh-CN"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55</a:t>
            </a:fld>
            <a:endParaRPr lang="zh-CN" altLang="en-US"/>
          </a:p>
        </p:txBody>
      </p:sp>
      <p:pic>
        <p:nvPicPr>
          <p:cNvPr id="6" name="图片 5"/>
          <p:cNvPicPr>
            <a:picLocks noChangeAspect="1"/>
          </p:cNvPicPr>
          <p:nvPr/>
        </p:nvPicPr>
        <p:blipFill>
          <a:blip r:embed="rId2"/>
          <a:stretch>
            <a:fillRect/>
          </a:stretch>
        </p:blipFill>
        <p:spPr>
          <a:xfrm>
            <a:off x="3510951" y="3189911"/>
            <a:ext cx="5403417" cy="2781713"/>
          </a:xfrm>
          <a:prstGeom prst="rect">
            <a:avLst/>
          </a:prstGeom>
        </p:spPr>
      </p:pic>
      <p:sp>
        <p:nvSpPr>
          <p:cNvPr id="9" name="矩形 8"/>
          <p:cNvSpPr/>
          <p:nvPr/>
        </p:nvSpPr>
        <p:spPr>
          <a:xfrm>
            <a:off x="729204" y="3270583"/>
            <a:ext cx="2781747" cy="1280351"/>
          </a:xfrm>
          <a:prstGeom prst="rect">
            <a:avLst/>
          </a:prstGeom>
        </p:spPr>
        <p:txBody>
          <a:bodyPr wrap="square">
            <a:spAutoFit/>
          </a:bodyPr>
          <a:lstStyle/>
          <a:p>
            <a:pPr marL="566928" lvl="2" indent="-182880">
              <a:lnSpc>
                <a:spcPct val="120000"/>
              </a:lnSpc>
              <a:spcBef>
                <a:spcPts val="200"/>
              </a:spcBef>
              <a:spcAft>
                <a:spcPts val="400"/>
              </a:spcAft>
              <a:buClr>
                <a:schemeClr val="accent1"/>
              </a:buClr>
              <a:buFont typeface="Calibri" pitchFamily="34" charset="0"/>
              <a:buChar char="◦"/>
            </a:pPr>
            <a:r>
              <a:rPr lang="zh-CN" altLang="en-US" sz="1400" dirty="0">
                <a:solidFill>
                  <a:schemeClr val="tx1">
                    <a:lumMod val="75000"/>
                    <a:lumOff val="25000"/>
                  </a:schemeClr>
                </a:solidFill>
              </a:rPr>
              <a:t>X发送主题Meeting的消息</a:t>
            </a:r>
          </a:p>
          <a:p>
            <a:pPr marL="566928" lvl="2" indent="-182880">
              <a:lnSpc>
                <a:spcPct val="120000"/>
              </a:lnSpc>
              <a:spcBef>
                <a:spcPts val="200"/>
              </a:spcBef>
              <a:spcAft>
                <a:spcPts val="400"/>
              </a:spcAft>
              <a:buClr>
                <a:schemeClr val="accent1"/>
              </a:buClr>
              <a:buFont typeface="Calibri" pitchFamily="34" charset="0"/>
              <a:buChar char="◦"/>
            </a:pPr>
            <a:r>
              <a:rPr lang="zh-CN" altLang="en-US" sz="1400" dirty="0">
                <a:solidFill>
                  <a:schemeClr val="tx1">
                    <a:lumMod val="75000"/>
                    <a:lumOff val="25000"/>
                  </a:schemeClr>
                </a:solidFill>
              </a:rPr>
              <a:t>Y读取并回复它</a:t>
            </a:r>
          </a:p>
          <a:p>
            <a:pPr marL="566928" lvl="2" indent="-182880">
              <a:lnSpc>
                <a:spcPct val="120000"/>
              </a:lnSpc>
              <a:spcBef>
                <a:spcPts val="200"/>
              </a:spcBef>
              <a:spcAft>
                <a:spcPts val="400"/>
              </a:spcAft>
              <a:buClr>
                <a:schemeClr val="accent1"/>
              </a:buClr>
              <a:buFont typeface="Calibri" pitchFamily="34" charset="0"/>
              <a:buChar char="◦"/>
            </a:pPr>
            <a:r>
              <a:rPr lang="zh-CN" altLang="en-US" sz="1400" dirty="0">
                <a:solidFill>
                  <a:schemeClr val="tx1">
                    <a:lumMod val="75000"/>
                    <a:lumOff val="25000"/>
                  </a:schemeClr>
                </a:solidFill>
              </a:rPr>
              <a:t>Z读取X消息和Y的回复并发送另外一个回复</a:t>
            </a:r>
          </a:p>
        </p:txBody>
      </p:sp>
      <p:sp>
        <p:nvSpPr>
          <p:cNvPr id="10" name="矩形 9"/>
          <p:cNvSpPr/>
          <p:nvPr/>
        </p:nvSpPr>
        <p:spPr>
          <a:xfrm>
            <a:off x="3926659" y="5928509"/>
            <a:ext cx="4572000" cy="369332"/>
          </a:xfrm>
          <a:prstGeom prst="rect">
            <a:avLst/>
          </a:prstGeom>
        </p:spPr>
        <p:txBody>
          <a:bodyPr>
            <a:spAutoFit/>
          </a:bodyPr>
          <a:lstStyle/>
          <a:p>
            <a:pPr algn="ctr"/>
            <a:r>
              <a:rPr lang="en-US" altLang="zh-CN" dirty="0"/>
              <a:t>Figure 2.13 Real-time ordering of events</a:t>
            </a:r>
            <a:endParaRPr lang="zh-CN" altLang="en-US" dirty="0"/>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4887" y="5704672"/>
            <a:ext cx="435162" cy="223837"/>
          </a:xfrm>
          <a:prstGeom prst="rect">
            <a:avLst/>
          </a:prstGeom>
        </p:spPr>
      </p:pic>
    </p:spTree>
    <p:extLst>
      <p:ext uri="{BB962C8B-B14F-4D97-AF65-F5344CB8AC3E}">
        <p14:creationId xmlns:p14="http://schemas.microsoft.com/office/powerpoint/2010/main" val="302882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2.5.1 </a:t>
            </a:r>
            <a:r>
              <a:rPr lang="zh-CN" altLang="en-US" dirty="0"/>
              <a:t>交互模型</a:t>
            </a:r>
          </a:p>
        </p:txBody>
      </p:sp>
      <p:sp>
        <p:nvSpPr>
          <p:cNvPr id="3" name="内容占位符 2"/>
          <p:cNvSpPr>
            <a:spLocks noGrp="1"/>
          </p:cNvSpPr>
          <p:nvPr>
            <p:ph idx="1"/>
          </p:nvPr>
        </p:nvSpPr>
        <p:spPr/>
        <p:txBody>
          <a:bodyPr/>
          <a:lstStyle/>
          <a:p>
            <a:r>
              <a:rPr lang="zh-CN" altLang="en-US" dirty="0"/>
              <a:t>如果</a:t>
            </a:r>
            <a:r>
              <a:rPr lang="en-US" altLang="zh-CN" dirty="0"/>
              <a:t>X,Y,Z</a:t>
            </a:r>
            <a:r>
              <a:rPr lang="zh-CN" altLang="en-US" dirty="0"/>
              <a:t>计算机上的时间可以同步，每个消息发送时可以携带本地时间戳，那么消息可以按照正常的顺序排列</a:t>
            </a:r>
            <a:endParaRPr lang="en-US" altLang="zh-CN" dirty="0"/>
          </a:p>
          <a:p>
            <a:r>
              <a:rPr lang="zh-CN" altLang="en-US" dirty="0"/>
              <a:t>如果一个分布式系统中时间不能精确同步，</a:t>
            </a:r>
            <a:r>
              <a:rPr lang="en-US" altLang="zh-CN" dirty="0" err="1"/>
              <a:t>Lamport</a:t>
            </a:r>
            <a:r>
              <a:rPr lang="zh-CN" altLang="en-US" dirty="0"/>
              <a:t>提出了逻辑时间的模型，为在分布式系统中运行于不同计算机上的进程的事件提供顺序</a:t>
            </a:r>
            <a:endParaRPr lang="en-US" altLang="zh-CN" dirty="0"/>
          </a:p>
          <a:p>
            <a:r>
              <a:rPr lang="zh-CN" altLang="en-US" dirty="0"/>
              <a:t>使用逻辑时间不需要借助时钟就可以推断出消息的顺序</a:t>
            </a:r>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56</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4201" y="4445862"/>
            <a:ext cx="435162" cy="223837"/>
          </a:xfrm>
          <a:prstGeom prst="rect">
            <a:avLst/>
          </a:prstGeom>
        </p:spPr>
      </p:pic>
    </p:spTree>
    <p:extLst>
      <p:ext uri="{BB962C8B-B14F-4D97-AF65-F5344CB8AC3E}">
        <p14:creationId xmlns:p14="http://schemas.microsoft.com/office/powerpoint/2010/main" val="17844923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dirty="0"/>
              <a:t>分布式系统中，进程和通信通道都可能出故障</a:t>
            </a:r>
            <a:endParaRPr lang="en-US" altLang="zh-CN" dirty="0"/>
          </a:p>
          <a:p>
            <a:r>
              <a:rPr lang="zh-CN" altLang="en-US" dirty="0"/>
              <a:t>故障模型定义了故障可能发生的方式，以便理解故障所产生的影响</a:t>
            </a:r>
            <a:endParaRPr lang="en-US" altLang="zh-CN" dirty="0"/>
          </a:p>
          <a:p>
            <a:pPr marL="0" indent="0">
              <a:buNone/>
            </a:pPr>
            <a:r>
              <a:rPr lang="zh-CN" altLang="en-US" dirty="0"/>
              <a:t>  遗漏故障</a:t>
            </a:r>
            <a:endParaRPr lang="en-US" altLang="zh-CN" dirty="0"/>
          </a:p>
          <a:p>
            <a:pPr marL="0" indent="0">
              <a:buNone/>
            </a:pPr>
            <a:r>
              <a:rPr lang="zh-CN" altLang="en-US" dirty="0"/>
              <a:t>  随机故障</a:t>
            </a:r>
            <a:endParaRPr lang="en-US" altLang="zh-CN" dirty="0"/>
          </a:p>
          <a:p>
            <a:pPr marL="0" indent="0">
              <a:buNone/>
            </a:pPr>
            <a:r>
              <a:rPr lang="zh-CN" altLang="en-US" dirty="0"/>
              <a:t>  时序故障</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57</a:t>
            </a:fld>
            <a:endParaRPr lang="zh-CN" altLang="en-US"/>
          </a:p>
        </p:txBody>
      </p:sp>
    </p:spTree>
    <p:extLst>
      <p:ext uri="{BB962C8B-B14F-4D97-AF65-F5344CB8AC3E}">
        <p14:creationId xmlns:p14="http://schemas.microsoft.com/office/powerpoint/2010/main" val="2617545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dirty="0"/>
              <a:t>遗漏故障</a:t>
            </a:r>
            <a:endParaRPr lang="en-US" altLang="zh-CN" dirty="0"/>
          </a:p>
          <a:p>
            <a:pPr lvl="1"/>
            <a:r>
              <a:rPr lang="zh-CN" altLang="en-US" dirty="0"/>
              <a:t>是指进程或者通信通道不能完成它应该做的动作</a:t>
            </a:r>
            <a:endParaRPr lang="en-US" altLang="zh-CN" dirty="0"/>
          </a:p>
          <a:p>
            <a:pPr lvl="1"/>
            <a:r>
              <a:rPr lang="zh-CN" altLang="en-US" dirty="0"/>
              <a:t>进程遗漏故障中最常见的是进程崩溃</a:t>
            </a:r>
            <a:endParaRPr lang="en-US" altLang="zh-CN" dirty="0"/>
          </a:p>
          <a:p>
            <a:pPr lvl="2"/>
            <a:r>
              <a:rPr lang="zh-CN" altLang="en-US" dirty="0"/>
              <a:t>崩溃检测方法依赖</a:t>
            </a:r>
            <a:r>
              <a:rPr lang="zh-CN" altLang="en-US" b="1" i="1" dirty="0"/>
              <a:t>超时</a:t>
            </a:r>
            <a:r>
              <a:rPr lang="zh-CN" altLang="en-US" dirty="0"/>
              <a:t>的使用</a:t>
            </a:r>
            <a:endParaRPr lang="en-US" altLang="zh-CN" dirty="0"/>
          </a:p>
          <a:p>
            <a:pPr lvl="2"/>
            <a:r>
              <a:rPr lang="zh-CN" altLang="en-US" dirty="0"/>
              <a:t>异步系统中超时只能表明进程没有响应</a:t>
            </a:r>
            <a:endParaRPr lang="en-US" altLang="zh-CN" dirty="0"/>
          </a:p>
          <a:p>
            <a:pPr lvl="3"/>
            <a:r>
              <a:rPr lang="zh-CN" altLang="en-US" dirty="0"/>
              <a:t>崩溃</a:t>
            </a:r>
            <a:endParaRPr lang="en-US" altLang="zh-CN" dirty="0"/>
          </a:p>
          <a:p>
            <a:pPr lvl="3"/>
            <a:r>
              <a:rPr lang="zh-CN" altLang="en-US" dirty="0"/>
              <a:t>执行速度慢</a:t>
            </a:r>
            <a:endParaRPr lang="en-US" altLang="zh-CN" dirty="0"/>
          </a:p>
          <a:p>
            <a:pPr lvl="3"/>
            <a:r>
              <a:rPr lang="zh-CN" altLang="en-US" dirty="0"/>
              <a:t>消息没有送达</a:t>
            </a:r>
            <a:endParaRPr lang="en-US" altLang="zh-CN" dirty="0"/>
          </a:p>
          <a:p>
            <a:pPr lvl="1"/>
            <a:r>
              <a:rPr lang="zh-CN" altLang="en-US" dirty="0">
                <a:latin typeface="楷体" panose="02010609060101010101" pitchFamily="49" charset="-122"/>
                <a:ea typeface="楷体" panose="02010609060101010101" pitchFamily="49" charset="-122"/>
              </a:rPr>
              <a:t>故障</a:t>
            </a:r>
            <a:r>
              <a:rPr lang="en-US" altLang="zh-CN" dirty="0">
                <a:latin typeface="楷体" panose="02010609060101010101" pitchFamily="49" charset="-122"/>
                <a:ea typeface="楷体" panose="02010609060101010101" pitchFamily="49" charset="-122"/>
              </a:rPr>
              <a:t>—</a:t>
            </a:r>
            <a:r>
              <a:rPr lang="zh-CN" altLang="en-US" dirty="0">
                <a:latin typeface="楷体" panose="02010609060101010101" pitchFamily="49" charset="-122"/>
                <a:ea typeface="楷体" panose="02010609060101010101" pitchFamily="49" charset="-122"/>
              </a:rPr>
              <a:t>停止</a:t>
            </a:r>
            <a:r>
              <a:rPr lang="zh-CN" altLang="en-US" dirty="0"/>
              <a:t>，如果能够确切检测到进程崩溃</a:t>
            </a:r>
            <a:endParaRPr lang="en-US" altLang="zh-CN" dirty="0"/>
          </a:p>
          <a:p>
            <a:pPr lvl="2"/>
            <a:r>
              <a:rPr lang="zh-CN" altLang="en-US" dirty="0"/>
              <a:t>同步系统中，确定消息送达后，超时可用于检测故障</a:t>
            </a:r>
            <a:r>
              <a:rPr lang="en-US" altLang="zh-CN" dirty="0"/>
              <a:t>—</a:t>
            </a:r>
            <a:r>
              <a:rPr lang="zh-CN" altLang="en-US" dirty="0"/>
              <a:t>停止行为</a:t>
            </a:r>
            <a:endParaRPr lang="en-US" altLang="zh-CN" dirty="0"/>
          </a:p>
          <a:p>
            <a:pPr lvl="3"/>
            <a:r>
              <a:rPr lang="zh-CN" altLang="en-US" dirty="0"/>
              <a:t>例如：</a:t>
            </a:r>
            <a:r>
              <a:rPr lang="en-US" altLang="zh-CN" dirty="0"/>
              <a:t>P</a:t>
            </a:r>
            <a:r>
              <a:rPr lang="zh-CN" altLang="en-US" dirty="0"/>
              <a:t>和</a:t>
            </a:r>
            <a:r>
              <a:rPr lang="en-US" altLang="zh-CN" dirty="0"/>
              <a:t>Q</a:t>
            </a:r>
            <a:r>
              <a:rPr lang="zh-CN" altLang="en-US" dirty="0"/>
              <a:t>两个进程，</a:t>
            </a:r>
            <a:r>
              <a:rPr lang="en-US" altLang="zh-CN" dirty="0"/>
              <a:t>Q</a:t>
            </a:r>
            <a:r>
              <a:rPr lang="zh-CN" altLang="en-US" dirty="0"/>
              <a:t>应答</a:t>
            </a:r>
            <a:r>
              <a:rPr lang="en-US" altLang="zh-CN" dirty="0"/>
              <a:t>P</a:t>
            </a:r>
            <a:r>
              <a:rPr lang="zh-CN" altLang="en-US" dirty="0"/>
              <a:t>的消息，如果进程</a:t>
            </a:r>
            <a:r>
              <a:rPr lang="en-US" altLang="zh-CN" dirty="0"/>
              <a:t>P</a:t>
            </a:r>
            <a:r>
              <a:rPr lang="zh-CN" altLang="en-US" dirty="0"/>
              <a:t>按照本地时间度量最大超时范围内还没有收到</a:t>
            </a:r>
            <a:r>
              <a:rPr lang="en-US" altLang="zh-CN" dirty="0"/>
              <a:t>Q</a:t>
            </a:r>
            <a:r>
              <a:rPr lang="zh-CN" altLang="en-US" dirty="0"/>
              <a:t>的消息，那么</a:t>
            </a:r>
            <a:r>
              <a:rPr lang="en-US" altLang="zh-CN" dirty="0"/>
              <a:t>P</a:t>
            </a:r>
            <a:r>
              <a:rPr lang="zh-CN" altLang="en-US" dirty="0"/>
              <a:t>可以得出结论：</a:t>
            </a:r>
            <a:r>
              <a:rPr lang="en-US" altLang="zh-CN" dirty="0"/>
              <a:t>Q</a:t>
            </a:r>
            <a:r>
              <a:rPr lang="zh-CN" altLang="en-US" dirty="0"/>
              <a:t>进程出现了故障</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58</a:t>
            </a:fld>
            <a:endParaRPr lang="zh-CN" altLang="en-US"/>
          </a:p>
        </p:txBody>
      </p:sp>
    </p:spTree>
    <p:extLst>
      <p:ext uri="{BB962C8B-B14F-4D97-AF65-F5344CB8AC3E}">
        <p14:creationId xmlns:p14="http://schemas.microsoft.com/office/powerpoint/2010/main" val="29090579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dirty="0"/>
              <a:t>通信遗漏故障</a:t>
            </a:r>
            <a:endParaRPr lang="en-US" altLang="zh-CN" dirty="0"/>
          </a:p>
          <a:p>
            <a:pPr lvl="1"/>
            <a:r>
              <a:rPr lang="zh-CN" altLang="en-US" dirty="0"/>
              <a:t>通信原语</a:t>
            </a:r>
            <a:r>
              <a:rPr lang="en-US" altLang="zh-CN" dirty="0"/>
              <a:t>send</a:t>
            </a:r>
            <a:r>
              <a:rPr lang="zh-CN" altLang="en-US" dirty="0"/>
              <a:t>和</a:t>
            </a:r>
            <a:r>
              <a:rPr lang="en-US" altLang="zh-CN" dirty="0"/>
              <a:t>receive</a:t>
            </a:r>
          </a:p>
          <a:p>
            <a:pPr lvl="1"/>
            <a:r>
              <a:rPr lang="zh-CN" altLang="en-US" dirty="0"/>
              <a:t>进程</a:t>
            </a:r>
            <a:r>
              <a:rPr lang="en-US" altLang="zh-CN" dirty="0"/>
              <a:t>p</a:t>
            </a:r>
            <a:r>
              <a:rPr lang="zh-CN" altLang="en-US" dirty="0"/>
              <a:t>将消息</a:t>
            </a:r>
            <a:r>
              <a:rPr lang="en-US" altLang="zh-CN" dirty="0"/>
              <a:t>m</a:t>
            </a:r>
            <a:r>
              <a:rPr lang="zh-CN" altLang="en-US" dirty="0"/>
              <a:t>插入到它外发消息缓冲区来执行</a:t>
            </a:r>
            <a:r>
              <a:rPr lang="en-US" altLang="zh-CN" dirty="0"/>
              <a:t>send</a:t>
            </a:r>
          </a:p>
          <a:p>
            <a:pPr lvl="1"/>
            <a:r>
              <a:rPr lang="zh-CN" altLang="en-US" dirty="0"/>
              <a:t>通信通道将</a:t>
            </a:r>
            <a:r>
              <a:rPr lang="en-US" altLang="zh-CN" dirty="0"/>
              <a:t>m</a:t>
            </a:r>
            <a:r>
              <a:rPr lang="zh-CN" altLang="en-US" dirty="0"/>
              <a:t>传输到</a:t>
            </a:r>
            <a:r>
              <a:rPr lang="en-US" altLang="zh-CN" dirty="0"/>
              <a:t>q</a:t>
            </a:r>
            <a:r>
              <a:rPr lang="zh-CN" altLang="en-US" dirty="0"/>
              <a:t>的接受消息缓冲区</a:t>
            </a:r>
            <a:endParaRPr lang="en-US" altLang="zh-CN" dirty="0"/>
          </a:p>
          <a:p>
            <a:pPr lvl="1"/>
            <a:r>
              <a:rPr lang="zh-CN" altLang="en-US" dirty="0"/>
              <a:t>进程</a:t>
            </a:r>
            <a:r>
              <a:rPr lang="en-US" altLang="zh-CN" dirty="0"/>
              <a:t>q</a:t>
            </a:r>
            <a:r>
              <a:rPr lang="zh-CN" altLang="en-US" dirty="0"/>
              <a:t>通过将</a:t>
            </a:r>
            <a:r>
              <a:rPr lang="en-US" altLang="zh-CN" dirty="0"/>
              <a:t>m</a:t>
            </a:r>
            <a:r>
              <a:rPr lang="zh-CN" altLang="en-US" dirty="0"/>
              <a:t>从接受消息缓冲区取走并完成传递来执行</a:t>
            </a:r>
            <a:r>
              <a:rPr lang="en-US" altLang="zh-CN" dirty="0"/>
              <a:t>receive</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59</a:t>
            </a:fld>
            <a:endParaRPr lang="zh-CN" altLang="en-US"/>
          </a:p>
        </p:txBody>
      </p:sp>
      <p:pic>
        <p:nvPicPr>
          <p:cNvPr id="5"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48" y="3838504"/>
            <a:ext cx="6343651" cy="162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 name="矩形 5"/>
          <p:cNvSpPr/>
          <p:nvPr/>
        </p:nvSpPr>
        <p:spPr>
          <a:xfrm>
            <a:off x="1789746" y="5459519"/>
            <a:ext cx="5248275" cy="369332"/>
          </a:xfrm>
          <a:prstGeom prst="rect">
            <a:avLst/>
          </a:prstGeom>
        </p:spPr>
        <p:txBody>
          <a:bodyPr wrap="square">
            <a:spAutoFit/>
          </a:bodyPr>
          <a:lstStyle/>
          <a:p>
            <a:pPr algn="ctr"/>
            <a:r>
              <a:rPr lang="en-US" altLang="zh-CN" dirty="0"/>
              <a:t>Figure 2.14 Processes and channels</a:t>
            </a:r>
            <a:endParaRPr lang="zh-CN" altLang="en-US" dirty="0"/>
          </a:p>
        </p:txBody>
      </p:sp>
    </p:spTree>
    <p:extLst>
      <p:ext uri="{BB962C8B-B14F-4D97-AF65-F5344CB8AC3E}">
        <p14:creationId xmlns:p14="http://schemas.microsoft.com/office/powerpoint/2010/main" val="2062287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2.2 </a:t>
            </a:r>
            <a:r>
              <a:rPr lang="zh-CN" altLang="en-US" dirty="0"/>
              <a:t>分布存储多计算机系统</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6</a:t>
            </a:fld>
            <a:endParaRPr lang="zh-CN" altLang="en-US"/>
          </a:p>
        </p:txBody>
      </p:sp>
      <p:sp>
        <p:nvSpPr>
          <p:cNvPr id="6" name="内容占位符 2">
            <a:extLst>
              <a:ext uri="{FF2B5EF4-FFF2-40B4-BE49-F238E27FC236}">
                <a16:creationId xmlns:a16="http://schemas.microsoft.com/office/drawing/2014/main" id="{DBF853D9-19BE-4E4A-B472-18FE221F4BC6}"/>
              </a:ext>
            </a:extLst>
          </p:cNvPr>
          <p:cNvSpPr>
            <a:spLocks noGrp="1"/>
          </p:cNvSpPr>
          <p:nvPr>
            <p:ph idx="1"/>
          </p:nvPr>
        </p:nvSpPr>
        <p:spPr>
          <a:xfrm>
            <a:off x="822959" y="1296331"/>
            <a:ext cx="7543801" cy="4572763"/>
          </a:xfrm>
        </p:spPr>
        <p:txBody>
          <a:bodyPr>
            <a:normAutofit/>
          </a:bodyPr>
          <a:lstStyle/>
          <a:p>
            <a:r>
              <a:rPr lang="zh-CN" altLang="en-US" dirty="0"/>
              <a:t>大规模并行处理机 </a:t>
            </a:r>
            <a:r>
              <a:rPr lang="en-US" dirty="0"/>
              <a:t>MPP</a:t>
            </a:r>
            <a:r>
              <a:rPr lang="zh-CN" altLang="en-US" dirty="0"/>
              <a:t> （</a:t>
            </a:r>
            <a:r>
              <a:rPr lang="en-US" altLang="zh-CN" dirty="0"/>
              <a:t>Massively</a:t>
            </a:r>
            <a:r>
              <a:rPr lang="zh-CN" altLang="en-US" dirty="0"/>
              <a:t> </a:t>
            </a:r>
            <a:r>
              <a:rPr lang="en-US" altLang="zh-CN" dirty="0"/>
              <a:t>Parallel</a:t>
            </a:r>
            <a:r>
              <a:rPr lang="zh-CN" altLang="en-US" dirty="0"/>
              <a:t> </a:t>
            </a:r>
            <a:r>
              <a:rPr lang="en-US" altLang="zh-CN" dirty="0"/>
              <a:t>Processor</a:t>
            </a:r>
            <a:r>
              <a:rPr lang="zh-CN" altLang="en-US" dirty="0"/>
              <a:t>）</a:t>
            </a:r>
            <a:endParaRPr lang="en-US" dirty="0"/>
          </a:p>
          <a:p>
            <a:pPr lvl="1"/>
            <a:r>
              <a:rPr lang="zh-CN" altLang="en-US" dirty="0"/>
              <a:t>成百上千个处理器组成的大规模计算机系统，规模是变化的。</a:t>
            </a:r>
            <a:endParaRPr lang="en-US" altLang="zh-CN" dirty="0"/>
          </a:p>
          <a:p>
            <a:pPr lvl="1"/>
            <a:r>
              <a:rPr lang="zh-CN" altLang="en-US" dirty="0"/>
              <a:t>基于</a:t>
            </a:r>
            <a:r>
              <a:rPr lang="en-US" dirty="0"/>
              <a:t>NORMA</a:t>
            </a:r>
            <a:r>
              <a:rPr lang="zh-CN" altLang="en-US" dirty="0"/>
              <a:t>结构，高带宽低延迟定制互连。</a:t>
            </a:r>
          </a:p>
          <a:p>
            <a:pPr lvl="1"/>
            <a:endParaRPr lang="zh-CN" altLang="en-US" dirty="0"/>
          </a:p>
        </p:txBody>
      </p:sp>
      <p:pic>
        <p:nvPicPr>
          <p:cNvPr id="3" name="Picture 2">
            <a:extLst>
              <a:ext uri="{FF2B5EF4-FFF2-40B4-BE49-F238E27FC236}">
                <a16:creationId xmlns:a16="http://schemas.microsoft.com/office/drawing/2014/main" id="{DDAC999A-5D2B-A841-B9DF-C0F26F7528ED}"/>
              </a:ext>
            </a:extLst>
          </p:cNvPr>
          <p:cNvPicPr>
            <a:picLocks noChangeAspect="1"/>
          </p:cNvPicPr>
          <p:nvPr/>
        </p:nvPicPr>
        <p:blipFill>
          <a:blip r:embed="rId2"/>
          <a:stretch>
            <a:fillRect/>
          </a:stretch>
        </p:blipFill>
        <p:spPr>
          <a:xfrm>
            <a:off x="641268" y="2793410"/>
            <a:ext cx="8086204" cy="3371030"/>
          </a:xfrm>
          <a:prstGeom prst="rect">
            <a:avLst/>
          </a:prstGeom>
        </p:spPr>
      </p:pic>
    </p:spTree>
    <p:extLst>
      <p:ext uri="{BB962C8B-B14F-4D97-AF65-F5344CB8AC3E}">
        <p14:creationId xmlns:p14="http://schemas.microsoft.com/office/powerpoint/2010/main" val="3379063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dirty="0"/>
              <a:t>如果通信信道不能将消息从</a:t>
            </a:r>
            <a:r>
              <a:rPr lang="en-US" altLang="zh-CN" dirty="0"/>
              <a:t>p</a:t>
            </a:r>
            <a:r>
              <a:rPr lang="zh-CN" altLang="en-US" dirty="0"/>
              <a:t>传递到</a:t>
            </a:r>
            <a:r>
              <a:rPr lang="en-US" altLang="zh-CN" dirty="0"/>
              <a:t>q</a:t>
            </a:r>
            <a:r>
              <a:rPr lang="zh-CN" altLang="en-US" dirty="0"/>
              <a:t>，那么就产生了遗漏故障</a:t>
            </a:r>
            <a:endParaRPr lang="en-US" altLang="zh-CN" dirty="0"/>
          </a:p>
          <a:p>
            <a:pPr lvl="1"/>
            <a:r>
              <a:rPr lang="zh-CN" altLang="en-US" dirty="0"/>
              <a:t>接收端或中间网关缺乏缓冲区</a:t>
            </a:r>
            <a:endParaRPr lang="en-US" altLang="zh-CN" dirty="0"/>
          </a:p>
          <a:p>
            <a:pPr lvl="1"/>
            <a:r>
              <a:rPr lang="zh-CN" altLang="en-US" dirty="0"/>
              <a:t>网络传输错误</a:t>
            </a:r>
            <a:endParaRPr lang="en-US" altLang="zh-CN" dirty="0"/>
          </a:p>
          <a:p>
            <a:r>
              <a:rPr lang="zh-CN" altLang="en-US" dirty="0"/>
              <a:t>发送遗漏故障</a:t>
            </a:r>
            <a:endParaRPr lang="en-US" altLang="zh-CN" dirty="0"/>
          </a:p>
          <a:p>
            <a:r>
              <a:rPr lang="zh-CN" altLang="en-US" dirty="0"/>
              <a:t>接收遗漏故障</a:t>
            </a:r>
            <a:endParaRPr lang="en-US" altLang="zh-CN" dirty="0"/>
          </a:p>
          <a:p>
            <a:r>
              <a:rPr lang="zh-CN" altLang="en-US" dirty="0"/>
              <a:t>通道遗漏故障</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60</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8992" y="3216793"/>
            <a:ext cx="435162" cy="223837"/>
          </a:xfrm>
          <a:prstGeom prst="rect">
            <a:avLst/>
          </a:prstGeom>
        </p:spPr>
      </p:pic>
    </p:spTree>
    <p:extLst>
      <p:ext uri="{BB962C8B-B14F-4D97-AF65-F5344CB8AC3E}">
        <p14:creationId xmlns:p14="http://schemas.microsoft.com/office/powerpoint/2010/main" val="29142595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dirty="0"/>
              <a:t>故障检测</a:t>
            </a:r>
            <a:endParaRPr lang="en-US" altLang="zh-CN" dirty="0"/>
          </a:p>
          <a:p>
            <a:pPr lvl="1"/>
            <a:r>
              <a:rPr lang="en-US" altLang="zh-CN" dirty="0" err="1"/>
              <a:t>Pepperland</a:t>
            </a:r>
            <a:r>
              <a:rPr lang="zh-CN" altLang="en-US" dirty="0"/>
              <a:t>，同步系统，异步系统</a:t>
            </a:r>
            <a:endParaRPr lang="en-US" altLang="zh-CN" dirty="0"/>
          </a:p>
          <a:p>
            <a:r>
              <a:rPr lang="zh-CN" altLang="en-US" dirty="0"/>
              <a:t>面对通信故障时达成协定的不可能性</a:t>
            </a:r>
            <a:endParaRPr lang="en-US" altLang="zh-CN" dirty="0"/>
          </a:p>
          <a:p>
            <a:pPr lvl="1"/>
            <a:r>
              <a:rPr lang="en-US" altLang="zh-CN" dirty="0" err="1"/>
              <a:t>Ringo</a:t>
            </a:r>
            <a:r>
              <a:rPr lang="zh-CN" altLang="en-US" dirty="0"/>
              <a:t>证明，</a:t>
            </a:r>
            <a:r>
              <a:rPr lang="en-US" altLang="zh-CN" dirty="0"/>
              <a:t> </a:t>
            </a:r>
            <a:r>
              <a:rPr lang="en-US" altLang="zh-CN" dirty="0" err="1"/>
              <a:t>Pepperland</a:t>
            </a:r>
            <a:r>
              <a:rPr lang="zh-CN" altLang="en-US" dirty="0"/>
              <a:t>环境中，在通信不能保证的情况下，两师不能一致的决定做什么</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61</a:t>
            </a:fld>
            <a:endParaRPr lang="zh-CN" altLang="en-US"/>
          </a:p>
        </p:txBody>
      </p:sp>
    </p:spTree>
    <p:extLst>
      <p:ext uri="{BB962C8B-B14F-4D97-AF65-F5344CB8AC3E}">
        <p14:creationId xmlns:p14="http://schemas.microsoft.com/office/powerpoint/2010/main" val="4242862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b="1" dirty="0"/>
              <a:t>随机故障（拜占庭故障）</a:t>
            </a:r>
            <a:endParaRPr lang="en-US" altLang="zh-CN" b="1" dirty="0"/>
          </a:p>
          <a:p>
            <a:pPr lvl="1"/>
            <a:r>
              <a:rPr lang="zh-CN" altLang="en-US" dirty="0"/>
              <a:t>用于描述可能出现的最坏的故障，此时可能发生任何类型的错误</a:t>
            </a:r>
            <a:endParaRPr lang="en-US" altLang="zh-CN" dirty="0"/>
          </a:p>
          <a:p>
            <a:pPr lvl="2"/>
            <a:r>
              <a:rPr lang="zh-CN" altLang="en-US" dirty="0"/>
              <a:t>例如：一个进程可能在数据项中设置了错误的值，响应一个调用返回一个错误的值</a:t>
            </a:r>
            <a:endParaRPr lang="en-US" altLang="zh-CN" dirty="0"/>
          </a:p>
          <a:p>
            <a:pPr lvl="1"/>
            <a:r>
              <a:rPr lang="zh-CN" altLang="en-US" dirty="0"/>
              <a:t>进程的随机故障</a:t>
            </a:r>
            <a:endParaRPr lang="en-US" altLang="zh-CN" dirty="0"/>
          </a:p>
          <a:p>
            <a:pPr lvl="2"/>
            <a:r>
              <a:rPr lang="zh-CN" altLang="en-US" dirty="0"/>
              <a:t>是指进程随机地省略要做的处理步骤或执行一些不需要的处理步骤</a:t>
            </a:r>
            <a:endParaRPr lang="en-US" altLang="zh-CN" dirty="0"/>
          </a:p>
          <a:p>
            <a:pPr lvl="2"/>
            <a:r>
              <a:rPr lang="zh-CN" altLang="en-US" dirty="0"/>
              <a:t>不能通过查看进程是否应答调用来检测</a:t>
            </a:r>
            <a:endParaRPr lang="en-US" altLang="zh-CN" dirty="0"/>
          </a:p>
          <a:p>
            <a:pPr lvl="1"/>
            <a:r>
              <a:rPr lang="zh-CN" altLang="en-US" dirty="0"/>
              <a:t>通信信道随机故障</a:t>
            </a:r>
            <a:endParaRPr lang="en-US" altLang="zh-CN" dirty="0"/>
          </a:p>
          <a:p>
            <a:pPr lvl="2"/>
            <a:r>
              <a:rPr lang="zh-CN" altLang="en-US" dirty="0"/>
              <a:t>例如：消息内容被破坏或传递不存在的消息，也可能多次传递实际消息</a:t>
            </a:r>
            <a:endParaRPr lang="en-US" altLang="zh-CN" dirty="0"/>
          </a:p>
          <a:p>
            <a:pPr lvl="2"/>
            <a:r>
              <a:rPr lang="zh-CN" altLang="en-US" dirty="0"/>
              <a:t>通信软件可以识别这类故障并拒绝出错的消息</a:t>
            </a:r>
            <a:endParaRPr lang="en-US" altLang="zh-CN" dirty="0"/>
          </a:p>
          <a:p>
            <a:pPr lvl="1"/>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62</a:t>
            </a:fld>
            <a:endParaRPr lang="zh-CN" altLang="en-US"/>
          </a:p>
        </p:txBody>
      </p:sp>
    </p:spTree>
    <p:extLst>
      <p:ext uri="{BB962C8B-B14F-4D97-AF65-F5344CB8AC3E}">
        <p14:creationId xmlns:p14="http://schemas.microsoft.com/office/powerpoint/2010/main" val="2931721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ln/>
        </p:spPr>
        <p:txBody>
          <a:bodyPr rIns="132080">
            <a:normAutofit/>
          </a:bodyPr>
          <a:lstStyle/>
          <a:p>
            <a:r>
              <a:rPr lang="en-US" altLang="zh-CN" dirty="0"/>
              <a:t>2.5.2 </a:t>
            </a:r>
            <a:r>
              <a:rPr lang="zh-CN" altLang="en-US" dirty="0"/>
              <a:t>故障模型</a:t>
            </a:r>
            <a:endParaRPr lang="en-US" altLang="zh-CN" dirty="0">
              <a:ea typeface="宋体" panose="02010600030101010101" pitchFamily="2" charset="-122"/>
            </a:endParaRPr>
          </a:p>
        </p:txBody>
      </p:sp>
      <p:sp>
        <p:nvSpPr>
          <p:cNvPr id="19460" name="Rectangle 4"/>
          <p:cNvSpPr>
            <a:spLocks/>
          </p:cNvSpPr>
          <p:nvPr/>
        </p:nvSpPr>
        <p:spPr bwMode="auto">
          <a:xfrm>
            <a:off x="436563" y="1681163"/>
            <a:ext cx="1570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i="1">
                <a:ea typeface="宋体" panose="02010600030101010101" pitchFamily="2" charset="-122"/>
                <a:cs typeface="Times" panose="02020603050405020304" pitchFamily="18" charset="0"/>
              </a:rPr>
              <a:t>Class of failure</a:t>
            </a:r>
          </a:p>
        </p:txBody>
      </p:sp>
      <p:sp>
        <p:nvSpPr>
          <p:cNvPr id="19461" name="Rectangle 5"/>
          <p:cNvSpPr>
            <a:spLocks/>
          </p:cNvSpPr>
          <p:nvPr/>
        </p:nvSpPr>
        <p:spPr bwMode="auto">
          <a:xfrm>
            <a:off x="2397125" y="1668463"/>
            <a:ext cx="704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i="1">
                <a:ea typeface="宋体" panose="02010600030101010101" pitchFamily="2" charset="-122"/>
                <a:cs typeface="Times" panose="02020603050405020304" pitchFamily="18" charset="0"/>
              </a:rPr>
              <a:t>Affects</a:t>
            </a:r>
          </a:p>
        </p:txBody>
      </p:sp>
      <p:sp>
        <p:nvSpPr>
          <p:cNvPr id="19462" name="Rectangle 6"/>
          <p:cNvSpPr>
            <a:spLocks/>
          </p:cNvSpPr>
          <p:nvPr/>
        </p:nvSpPr>
        <p:spPr bwMode="auto">
          <a:xfrm>
            <a:off x="3343275" y="1668463"/>
            <a:ext cx="1211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i="1">
                <a:ea typeface="宋体" panose="02010600030101010101" pitchFamily="2" charset="-122"/>
                <a:cs typeface="Times" panose="02020603050405020304" pitchFamily="18" charset="0"/>
              </a:rPr>
              <a:t>Description</a:t>
            </a:r>
          </a:p>
        </p:txBody>
      </p:sp>
      <p:sp>
        <p:nvSpPr>
          <p:cNvPr id="19463" name="Line 7"/>
          <p:cNvSpPr>
            <a:spLocks noChangeShapeType="1"/>
          </p:cNvSpPr>
          <p:nvPr/>
        </p:nvSpPr>
        <p:spPr bwMode="auto">
          <a:xfrm>
            <a:off x="568325" y="1631950"/>
            <a:ext cx="1797050" cy="1588"/>
          </a:xfrm>
          <a:prstGeom prst="line">
            <a:avLst/>
          </a:prstGeom>
          <a:noFill/>
          <a:ln w="36513"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9464" name="Line 8"/>
          <p:cNvSpPr>
            <a:spLocks noChangeShapeType="1"/>
          </p:cNvSpPr>
          <p:nvPr/>
        </p:nvSpPr>
        <p:spPr bwMode="auto">
          <a:xfrm>
            <a:off x="2387600" y="1631950"/>
            <a:ext cx="922338" cy="1588"/>
          </a:xfrm>
          <a:prstGeom prst="line">
            <a:avLst/>
          </a:prstGeom>
          <a:noFill/>
          <a:ln w="36513"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9465" name="Line 9"/>
          <p:cNvSpPr>
            <a:spLocks noChangeShapeType="1"/>
          </p:cNvSpPr>
          <p:nvPr/>
        </p:nvSpPr>
        <p:spPr bwMode="auto">
          <a:xfrm>
            <a:off x="3332163" y="1631950"/>
            <a:ext cx="5210175" cy="1588"/>
          </a:xfrm>
          <a:prstGeom prst="line">
            <a:avLst/>
          </a:prstGeom>
          <a:noFill/>
          <a:ln w="36513"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9466" name="Rectangle 10"/>
          <p:cNvSpPr>
            <a:spLocks/>
          </p:cNvSpPr>
          <p:nvPr/>
        </p:nvSpPr>
        <p:spPr bwMode="auto">
          <a:xfrm>
            <a:off x="438150" y="2005013"/>
            <a:ext cx="915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Fail-stop</a:t>
            </a:r>
          </a:p>
        </p:txBody>
      </p:sp>
      <p:sp>
        <p:nvSpPr>
          <p:cNvPr id="19467" name="Rectangle 11"/>
          <p:cNvSpPr>
            <a:spLocks/>
          </p:cNvSpPr>
          <p:nvPr/>
        </p:nvSpPr>
        <p:spPr bwMode="auto">
          <a:xfrm>
            <a:off x="2292350" y="1992313"/>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Process</a:t>
            </a:r>
          </a:p>
        </p:txBody>
      </p:sp>
      <p:sp>
        <p:nvSpPr>
          <p:cNvPr id="19468" name="Rectangle 12"/>
          <p:cNvSpPr>
            <a:spLocks/>
          </p:cNvSpPr>
          <p:nvPr/>
        </p:nvSpPr>
        <p:spPr bwMode="auto">
          <a:xfrm>
            <a:off x="3343275" y="1992313"/>
            <a:ext cx="555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Process halts and remains halted. Other processes may</a:t>
            </a:r>
          </a:p>
        </p:txBody>
      </p:sp>
      <p:sp>
        <p:nvSpPr>
          <p:cNvPr id="19469" name="Rectangle 13"/>
          <p:cNvSpPr>
            <a:spLocks/>
          </p:cNvSpPr>
          <p:nvPr/>
        </p:nvSpPr>
        <p:spPr bwMode="auto">
          <a:xfrm>
            <a:off x="3343275" y="2266950"/>
            <a:ext cx="1641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detect this state.</a:t>
            </a:r>
          </a:p>
        </p:txBody>
      </p:sp>
      <p:grpSp>
        <p:nvGrpSpPr>
          <p:cNvPr id="19473" name="Group 17"/>
          <p:cNvGrpSpPr>
            <a:grpSpLocks/>
          </p:cNvGrpSpPr>
          <p:nvPr/>
        </p:nvGrpSpPr>
        <p:grpSpPr bwMode="auto">
          <a:xfrm>
            <a:off x="568325" y="1982788"/>
            <a:ext cx="7974013" cy="1587"/>
            <a:chOff x="0" y="0"/>
            <a:chExt cx="5023" cy="1"/>
          </a:xfrm>
        </p:grpSpPr>
        <p:sp>
          <p:nvSpPr>
            <p:cNvPr id="19470" name="Line 14"/>
            <p:cNvSpPr>
              <a:spLocks noChangeShapeType="1"/>
            </p:cNvSpPr>
            <p:nvPr/>
          </p:nvSpPr>
          <p:spPr bwMode="auto">
            <a:xfrm>
              <a:off x="0" y="0"/>
              <a:ext cx="1132" cy="1"/>
            </a:xfrm>
            <a:prstGeom prst="line">
              <a:avLst/>
            </a:prstGeom>
            <a:noFill/>
            <a:ln w="36513"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9471" name="Line 15"/>
            <p:cNvSpPr>
              <a:spLocks noChangeShapeType="1"/>
            </p:cNvSpPr>
            <p:nvPr/>
          </p:nvSpPr>
          <p:spPr bwMode="auto">
            <a:xfrm>
              <a:off x="1146" y="0"/>
              <a:ext cx="581" cy="1"/>
            </a:xfrm>
            <a:prstGeom prst="line">
              <a:avLst/>
            </a:prstGeom>
            <a:noFill/>
            <a:ln w="36513"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9472" name="Line 16"/>
            <p:cNvSpPr>
              <a:spLocks noChangeShapeType="1"/>
            </p:cNvSpPr>
            <p:nvPr/>
          </p:nvSpPr>
          <p:spPr bwMode="auto">
            <a:xfrm>
              <a:off x="1741" y="0"/>
              <a:ext cx="3282" cy="1"/>
            </a:xfrm>
            <a:prstGeom prst="line">
              <a:avLst/>
            </a:prstGeom>
            <a:noFill/>
            <a:ln w="36513"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grpSp>
      <p:sp>
        <p:nvSpPr>
          <p:cNvPr id="19474" name="Rectangle 18"/>
          <p:cNvSpPr>
            <a:spLocks/>
          </p:cNvSpPr>
          <p:nvPr/>
        </p:nvSpPr>
        <p:spPr bwMode="auto">
          <a:xfrm>
            <a:off x="438150" y="2541588"/>
            <a:ext cx="604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Crash</a:t>
            </a:r>
          </a:p>
        </p:txBody>
      </p:sp>
      <p:sp>
        <p:nvSpPr>
          <p:cNvPr id="19475" name="Rectangle 19"/>
          <p:cNvSpPr>
            <a:spLocks/>
          </p:cNvSpPr>
          <p:nvPr/>
        </p:nvSpPr>
        <p:spPr bwMode="auto">
          <a:xfrm>
            <a:off x="2292350" y="2541588"/>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dirty="0">
                <a:ea typeface="宋体" panose="02010600030101010101" pitchFamily="2" charset="-122"/>
                <a:cs typeface="Times" panose="02020603050405020304" pitchFamily="18" charset="0"/>
              </a:rPr>
              <a:t>Process</a:t>
            </a:r>
          </a:p>
        </p:txBody>
      </p:sp>
      <p:sp>
        <p:nvSpPr>
          <p:cNvPr id="19476" name="Rectangle 20"/>
          <p:cNvSpPr>
            <a:spLocks/>
          </p:cNvSpPr>
          <p:nvPr/>
        </p:nvSpPr>
        <p:spPr bwMode="auto">
          <a:xfrm>
            <a:off x="3343275" y="2541588"/>
            <a:ext cx="555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Process halts and remains halted. Other processes may</a:t>
            </a:r>
          </a:p>
        </p:txBody>
      </p:sp>
      <p:sp>
        <p:nvSpPr>
          <p:cNvPr id="19477" name="Rectangle 21"/>
          <p:cNvSpPr>
            <a:spLocks/>
          </p:cNvSpPr>
          <p:nvPr/>
        </p:nvSpPr>
        <p:spPr bwMode="auto">
          <a:xfrm>
            <a:off x="3343275" y="2816225"/>
            <a:ext cx="3081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not be able to detect this state.</a:t>
            </a:r>
          </a:p>
        </p:txBody>
      </p:sp>
      <p:sp>
        <p:nvSpPr>
          <p:cNvPr id="19478" name="Rectangle 22"/>
          <p:cNvSpPr>
            <a:spLocks/>
          </p:cNvSpPr>
          <p:nvPr/>
        </p:nvSpPr>
        <p:spPr bwMode="auto">
          <a:xfrm>
            <a:off x="438150" y="3090863"/>
            <a:ext cx="985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Omission</a:t>
            </a:r>
          </a:p>
        </p:txBody>
      </p:sp>
      <p:sp>
        <p:nvSpPr>
          <p:cNvPr id="19479" name="Rectangle 23"/>
          <p:cNvSpPr>
            <a:spLocks/>
          </p:cNvSpPr>
          <p:nvPr/>
        </p:nvSpPr>
        <p:spPr bwMode="auto">
          <a:xfrm>
            <a:off x="2292350" y="3090863"/>
            <a:ext cx="8588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Channel</a:t>
            </a:r>
          </a:p>
        </p:txBody>
      </p:sp>
      <p:sp>
        <p:nvSpPr>
          <p:cNvPr id="19480" name="Rectangle 24"/>
          <p:cNvSpPr>
            <a:spLocks/>
          </p:cNvSpPr>
          <p:nvPr/>
        </p:nvSpPr>
        <p:spPr bwMode="auto">
          <a:xfrm>
            <a:off x="3343275" y="3090863"/>
            <a:ext cx="5735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A message inserted in an outgoing message buffer never</a:t>
            </a:r>
          </a:p>
        </p:txBody>
      </p:sp>
      <p:sp>
        <p:nvSpPr>
          <p:cNvPr id="19481" name="Rectangle 25"/>
          <p:cNvSpPr>
            <a:spLocks/>
          </p:cNvSpPr>
          <p:nvPr/>
        </p:nvSpPr>
        <p:spPr bwMode="auto">
          <a:xfrm>
            <a:off x="3343275" y="3365500"/>
            <a:ext cx="5184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arrives at the other end’s incoming message buffer.</a:t>
            </a:r>
          </a:p>
        </p:txBody>
      </p:sp>
      <p:sp>
        <p:nvSpPr>
          <p:cNvPr id="19482" name="Rectangle 26"/>
          <p:cNvSpPr>
            <a:spLocks/>
          </p:cNvSpPr>
          <p:nvPr/>
        </p:nvSpPr>
        <p:spPr bwMode="auto">
          <a:xfrm>
            <a:off x="438150" y="36401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Send-omission</a:t>
            </a:r>
          </a:p>
        </p:txBody>
      </p:sp>
      <p:sp>
        <p:nvSpPr>
          <p:cNvPr id="19483" name="Rectangle 27"/>
          <p:cNvSpPr>
            <a:spLocks/>
          </p:cNvSpPr>
          <p:nvPr/>
        </p:nvSpPr>
        <p:spPr bwMode="auto">
          <a:xfrm>
            <a:off x="2292350" y="3640138"/>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Process</a:t>
            </a:r>
          </a:p>
        </p:txBody>
      </p:sp>
      <p:sp>
        <p:nvSpPr>
          <p:cNvPr id="19484" name="Rectangle 28"/>
          <p:cNvSpPr>
            <a:spLocks/>
          </p:cNvSpPr>
          <p:nvPr/>
        </p:nvSpPr>
        <p:spPr bwMode="auto">
          <a:xfrm>
            <a:off x="3343275" y="3640138"/>
            <a:ext cx="2339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A process completes a </a:t>
            </a:r>
          </a:p>
        </p:txBody>
      </p:sp>
      <p:sp>
        <p:nvSpPr>
          <p:cNvPr id="19485" name="Rectangle 29"/>
          <p:cNvSpPr>
            <a:spLocks/>
          </p:cNvSpPr>
          <p:nvPr/>
        </p:nvSpPr>
        <p:spPr bwMode="auto">
          <a:xfrm>
            <a:off x="5703888" y="3640138"/>
            <a:ext cx="542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i="1">
                <a:ea typeface="宋体" panose="02010600030101010101" pitchFamily="2" charset="-122"/>
                <a:cs typeface="Times" panose="02020603050405020304" pitchFamily="18" charset="0"/>
              </a:rPr>
              <a:t>send,</a:t>
            </a:r>
          </a:p>
        </p:txBody>
      </p:sp>
      <p:sp>
        <p:nvSpPr>
          <p:cNvPr id="19486" name="Rectangle 30"/>
          <p:cNvSpPr>
            <a:spLocks/>
          </p:cNvSpPr>
          <p:nvPr/>
        </p:nvSpPr>
        <p:spPr bwMode="auto">
          <a:xfrm>
            <a:off x="6191250" y="3640138"/>
            <a:ext cx="2708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 but the message is not put</a:t>
            </a:r>
          </a:p>
        </p:txBody>
      </p:sp>
      <p:sp>
        <p:nvSpPr>
          <p:cNvPr id="19487" name="Rectangle 31"/>
          <p:cNvSpPr>
            <a:spLocks/>
          </p:cNvSpPr>
          <p:nvPr/>
        </p:nvSpPr>
        <p:spPr bwMode="auto">
          <a:xfrm>
            <a:off x="3343275" y="3914775"/>
            <a:ext cx="3133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in its outgoing message buffer.</a:t>
            </a:r>
          </a:p>
        </p:txBody>
      </p:sp>
      <p:sp>
        <p:nvSpPr>
          <p:cNvPr id="19488" name="Rectangle 32"/>
          <p:cNvSpPr>
            <a:spLocks/>
          </p:cNvSpPr>
          <p:nvPr/>
        </p:nvSpPr>
        <p:spPr bwMode="auto">
          <a:xfrm>
            <a:off x="438150" y="4189413"/>
            <a:ext cx="1831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Receive-omission</a:t>
            </a:r>
          </a:p>
        </p:txBody>
      </p:sp>
      <p:sp>
        <p:nvSpPr>
          <p:cNvPr id="19489" name="Rectangle 33"/>
          <p:cNvSpPr>
            <a:spLocks/>
          </p:cNvSpPr>
          <p:nvPr/>
        </p:nvSpPr>
        <p:spPr bwMode="auto">
          <a:xfrm>
            <a:off x="2292350" y="4189413"/>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Process</a:t>
            </a:r>
          </a:p>
        </p:txBody>
      </p:sp>
      <p:sp>
        <p:nvSpPr>
          <p:cNvPr id="19490" name="Rectangle 34"/>
          <p:cNvSpPr>
            <a:spLocks/>
          </p:cNvSpPr>
          <p:nvPr/>
        </p:nvSpPr>
        <p:spPr bwMode="auto">
          <a:xfrm>
            <a:off x="3343275" y="4189413"/>
            <a:ext cx="510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A message is put in a process’s incoming message</a:t>
            </a:r>
          </a:p>
        </p:txBody>
      </p:sp>
      <p:sp>
        <p:nvSpPr>
          <p:cNvPr id="19491" name="Rectangle 35"/>
          <p:cNvSpPr>
            <a:spLocks/>
          </p:cNvSpPr>
          <p:nvPr/>
        </p:nvSpPr>
        <p:spPr bwMode="auto">
          <a:xfrm>
            <a:off x="3343275" y="4464050"/>
            <a:ext cx="432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buffer, but that process does not receive it.</a:t>
            </a:r>
          </a:p>
        </p:txBody>
      </p:sp>
      <p:sp>
        <p:nvSpPr>
          <p:cNvPr id="19492" name="Rectangle 36"/>
          <p:cNvSpPr>
            <a:spLocks/>
          </p:cNvSpPr>
          <p:nvPr/>
        </p:nvSpPr>
        <p:spPr bwMode="auto">
          <a:xfrm>
            <a:off x="438150" y="4738688"/>
            <a:ext cx="957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Arbitrary</a:t>
            </a:r>
          </a:p>
        </p:txBody>
      </p:sp>
      <p:sp>
        <p:nvSpPr>
          <p:cNvPr id="19493" name="Rectangle 37"/>
          <p:cNvSpPr>
            <a:spLocks/>
          </p:cNvSpPr>
          <p:nvPr/>
        </p:nvSpPr>
        <p:spPr bwMode="auto">
          <a:xfrm>
            <a:off x="450850" y="5013325"/>
            <a:ext cx="1211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(Byzantine)</a:t>
            </a:r>
          </a:p>
        </p:txBody>
      </p:sp>
      <p:sp>
        <p:nvSpPr>
          <p:cNvPr id="19494" name="Rectangle 38"/>
          <p:cNvSpPr>
            <a:spLocks/>
          </p:cNvSpPr>
          <p:nvPr/>
        </p:nvSpPr>
        <p:spPr bwMode="auto">
          <a:xfrm>
            <a:off x="2203450" y="4738688"/>
            <a:ext cx="1063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Process or</a:t>
            </a:r>
          </a:p>
        </p:txBody>
      </p:sp>
      <p:sp>
        <p:nvSpPr>
          <p:cNvPr id="19495" name="Rectangle 39"/>
          <p:cNvSpPr>
            <a:spLocks/>
          </p:cNvSpPr>
          <p:nvPr/>
        </p:nvSpPr>
        <p:spPr bwMode="auto">
          <a:xfrm>
            <a:off x="2292350" y="5013325"/>
            <a:ext cx="801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channel</a:t>
            </a:r>
          </a:p>
        </p:txBody>
      </p:sp>
      <p:sp>
        <p:nvSpPr>
          <p:cNvPr id="19496" name="Rectangle 40"/>
          <p:cNvSpPr>
            <a:spLocks/>
          </p:cNvSpPr>
          <p:nvPr/>
        </p:nvSpPr>
        <p:spPr bwMode="auto">
          <a:xfrm>
            <a:off x="3343275" y="4738688"/>
            <a:ext cx="5310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Process/channel exhibits arbitrary behaviour: it may</a:t>
            </a:r>
          </a:p>
        </p:txBody>
      </p:sp>
      <p:sp>
        <p:nvSpPr>
          <p:cNvPr id="19497" name="Rectangle 41"/>
          <p:cNvSpPr>
            <a:spLocks/>
          </p:cNvSpPr>
          <p:nvPr/>
        </p:nvSpPr>
        <p:spPr bwMode="auto">
          <a:xfrm>
            <a:off x="3343275" y="5013325"/>
            <a:ext cx="5203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send/transmit arbitrary messages at arbitrary times,</a:t>
            </a:r>
          </a:p>
        </p:txBody>
      </p:sp>
      <p:sp>
        <p:nvSpPr>
          <p:cNvPr id="19498" name="Rectangle 42"/>
          <p:cNvSpPr>
            <a:spLocks/>
          </p:cNvSpPr>
          <p:nvPr/>
        </p:nvSpPr>
        <p:spPr bwMode="auto">
          <a:xfrm>
            <a:off x="3343275" y="5287963"/>
            <a:ext cx="4992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commit omissions; a process may stop or take an</a:t>
            </a:r>
          </a:p>
        </p:txBody>
      </p:sp>
      <p:sp>
        <p:nvSpPr>
          <p:cNvPr id="19499" name="Rectangle 43"/>
          <p:cNvSpPr>
            <a:spLocks/>
          </p:cNvSpPr>
          <p:nvPr/>
        </p:nvSpPr>
        <p:spPr bwMode="auto">
          <a:xfrm>
            <a:off x="3343275" y="5562600"/>
            <a:ext cx="1450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defRPr sz="1200">
                <a:solidFill>
                  <a:schemeClr val="tx1"/>
                </a:solidFill>
                <a:latin typeface="Times" panose="02020603050405020304" pitchFamily="18" charset="0"/>
              </a:defRPr>
            </a:lvl1pPr>
            <a:lvl2pPr>
              <a:defRPr sz="1200">
                <a:solidFill>
                  <a:schemeClr val="tx1"/>
                </a:solidFill>
                <a:latin typeface="Times" panose="02020603050405020304" pitchFamily="18" charset="0"/>
              </a:defRPr>
            </a:lvl2pPr>
            <a:lvl3pPr>
              <a:defRPr sz="1200">
                <a:solidFill>
                  <a:schemeClr val="tx1"/>
                </a:solidFill>
                <a:latin typeface="Times" panose="02020603050405020304" pitchFamily="18" charset="0"/>
              </a:defRPr>
            </a:lvl3pPr>
            <a:lvl4pPr>
              <a:defRPr sz="1200">
                <a:solidFill>
                  <a:schemeClr val="tx1"/>
                </a:solidFill>
                <a:latin typeface="Times" panose="02020603050405020304" pitchFamily="18" charset="0"/>
              </a:defRPr>
            </a:lvl4pPr>
            <a:lvl5pPr>
              <a:defRPr sz="1200">
                <a:solidFill>
                  <a:schemeClr val="tx1"/>
                </a:solidFill>
                <a:latin typeface="Times" panose="02020603050405020304" pitchFamily="18" charset="0"/>
              </a:defRPr>
            </a:lvl5pPr>
            <a:lvl6pPr fontAlgn="base">
              <a:spcBef>
                <a:spcPct val="0"/>
              </a:spcBef>
              <a:spcAft>
                <a:spcPct val="0"/>
              </a:spcAft>
              <a:defRPr sz="1200">
                <a:solidFill>
                  <a:schemeClr val="tx1"/>
                </a:solidFill>
                <a:latin typeface="Times" panose="02020603050405020304" pitchFamily="18" charset="0"/>
              </a:defRPr>
            </a:lvl6pPr>
            <a:lvl7pPr fontAlgn="base">
              <a:spcBef>
                <a:spcPct val="0"/>
              </a:spcBef>
              <a:spcAft>
                <a:spcPct val="0"/>
              </a:spcAft>
              <a:defRPr sz="1200">
                <a:solidFill>
                  <a:schemeClr val="tx1"/>
                </a:solidFill>
                <a:latin typeface="Times" panose="02020603050405020304" pitchFamily="18" charset="0"/>
              </a:defRPr>
            </a:lvl7pPr>
            <a:lvl8pPr fontAlgn="base">
              <a:spcBef>
                <a:spcPct val="0"/>
              </a:spcBef>
              <a:spcAft>
                <a:spcPct val="0"/>
              </a:spcAft>
              <a:defRPr sz="1200">
                <a:solidFill>
                  <a:schemeClr val="tx1"/>
                </a:solidFill>
                <a:latin typeface="Times" panose="02020603050405020304" pitchFamily="18" charset="0"/>
              </a:defRPr>
            </a:lvl8pPr>
            <a:lvl9pPr fontAlgn="base">
              <a:spcBef>
                <a:spcPct val="0"/>
              </a:spcBef>
              <a:spcAft>
                <a:spcPct val="0"/>
              </a:spcAft>
              <a:defRPr sz="1200">
                <a:solidFill>
                  <a:schemeClr val="tx1"/>
                </a:solidFill>
                <a:latin typeface="Times" panose="02020603050405020304" pitchFamily="18" charset="0"/>
              </a:defRPr>
            </a:lvl9pPr>
          </a:lstStyle>
          <a:p>
            <a:r>
              <a:rPr lang="en-US" altLang="zh-CN" sz="2000">
                <a:ea typeface="宋体" panose="02010600030101010101" pitchFamily="2" charset="-122"/>
                <a:cs typeface="Times" panose="02020603050405020304" pitchFamily="18" charset="0"/>
              </a:rPr>
              <a:t>incorrect step.</a:t>
            </a:r>
          </a:p>
        </p:txBody>
      </p:sp>
      <p:sp>
        <p:nvSpPr>
          <p:cNvPr id="19500" name="Line 44"/>
          <p:cNvSpPr>
            <a:spLocks noChangeShapeType="1"/>
          </p:cNvSpPr>
          <p:nvPr/>
        </p:nvSpPr>
        <p:spPr bwMode="auto">
          <a:xfrm>
            <a:off x="568325" y="5864225"/>
            <a:ext cx="1797050" cy="1588"/>
          </a:xfrm>
          <a:prstGeom prst="line">
            <a:avLst/>
          </a:prstGeom>
          <a:noFill/>
          <a:ln w="36513"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9501" name="Line 45"/>
          <p:cNvSpPr>
            <a:spLocks noChangeShapeType="1"/>
          </p:cNvSpPr>
          <p:nvPr/>
        </p:nvSpPr>
        <p:spPr bwMode="auto">
          <a:xfrm>
            <a:off x="2387600" y="5864225"/>
            <a:ext cx="922338" cy="1588"/>
          </a:xfrm>
          <a:prstGeom prst="line">
            <a:avLst/>
          </a:prstGeom>
          <a:noFill/>
          <a:ln w="36513"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19502" name="Line 46"/>
          <p:cNvSpPr>
            <a:spLocks noChangeShapeType="1"/>
          </p:cNvSpPr>
          <p:nvPr/>
        </p:nvSpPr>
        <p:spPr bwMode="auto">
          <a:xfrm>
            <a:off x="3332163" y="5864225"/>
            <a:ext cx="5210175" cy="1588"/>
          </a:xfrm>
          <a:prstGeom prst="line">
            <a:avLst/>
          </a:prstGeom>
          <a:noFill/>
          <a:ln w="36513"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a:p>
        </p:txBody>
      </p:sp>
      <p:sp>
        <p:nvSpPr>
          <p:cNvPr id="2" name="矩形 1"/>
          <p:cNvSpPr/>
          <p:nvPr/>
        </p:nvSpPr>
        <p:spPr>
          <a:xfrm>
            <a:off x="2514643" y="5982772"/>
            <a:ext cx="4160434" cy="369332"/>
          </a:xfrm>
          <a:prstGeom prst="rect">
            <a:avLst/>
          </a:prstGeom>
        </p:spPr>
        <p:txBody>
          <a:bodyPr wrap="none">
            <a:spAutoFit/>
          </a:bodyPr>
          <a:lstStyle/>
          <a:p>
            <a:r>
              <a:rPr lang="en-US" altLang="zh-CN" dirty="0"/>
              <a:t>Figure 2.15 Omission and arbitrary failures</a:t>
            </a:r>
            <a:endParaRPr lang="zh-CN" altLang="en-US" dirty="0"/>
          </a:p>
        </p:txBody>
      </p:sp>
    </p:spTree>
    <p:extLst>
      <p:ext uri="{BB962C8B-B14F-4D97-AF65-F5344CB8AC3E}">
        <p14:creationId xmlns:p14="http://schemas.microsoft.com/office/powerpoint/2010/main" val="2104835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b="1" dirty="0"/>
              <a:t>时序故障</a:t>
            </a:r>
            <a:endParaRPr lang="en-US" altLang="zh-CN" b="1" dirty="0"/>
          </a:p>
          <a:p>
            <a:pPr lvl="1"/>
            <a:r>
              <a:rPr lang="zh-CN" altLang="en-US" dirty="0"/>
              <a:t>时序故障适用于同步分布式系统</a:t>
            </a:r>
            <a:endParaRPr lang="en-US" altLang="zh-CN" dirty="0"/>
          </a:p>
          <a:p>
            <a:pPr lvl="2"/>
            <a:r>
              <a:rPr lang="zh-CN" altLang="en-US" dirty="0"/>
              <a:t>对进程执行时间、消息传递时间和时钟漂移率均有要求</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64</a:t>
            </a:fld>
            <a:endParaRPr lang="zh-CN" altLang="en-US"/>
          </a:p>
        </p:txBody>
      </p:sp>
      <p:pic>
        <p:nvPicPr>
          <p:cNvPr id="31" name="图片 30"/>
          <p:cNvPicPr>
            <a:picLocks noChangeAspect="1"/>
          </p:cNvPicPr>
          <p:nvPr/>
        </p:nvPicPr>
        <p:blipFill>
          <a:blip r:embed="rId2"/>
          <a:stretch>
            <a:fillRect/>
          </a:stretch>
        </p:blipFill>
        <p:spPr>
          <a:xfrm>
            <a:off x="920879" y="2987274"/>
            <a:ext cx="7347960" cy="1909435"/>
          </a:xfrm>
          <a:prstGeom prst="rect">
            <a:avLst/>
          </a:prstGeom>
        </p:spPr>
      </p:pic>
      <p:sp>
        <p:nvSpPr>
          <p:cNvPr id="32" name="矩形 31"/>
          <p:cNvSpPr/>
          <p:nvPr/>
        </p:nvSpPr>
        <p:spPr>
          <a:xfrm>
            <a:off x="2308859" y="4924153"/>
            <a:ext cx="4572000" cy="369332"/>
          </a:xfrm>
          <a:prstGeom prst="rect">
            <a:avLst/>
          </a:prstGeom>
        </p:spPr>
        <p:txBody>
          <a:bodyPr>
            <a:spAutoFit/>
          </a:bodyPr>
          <a:lstStyle/>
          <a:p>
            <a:pPr algn="ctr"/>
            <a:r>
              <a:rPr lang="en-US" altLang="zh-CN" dirty="0"/>
              <a:t>Figure 2.11 Timing failures</a:t>
            </a:r>
            <a:endParaRPr lang="zh-CN" altLang="en-US" dirty="0"/>
          </a:p>
        </p:txBody>
      </p:sp>
    </p:spTree>
    <p:extLst>
      <p:ext uri="{BB962C8B-B14F-4D97-AF65-F5344CB8AC3E}">
        <p14:creationId xmlns:p14="http://schemas.microsoft.com/office/powerpoint/2010/main" val="39914270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b="1" dirty="0"/>
              <a:t>时序故障</a:t>
            </a:r>
            <a:endParaRPr lang="en-US" altLang="zh-CN" b="1" dirty="0"/>
          </a:p>
          <a:p>
            <a:pPr lvl="1"/>
            <a:r>
              <a:rPr lang="zh-CN" altLang="en-US" dirty="0"/>
              <a:t>异步分布式系统中，一个负载过重的服务器响应时间可能很长，但我们不能说它有时序故障</a:t>
            </a:r>
            <a:endParaRPr lang="en-US" altLang="zh-CN" dirty="0"/>
          </a:p>
          <a:p>
            <a:pPr lvl="1"/>
            <a:r>
              <a:rPr lang="zh-CN" altLang="en-US" dirty="0"/>
              <a:t>实时操作系统是以提供时序保证为目的而设计的</a:t>
            </a:r>
            <a:endParaRPr lang="en-US" altLang="zh-CN" dirty="0"/>
          </a:p>
          <a:p>
            <a:pPr lvl="2"/>
            <a:r>
              <a:rPr lang="zh-CN" altLang="en-US" dirty="0"/>
              <a:t>设计复杂</a:t>
            </a:r>
            <a:endParaRPr lang="en-US" altLang="zh-CN" dirty="0"/>
          </a:p>
          <a:p>
            <a:pPr lvl="2"/>
            <a:r>
              <a:rPr lang="zh-CN" altLang="en-US" dirty="0"/>
              <a:t>需要冗余硬件保障</a:t>
            </a:r>
            <a:endParaRPr lang="en-US" altLang="zh-CN" dirty="0"/>
          </a:p>
          <a:p>
            <a:pPr lvl="2"/>
            <a:r>
              <a:rPr lang="zh-CN" altLang="en-US" dirty="0"/>
              <a:t>大多数通用操作系统不能满足实时约束</a:t>
            </a:r>
            <a:endParaRPr lang="en-US" altLang="zh-CN" dirty="0"/>
          </a:p>
          <a:p>
            <a:pPr lvl="1"/>
            <a:r>
              <a:rPr lang="zh-CN" altLang="en-US" dirty="0"/>
              <a:t>时序与音频和视频通道的多媒体计算关系尤为密切</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65</a:t>
            </a:fld>
            <a:endParaRPr lang="zh-CN" altLang="en-US"/>
          </a:p>
        </p:txBody>
      </p:sp>
    </p:spTree>
    <p:extLst>
      <p:ext uri="{BB962C8B-B14F-4D97-AF65-F5344CB8AC3E}">
        <p14:creationId xmlns:p14="http://schemas.microsoft.com/office/powerpoint/2010/main" val="1246683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b="1" dirty="0"/>
              <a:t>故障屏蔽</a:t>
            </a:r>
            <a:endParaRPr lang="en-US" altLang="zh-CN" b="1" dirty="0"/>
          </a:p>
          <a:p>
            <a:pPr lvl="1"/>
            <a:r>
              <a:rPr lang="zh-CN" altLang="en-US" dirty="0"/>
              <a:t>分布式系统中的每个组件通常是基于其他一组组件构造的</a:t>
            </a:r>
            <a:endParaRPr lang="en-US" altLang="zh-CN" dirty="0"/>
          </a:p>
          <a:p>
            <a:pPr lvl="1"/>
            <a:r>
              <a:rPr lang="zh-CN" altLang="en-US" dirty="0"/>
              <a:t>利用存在故障的组件构造可靠的服务是可能的</a:t>
            </a:r>
            <a:endParaRPr lang="en-US" altLang="zh-CN" dirty="0"/>
          </a:p>
          <a:p>
            <a:pPr lvl="2"/>
            <a:r>
              <a:rPr lang="zh-CN" altLang="en-US" dirty="0"/>
              <a:t>例如：有数据副本的多个服务器中一个服务器崩溃时能继续提供服务</a:t>
            </a:r>
            <a:endParaRPr lang="en-US" altLang="zh-CN" dirty="0"/>
          </a:p>
          <a:p>
            <a:pPr lvl="1"/>
            <a:r>
              <a:rPr lang="zh-CN" altLang="en-US" dirty="0"/>
              <a:t>一个服务通过隐藏故障或者转换为一个更能接受的故障类型来</a:t>
            </a:r>
            <a:r>
              <a:rPr lang="zh-CN" altLang="en-US" b="1" i="1" dirty="0"/>
              <a:t>屏蔽</a:t>
            </a:r>
            <a:r>
              <a:rPr lang="zh-CN" altLang="en-US" dirty="0"/>
              <a:t>故障</a:t>
            </a:r>
            <a:endParaRPr lang="en-US" altLang="zh-CN" dirty="0"/>
          </a:p>
          <a:p>
            <a:pPr lvl="2"/>
            <a:r>
              <a:rPr lang="zh-CN" altLang="en-US" dirty="0"/>
              <a:t>例如：通过校验可以屏蔽错误消息，将随机故障转化为遗漏故障</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66</a:t>
            </a:fld>
            <a:endParaRPr lang="zh-CN" altLang="en-US"/>
          </a:p>
        </p:txBody>
      </p:sp>
    </p:spTree>
    <p:extLst>
      <p:ext uri="{BB962C8B-B14F-4D97-AF65-F5344CB8AC3E}">
        <p14:creationId xmlns:p14="http://schemas.microsoft.com/office/powerpoint/2010/main" val="2412618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2.5.2 </a:t>
            </a:r>
            <a:r>
              <a:rPr lang="zh-CN" altLang="en-US" dirty="0"/>
              <a:t>故障模型</a:t>
            </a:r>
          </a:p>
        </p:txBody>
      </p:sp>
      <p:sp>
        <p:nvSpPr>
          <p:cNvPr id="3" name="内容占位符 2"/>
          <p:cNvSpPr>
            <a:spLocks noGrp="1"/>
          </p:cNvSpPr>
          <p:nvPr>
            <p:ph idx="1"/>
          </p:nvPr>
        </p:nvSpPr>
        <p:spPr/>
        <p:txBody>
          <a:bodyPr/>
          <a:lstStyle/>
          <a:p>
            <a:r>
              <a:rPr lang="zh-CN" altLang="en-US" b="1" dirty="0"/>
              <a:t>一对一通信的可靠性</a:t>
            </a:r>
            <a:endParaRPr lang="en-US" altLang="zh-CN" b="1" dirty="0"/>
          </a:p>
          <a:p>
            <a:pPr lvl="1"/>
            <a:r>
              <a:rPr lang="zh-CN" altLang="en-US" dirty="0"/>
              <a:t>可靠通信可从下列角度定义：</a:t>
            </a:r>
            <a:endParaRPr lang="en-US" altLang="zh-CN" dirty="0"/>
          </a:p>
          <a:p>
            <a:pPr lvl="2"/>
            <a:r>
              <a:rPr lang="zh-CN" altLang="en-US" dirty="0"/>
              <a:t>有效性：外发消息缓冲区中的任何消息最终能传递到接受消息缓冲区</a:t>
            </a:r>
            <a:endParaRPr lang="en-US" altLang="zh-CN" dirty="0"/>
          </a:p>
          <a:p>
            <a:pPr lvl="2"/>
            <a:r>
              <a:rPr lang="zh-CN" altLang="en-US" dirty="0"/>
              <a:t>完整性：接收到的消息与发送消息一致，没有消息被传递两次</a:t>
            </a:r>
          </a:p>
          <a:p>
            <a:pPr lvl="3"/>
            <a:r>
              <a:rPr lang="zh-CN" altLang="en-US" dirty="0"/>
              <a:t>任何重发消息但是不拒绝到达两次的消息的协议</a:t>
            </a:r>
          </a:p>
          <a:p>
            <a:pPr lvl="3"/>
            <a:r>
              <a:rPr lang="zh-CN" altLang="en-US" dirty="0"/>
              <a:t>心怀恶意的用户，加入伪造信息、重放旧的消息或篡改消息</a:t>
            </a:r>
            <a:endParaRPr lang="en-US" altLang="zh-CN" dirty="0"/>
          </a:p>
          <a:p>
            <a:pPr lvl="2"/>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67</a:t>
            </a:fld>
            <a:endParaRPr lang="zh-CN" altLang="en-US"/>
          </a:p>
        </p:txBody>
      </p:sp>
    </p:spTree>
    <p:extLst>
      <p:ext uri="{BB962C8B-B14F-4D97-AF65-F5344CB8AC3E}">
        <p14:creationId xmlns:p14="http://schemas.microsoft.com/office/powerpoint/2010/main" val="2402089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2.5.3 </a:t>
            </a:r>
            <a:r>
              <a:rPr lang="zh-CN" altLang="en-US" dirty="0"/>
              <a:t>安全模型</a:t>
            </a:r>
          </a:p>
        </p:txBody>
      </p:sp>
      <p:sp>
        <p:nvSpPr>
          <p:cNvPr id="3" name="内容占位符 2"/>
          <p:cNvSpPr>
            <a:spLocks noGrp="1"/>
          </p:cNvSpPr>
          <p:nvPr>
            <p:ph idx="1"/>
          </p:nvPr>
        </p:nvSpPr>
        <p:spPr/>
        <p:txBody>
          <a:bodyPr/>
          <a:lstStyle/>
          <a:p>
            <a:r>
              <a:rPr lang="zh-CN" altLang="en-US" dirty="0"/>
              <a:t>体系结构模型：进程，进程间交互</a:t>
            </a:r>
            <a:endParaRPr lang="en-US" altLang="zh-CN" dirty="0"/>
          </a:p>
          <a:p>
            <a:r>
              <a:rPr lang="zh-CN" altLang="en-US" dirty="0"/>
              <a:t>通过保证进程和用于进程交互的通道的安全以及保护所封装的对象免遭未经授权访问可实现分布式系统安全</a:t>
            </a:r>
            <a:endParaRPr lang="en-US" altLang="zh-CN" dirty="0"/>
          </a:p>
          <a:p>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68</a:t>
            </a:fld>
            <a:endParaRPr lang="zh-CN" altLang="en-US"/>
          </a:p>
        </p:txBody>
      </p:sp>
    </p:spTree>
    <p:extLst>
      <p:ext uri="{BB962C8B-B14F-4D97-AF65-F5344CB8AC3E}">
        <p14:creationId xmlns:p14="http://schemas.microsoft.com/office/powerpoint/2010/main" val="3712224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2.5.3 </a:t>
            </a:r>
            <a:r>
              <a:rPr lang="zh-CN" altLang="en-US" dirty="0"/>
              <a:t>安全模型</a:t>
            </a:r>
          </a:p>
        </p:txBody>
      </p:sp>
      <p:sp>
        <p:nvSpPr>
          <p:cNvPr id="3" name="内容占位符 2"/>
          <p:cNvSpPr>
            <a:spLocks noGrp="1"/>
          </p:cNvSpPr>
          <p:nvPr>
            <p:ph idx="1"/>
          </p:nvPr>
        </p:nvSpPr>
        <p:spPr/>
        <p:txBody>
          <a:bodyPr/>
          <a:lstStyle/>
          <a:p>
            <a:r>
              <a:rPr lang="zh-CN" altLang="en-US" b="1" dirty="0"/>
              <a:t>保护对象</a:t>
            </a:r>
          </a:p>
          <a:p>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69</a:t>
            </a:fld>
            <a:endParaRPr lang="zh-CN" altLang="en-US"/>
          </a:p>
        </p:txBody>
      </p:sp>
      <p:pic>
        <p:nvPicPr>
          <p:cNvPr id="5"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754" y="2607783"/>
            <a:ext cx="6873241" cy="190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6" name="矩形 5"/>
          <p:cNvSpPr/>
          <p:nvPr/>
        </p:nvSpPr>
        <p:spPr>
          <a:xfrm>
            <a:off x="2409401" y="4676473"/>
            <a:ext cx="4572000" cy="369332"/>
          </a:xfrm>
          <a:prstGeom prst="rect">
            <a:avLst/>
          </a:prstGeom>
        </p:spPr>
        <p:txBody>
          <a:bodyPr>
            <a:spAutoFit/>
          </a:bodyPr>
          <a:lstStyle/>
          <a:p>
            <a:pPr algn="ctr"/>
            <a:r>
              <a:rPr lang="en-US" altLang="zh-CN" dirty="0"/>
              <a:t>Figure 2.17 Objects and principals</a:t>
            </a:r>
            <a:endParaRPr lang="zh-CN" altLang="en-US" dirty="0"/>
          </a:p>
        </p:txBody>
      </p:sp>
    </p:spTree>
    <p:extLst>
      <p:ext uri="{BB962C8B-B14F-4D97-AF65-F5344CB8AC3E}">
        <p14:creationId xmlns:p14="http://schemas.microsoft.com/office/powerpoint/2010/main" val="3069102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2.2.1 </a:t>
            </a:r>
            <a:r>
              <a:rPr lang="zh-CN" altLang="en-US" dirty="0"/>
              <a:t>大规模并行机</a:t>
            </a:r>
            <a:r>
              <a:rPr lang="en-US" altLang="zh-CN" dirty="0"/>
              <a:t>MPP</a:t>
            </a:r>
            <a:r>
              <a:rPr lang="zh-CN" altLang="en-US" dirty="0"/>
              <a:t>结构特性</a:t>
            </a:r>
          </a:p>
        </p:txBody>
      </p:sp>
      <p:sp>
        <p:nvSpPr>
          <p:cNvPr id="3" name="内容占位符 2"/>
          <p:cNvSpPr>
            <a:spLocks noGrp="1"/>
          </p:cNvSpPr>
          <p:nvPr>
            <p:ph idx="1"/>
          </p:nvPr>
        </p:nvSpPr>
        <p:spPr>
          <a:xfrm>
            <a:off x="546265" y="1296332"/>
            <a:ext cx="7820495" cy="3845684"/>
          </a:xfrm>
        </p:spPr>
        <p:txBody>
          <a:bodyPr>
            <a:normAutofit/>
          </a:bodyPr>
          <a:lstStyle/>
          <a:p>
            <a:r>
              <a:rPr lang="zh-CN" altLang="en-US" sz="2800" b="1" dirty="0"/>
              <a:t>可扩放性</a:t>
            </a:r>
          </a:p>
          <a:p>
            <a:pPr lvl="1"/>
            <a:r>
              <a:rPr lang="en-US" sz="2400" dirty="0" err="1">
                <a:latin typeface="SimSun" panose="02010600030101010101" pitchFamily="2" charset="-122"/>
                <a:ea typeface="SimSun" panose="02010600030101010101" pitchFamily="2" charset="-122"/>
              </a:rPr>
              <a:t>MPP系统特点是可扩展至成千上万处理器</a:t>
            </a:r>
            <a:endParaRPr lang="en-US" sz="2400" dirty="0">
              <a:latin typeface="SimSun" panose="02010600030101010101" pitchFamily="2" charset="-122"/>
              <a:ea typeface="SimSun" panose="02010600030101010101" pitchFamily="2" charset="-122"/>
            </a:endParaRPr>
          </a:p>
          <a:p>
            <a:pPr lvl="1"/>
            <a:r>
              <a:rPr lang="zh-CN" altLang="en-CN" sz="2400" dirty="0"/>
              <a:t>物理上</a:t>
            </a:r>
            <a:r>
              <a:rPr lang="zh-CN" altLang="en-US" sz="2400" dirty="0"/>
              <a:t>分布的存储器结构，具有更高的总计存储带宽</a:t>
            </a:r>
            <a:endParaRPr lang="en-US" altLang="zh-CN" sz="2400" dirty="0"/>
          </a:p>
          <a:p>
            <a:pPr lvl="1"/>
            <a:r>
              <a:rPr lang="zh-CN" altLang="en-US" sz="2400" dirty="0"/>
              <a:t>平衡处理能力与存储和</a:t>
            </a:r>
            <a:r>
              <a:rPr lang="en-US" altLang="zh-CN" sz="2400" dirty="0"/>
              <a:t>I/O</a:t>
            </a:r>
            <a:r>
              <a:rPr lang="zh-CN" altLang="en-US" sz="2400" dirty="0"/>
              <a:t>能力</a:t>
            </a:r>
            <a:endParaRPr lang="en-US" altLang="zh-CN" sz="2400" dirty="0"/>
          </a:p>
          <a:p>
            <a:pPr lvl="1"/>
            <a:r>
              <a:rPr lang="zh-CN" altLang="en-US" sz="2400" dirty="0"/>
              <a:t>平衡计算与交互能力</a:t>
            </a:r>
            <a:endParaRPr lang="en-US" altLang="zh-CN" sz="2400" dirty="0"/>
          </a:p>
          <a:p>
            <a:pPr lvl="2"/>
            <a:r>
              <a:rPr lang="zh-CN" altLang="en-US" sz="2000" dirty="0"/>
              <a:t>进程</a:t>
            </a:r>
            <a:r>
              <a:rPr lang="en-US" altLang="zh-CN" sz="2000" dirty="0"/>
              <a:t>/</a:t>
            </a:r>
            <a:r>
              <a:rPr lang="zh-CN" altLang="en-CN" sz="2000" dirty="0"/>
              <a:t>线程</a:t>
            </a:r>
            <a:r>
              <a:rPr lang="zh-CN" altLang="en-US" sz="2000" dirty="0"/>
              <a:t>的管理、通信与同步等都相当费时间</a:t>
            </a:r>
            <a:endParaRPr lang="zh-CN" altLang="en-US" sz="1800"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7</a:t>
            </a:fld>
            <a:endParaRPr lang="zh-CN" altLang="en-US"/>
          </a:p>
        </p:txBody>
      </p:sp>
    </p:spTree>
    <p:extLst>
      <p:ext uri="{BB962C8B-B14F-4D97-AF65-F5344CB8AC3E}">
        <p14:creationId xmlns:p14="http://schemas.microsoft.com/office/powerpoint/2010/main" val="35934382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2.5.3 </a:t>
            </a:r>
            <a:r>
              <a:rPr lang="zh-CN" altLang="en-US" dirty="0"/>
              <a:t>安全模型</a:t>
            </a:r>
          </a:p>
        </p:txBody>
      </p:sp>
      <p:sp>
        <p:nvSpPr>
          <p:cNvPr id="3" name="内容占位符 2"/>
          <p:cNvSpPr>
            <a:spLocks noGrp="1"/>
          </p:cNvSpPr>
          <p:nvPr>
            <p:ph idx="1"/>
          </p:nvPr>
        </p:nvSpPr>
        <p:spPr/>
        <p:txBody>
          <a:bodyPr/>
          <a:lstStyle/>
          <a:p>
            <a:r>
              <a:rPr lang="zh-CN" altLang="en-US" b="1" dirty="0"/>
              <a:t>保护对象</a:t>
            </a:r>
            <a:endParaRPr lang="en-US" altLang="zh-CN" b="1" dirty="0"/>
          </a:p>
          <a:p>
            <a:pPr lvl="1"/>
            <a:r>
              <a:rPr lang="zh-CN" altLang="en-US" dirty="0"/>
              <a:t>对象可由不同的客户按照不同的方式调用</a:t>
            </a:r>
            <a:endParaRPr lang="en-US" altLang="zh-CN" dirty="0"/>
          </a:p>
          <a:p>
            <a:pPr lvl="1"/>
            <a:r>
              <a:rPr lang="zh-CN" altLang="en-US" dirty="0">
                <a:latin typeface="楷体" panose="02010609060101010101" pitchFamily="49" charset="-122"/>
                <a:ea typeface="楷体" panose="02010609060101010101" pitchFamily="49" charset="-122"/>
              </a:rPr>
              <a:t>访问权限</a:t>
            </a:r>
            <a:r>
              <a:rPr lang="zh-CN" altLang="en-US" dirty="0"/>
              <a:t>指定了允许谁执行一个对象的操作</a:t>
            </a:r>
            <a:endParaRPr lang="en-US" altLang="zh-CN" dirty="0"/>
          </a:p>
          <a:p>
            <a:pPr lvl="1"/>
            <a:r>
              <a:rPr lang="zh-CN" altLang="en-US" dirty="0"/>
              <a:t>需要将每个调用和每个结果均与对应的授权方相关联</a:t>
            </a:r>
            <a:endParaRPr lang="en-US" altLang="zh-CN" dirty="0"/>
          </a:p>
          <a:p>
            <a:pPr lvl="1"/>
            <a:r>
              <a:rPr lang="zh-CN" altLang="en-US" dirty="0"/>
              <a:t>一个授权方成为一个主体（</a:t>
            </a:r>
            <a:r>
              <a:rPr lang="en-US" altLang="zh-CN" dirty="0"/>
              <a:t>principal</a:t>
            </a:r>
            <a:r>
              <a:rPr lang="zh-CN" altLang="en-US" dirty="0"/>
              <a:t>）</a:t>
            </a:r>
            <a:endParaRPr lang="en-US" altLang="zh-CN" dirty="0"/>
          </a:p>
          <a:p>
            <a:pPr lvl="2"/>
            <a:r>
              <a:rPr lang="zh-CN" altLang="en-US" dirty="0"/>
              <a:t>一个主体可以是一个用户或进程</a:t>
            </a:r>
            <a:endParaRPr lang="en-US" altLang="zh-CN" dirty="0"/>
          </a:p>
          <a:p>
            <a:pPr lvl="1"/>
            <a:endParaRPr lang="en-US" altLang="zh-CN" dirty="0"/>
          </a:p>
          <a:p>
            <a:pPr lvl="1"/>
            <a:r>
              <a:rPr lang="zh-CN" altLang="en-US" dirty="0"/>
              <a:t>服务器验证每个调用的主体身份，检查是否有足够的访问权限在所调用的某个对象上完成所请求的操作，如果没有就拒绝它们的请求。客户可以检查服务器的主体身份以确保结果来自所请求的服务器</a:t>
            </a:r>
            <a:endParaRPr lang="en-US" altLang="zh-CN" dirty="0"/>
          </a:p>
          <a:p>
            <a:pPr lvl="1"/>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70</a:t>
            </a:fld>
            <a:endParaRPr lang="zh-CN" altLang="en-US"/>
          </a:p>
        </p:txBody>
      </p:sp>
    </p:spTree>
    <p:extLst>
      <p:ext uri="{BB962C8B-B14F-4D97-AF65-F5344CB8AC3E}">
        <p14:creationId xmlns:p14="http://schemas.microsoft.com/office/powerpoint/2010/main" val="14925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2.5.3 </a:t>
            </a:r>
            <a:r>
              <a:rPr lang="zh-CN" altLang="en-US" dirty="0"/>
              <a:t>安全模型</a:t>
            </a:r>
          </a:p>
        </p:txBody>
      </p:sp>
      <p:sp>
        <p:nvSpPr>
          <p:cNvPr id="3" name="内容占位符 2"/>
          <p:cNvSpPr>
            <a:spLocks noGrp="1"/>
          </p:cNvSpPr>
          <p:nvPr>
            <p:ph idx="1"/>
          </p:nvPr>
        </p:nvSpPr>
        <p:spPr/>
        <p:txBody>
          <a:bodyPr/>
          <a:lstStyle/>
          <a:p>
            <a:r>
              <a:rPr lang="zh-CN" altLang="en-US" b="1" dirty="0"/>
              <a:t>保护进程和它们的交互</a:t>
            </a:r>
            <a:endParaRPr lang="en-US" altLang="zh-CN" b="1" dirty="0"/>
          </a:p>
          <a:p>
            <a:pPr lvl="1"/>
            <a:r>
              <a:rPr lang="zh-CN" altLang="en-US" dirty="0"/>
              <a:t>进程通过消息进行交互</a:t>
            </a:r>
            <a:endParaRPr lang="en-US" altLang="zh-CN" dirty="0"/>
          </a:p>
          <a:p>
            <a:pPr lvl="1"/>
            <a:r>
              <a:rPr lang="zh-CN" altLang="en-US" dirty="0"/>
              <a:t>消息易收到攻击</a:t>
            </a:r>
            <a:endParaRPr lang="en-US" altLang="zh-CN" dirty="0"/>
          </a:p>
          <a:p>
            <a:pPr lvl="2"/>
            <a:r>
              <a:rPr lang="zh-CN" altLang="en-US" dirty="0"/>
              <a:t>所使用的网络和通信服务是开放的</a:t>
            </a:r>
            <a:endParaRPr lang="en-US" altLang="zh-CN" dirty="0"/>
          </a:p>
          <a:p>
            <a:pPr lvl="1"/>
            <a:r>
              <a:rPr lang="zh-CN" altLang="en-US" dirty="0"/>
              <a:t>服务器和对等进程暴露它们的接口</a:t>
            </a:r>
            <a:endParaRPr lang="en-US" altLang="zh-CN" dirty="0"/>
          </a:p>
          <a:p>
            <a:r>
              <a:rPr lang="zh-CN" altLang="en-US" dirty="0"/>
              <a:t>分布式系统经常在可能受到来地敌对用户的外部攻击的任务中使用和部署。</a:t>
            </a:r>
            <a:endParaRPr lang="en-US" altLang="zh-CN" dirty="0"/>
          </a:p>
          <a:p>
            <a:r>
              <a:rPr lang="zh-CN" altLang="en-US" dirty="0"/>
              <a:t>为了识别和抵御这些威胁，需要分析安全威胁的模型。</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71</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9611" y="4198034"/>
            <a:ext cx="435162" cy="223837"/>
          </a:xfrm>
          <a:prstGeom prst="rect">
            <a:avLst/>
          </a:prstGeom>
        </p:spPr>
      </p:pic>
    </p:spTree>
    <p:extLst>
      <p:ext uri="{BB962C8B-B14F-4D97-AF65-F5344CB8AC3E}">
        <p14:creationId xmlns:p14="http://schemas.microsoft.com/office/powerpoint/2010/main" val="29132301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2.5.3 </a:t>
            </a:r>
            <a:r>
              <a:rPr lang="zh-CN" altLang="en-US" dirty="0"/>
              <a:t>安全模型</a:t>
            </a:r>
          </a:p>
        </p:txBody>
      </p:sp>
      <p:sp>
        <p:nvSpPr>
          <p:cNvPr id="3" name="内容占位符 2"/>
          <p:cNvSpPr>
            <a:spLocks noGrp="1"/>
          </p:cNvSpPr>
          <p:nvPr>
            <p:ph idx="1"/>
          </p:nvPr>
        </p:nvSpPr>
        <p:spPr/>
        <p:txBody>
          <a:bodyPr/>
          <a:lstStyle/>
          <a:p>
            <a:r>
              <a:rPr lang="zh-CN" altLang="en-US" b="1" dirty="0"/>
              <a:t>敌人</a:t>
            </a:r>
            <a:endParaRPr lang="en-US" altLang="zh-CN" b="1" dirty="0"/>
          </a:p>
          <a:p>
            <a:pPr lvl="1"/>
            <a:r>
              <a:rPr lang="zh-CN" altLang="en-US" dirty="0"/>
              <a:t>假定敌人能给任何进程发送任何消息，并能读取或复制一对进程之间的任何消息。</a:t>
            </a:r>
            <a:endParaRPr lang="en-US" altLang="zh-CN" dirty="0"/>
          </a:p>
          <a:p>
            <a:pPr lvl="1"/>
            <a:r>
              <a:rPr lang="zh-CN" altLang="en-US" dirty="0"/>
              <a:t>攻击可能来自合法连接到网络的计算机或以非授权的方式连接到网络的计算机</a:t>
            </a:r>
            <a:endParaRPr lang="en-US" altLang="zh-CN" dirty="0"/>
          </a:p>
          <a:p>
            <a:pPr lvl="1"/>
            <a:endParaRPr lang="zh-CN" altLang="en-US" dirty="0"/>
          </a:p>
        </p:txBody>
      </p:sp>
      <p:sp>
        <p:nvSpPr>
          <p:cNvPr id="4" name="灯片编号占位符 3"/>
          <p:cNvSpPr>
            <a:spLocks noGrp="1"/>
          </p:cNvSpPr>
          <p:nvPr>
            <p:ph type="sldNum" sz="quarter" idx="12"/>
          </p:nvPr>
        </p:nvSpPr>
        <p:spPr/>
        <p:txBody>
          <a:bodyPr/>
          <a:lstStyle/>
          <a:p>
            <a:fld id="{4D4084D9-55F2-4E00-B75E-E42CB7218B8E}" type="slidenum">
              <a:rPr lang="zh-CN" altLang="en-US" smtClean="0"/>
              <a:t>72</a:t>
            </a:fld>
            <a:endParaRPr lang="zh-CN" altLang="en-US"/>
          </a:p>
        </p:txBody>
      </p:sp>
      <p:pic>
        <p:nvPicPr>
          <p:cNvPr id="5" name="图片 4"/>
          <p:cNvPicPr>
            <a:picLocks noChangeAspect="1"/>
          </p:cNvPicPr>
          <p:nvPr/>
        </p:nvPicPr>
        <p:blipFill>
          <a:blip r:embed="rId2"/>
          <a:stretch>
            <a:fillRect/>
          </a:stretch>
        </p:blipFill>
        <p:spPr>
          <a:xfrm>
            <a:off x="1895475" y="3481593"/>
            <a:ext cx="5763322" cy="2052164"/>
          </a:xfrm>
          <a:prstGeom prst="rect">
            <a:avLst/>
          </a:prstGeom>
        </p:spPr>
      </p:pic>
      <p:sp>
        <p:nvSpPr>
          <p:cNvPr id="6" name="矩形 5"/>
          <p:cNvSpPr/>
          <p:nvPr/>
        </p:nvSpPr>
        <p:spPr>
          <a:xfrm>
            <a:off x="2491136" y="5667431"/>
            <a:ext cx="4572000" cy="369332"/>
          </a:xfrm>
          <a:prstGeom prst="rect">
            <a:avLst/>
          </a:prstGeom>
        </p:spPr>
        <p:txBody>
          <a:bodyPr>
            <a:spAutoFit/>
          </a:bodyPr>
          <a:lstStyle/>
          <a:p>
            <a:pPr algn="ctr"/>
            <a:r>
              <a:rPr lang="en-US" altLang="zh-CN" dirty="0"/>
              <a:t>Figure 2.18 The enemy</a:t>
            </a:r>
            <a:endParaRPr lang="zh-CN" altLang="en-US" dirty="0"/>
          </a:p>
        </p:txBody>
      </p:sp>
    </p:spTree>
    <p:extLst>
      <p:ext uri="{BB962C8B-B14F-4D97-AF65-F5344CB8AC3E}">
        <p14:creationId xmlns:p14="http://schemas.microsoft.com/office/powerpoint/2010/main" val="19045661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2.5.3 </a:t>
            </a:r>
            <a:r>
              <a:rPr lang="zh-CN" altLang="en-US" dirty="0"/>
              <a:t>安全模型</a:t>
            </a:r>
          </a:p>
        </p:txBody>
      </p:sp>
      <p:sp>
        <p:nvSpPr>
          <p:cNvPr id="3" name="内容占位符 2"/>
          <p:cNvSpPr>
            <a:spLocks noGrp="1"/>
          </p:cNvSpPr>
          <p:nvPr>
            <p:ph idx="1"/>
          </p:nvPr>
        </p:nvSpPr>
        <p:spPr/>
        <p:txBody>
          <a:bodyPr/>
          <a:lstStyle/>
          <a:p>
            <a:r>
              <a:rPr lang="zh-CN" altLang="en-US" b="1" dirty="0"/>
              <a:t>敌人</a:t>
            </a:r>
            <a:endParaRPr lang="en-US" altLang="zh-CN" b="1" dirty="0"/>
          </a:p>
          <a:p>
            <a:pPr lvl="1"/>
            <a:r>
              <a:rPr lang="zh-CN" altLang="en-US" dirty="0"/>
              <a:t>潜在敌人的威胁包括对进程的威胁和对通信信道的威胁</a:t>
            </a:r>
            <a:endParaRPr lang="en-US" altLang="zh-CN" dirty="0"/>
          </a:p>
          <a:p>
            <a:pPr lvl="1"/>
            <a:r>
              <a:rPr lang="zh-CN" altLang="en-US" dirty="0"/>
              <a:t>对进程的威胁</a:t>
            </a:r>
            <a:endParaRPr lang="en-US" altLang="zh-CN" dirty="0"/>
          </a:p>
          <a:p>
            <a:pPr lvl="2"/>
            <a:r>
              <a:rPr lang="zh-CN" altLang="en-US" dirty="0"/>
              <a:t>处理到达的请求的进程可以出接收来自其他进程的消息，但是未必能能确定发送方的身份</a:t>
            </a:r>
            <a:endParaRPr lang="en-US" altLang="zh-CN" dirty="0"/>
          </a:p>
          <a:p>
            <a:pPr lvl="2"/>
            <a:r>
              <a:rPr lang="zh-CN" altLang="en-US" dirty="0"/>
              <a:t>缺乏消息源的可靠的知识对服务器和客户的正确工作而言是一个威胁</a:t>
            </a:r>
            <a:endParaRPr lang="en-US" altLang="zh-CN" dirty="0"/>
          </a:p>
          <a:p>
            <a:pPr lvl="3"/>
            <a:r>
              <a:rPr lang="zh-CN" altLang="en-US" dirty="0"/>
              <a:t>服务器</a:t>
            </a:r>
            <a:endParaRPr lang="en-US" altLang="zh-CN" dirty="0"/>
          </a:p>
          <a:p>
            <a:pPr lvl="3"/>
            <a:r>
              <a:rPr lang="zh-CN" altLang="en-US" dirty="0"/>
              <a:t>客户</a:t>
            </a:r>
            <a:endParaRPr lang="en-US" altLang="zh-CN" dirty="0"/>
          </a:p>
          <a:p>
            <a:pPr lvl="1"/>
            <a:r>
              <a:rPr lang="zh-CN" altLang="en-US" dirty="0"/>
              <a:t>对通信信道的威胁</a:t>
            </a:r>
            <a:endParaRPr lang="en-US" altLang="zh-CN" dirty="0"/>
          </a:p>
          <a:p>
            <a:pPr lvl="2"/>
            <a:r>
              <a:rPr lang="zh-CN" altLang="en-US" dirty="0"/>
              <a:t>敌人在网络和网关上能复制、改变或插入消息</a:t>
            </a:r>
            <a:endParaRPr lang="en-US" altLang="zh-CN" dirty="0"/>
          </a:p>
          <a:p>
            <a:pPr lvl="2"/>
            <a:r>
              <a:rPr lang="zh-CN" altLang="en-US" dirty="0"/>
              <a:t>试图保存消息的拷贝并在以后重放这个消息</a:t>
            </a:r>
            <a:endParaRPr lang="en-US" altLang="zh-CN" dirty="0"/>
          </a:p>
          <a:p>
            <a:pPr lvl="2"/>
            <a:r>
              <a:rPr lang="zh-CN" altLang="en-US" dirty="0"/>
              <a:t>利用安全信道可以解除这些威胁</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73</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921" y="3470793"/>
            <a:ext cx="435162" cy="223837"/>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2396" y="4514229"/>
            <a:ext cx="435162" cy="223837"/>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3083" y="2350841"/>
            <a:ext cx="435162" cy="223837"/>
          </a:xfrm>
          <a:prstGeom prst="rect">
            <a:avLst/>
          </a:prstGeom>
        </p:spPr>
      </p:pic>
    </p:spTree>
    <p:extLst>
      <p:ext uri="{BB962C8B-B14F-4D97-AF65-F5344CB8AC3E}">
        <p14:creationId xmlns:p14="http://schemas.microsoft.com/office/powerpoint/2010/main" val="3478285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2.5.3 </a:t>
            </a:r>
            <a:r>
              <a:rPr lang="zh-CN" altLang="en-US" dirty="0"/>
              <a:t>安全模型</a:t>
            </a:r>
          </a:p>
        </p:txBody>
      </p:sp>
      <p:sp>
        <p:nvSpPr>
          <p:cNvPr id="3" name="内容占位符 2"/>
          <p:cNvSpPr>
            <a:spLocks noGrp="1"/>
          </p:cNvSpPr>
          <p:nvPr>
            <p:ph idx="1"/>
          </p:nvPr>
        </p:nvSpPr>
        <p:spPr/>
        <p:txBody>
          <a:bodyPr/>
          <a:lstStyle/>
          <a:p>
            <a:r>
              <a:rPr lang="zh-CN" altLang="en-US" b="1" dirty="0"/>
              <a:t>解除安全威胁</a:t>
            </a:r>
            <a:endParaRPr lang="en-US" altLang="zh-CN" b="1" dirty="0"/>
          </a:p>
          <a:p>
            <a:pPr lvl="1"/>
            <a:r>
              <a:rPr lang="zh-CN" altLang="en-US" dirty="0"/>
              <a:t>密码学和共享秘密</a:t>
            </a:r>
            <a:endParaRPr lang="en-US" altLang="zh-CN" dirty="0"/>
          </a:p>
          <a:p>
            <a:pPr lvl="2"/>
            <a:r>
              <a:rPr lang="zh-CN" altLang="en-US" dirty="0"/>
              <a:t>假设一对进程共享一个秘密</a:t>
            </a:r>
            <a:endParaRPr lang="en-US" altLang="zh-CN" dirty="0"/>
          </a:p>
          <a:p>
            <a:pPr lvl="2"/>
            <a:r>
              <a:rPr lang="zh-CN" altLang="en-US" dirty="0"/>
              <a:t>如果一对进程交换的消息包括证明发送方共享秘密的信息，那么接收方就能确认发送方是一对进程中的另一个进程</a:t>
            </a:r>
            <a:endParaRPr lang="en-US" altLang="zh-CN" dirty="0"/>
          </a:p>
          <a:p>
            <a:pPr lvl="1"/>
            <a:r>
              <a:rPr lang="zh-CN" altLang="en-US" dirty="0"/>
              <a:t>密码学</a:t>
            </a:r>
            <a:endParaRPr lang="en-US" altLang="zh-CN" dirty="0"/>
          </a:p>
          <a:p>
            <a:pPr lvl="2"/>
            <a:r>
              <a:rPr lang="zh-CN" altLang="en-US" dirty="0"/>
              <a:t>保证消息安全的科学</a:t>
            </a:r>
            <a:endParaRPr lang="en-US" altLang="zh-CN" dirty="0"/>
          </a:p>
          <a:p>
            <a:pPr lvl="2"/>
            <a:r>
              <a:rPr lang="zh-CN" altLang="en-US" dirty="0"/>
              <a:t>加密是将消息编码以隐藏其内容的过程</a:t>
            </a:r>
            <a:endParaRPr lang="en-US" altLang="zh-CN" dirty="0"/>
          </a:p>
          <a:p>
            <a:pPr lvl="1"/>
            <a:r>
              <a:rPr lang="zh-CN" altLang="en-US" dirty="0"/>
              <a:t>认证</a:t>
            </a:r>
            <a:endParaRPr lang="en-US" altLang="zh-CN" dirty="0"/>
          </a:p>
          <a:p>
            <a:pPr lvl="2"/>
            <a:r>
              <a:rPr lang="zh-CN" altLang="en-US" dirty="0"/>
              <a:t>证明由发送方提供的身份</a:t>
            </a:r>
            <a:endParaRPr lang="en-US" altLang="zh-CN" dirty="0"/>
          </a:p>
          <a:p>
            <a:pPr lvl="2"/>
            <a:r>
              <a:rPr lang="zh-CN" altLang="en-US" dirty="0"/>
              <a:t>基础是共享秘密和加密</a:t>
            </a:r>
            <a:endParaRPr lang="en-US" altLang="zh-CN" dirty="0"/>
          </a:p>
          <a:p>
            <a:pPr lvl="2"/>
            <a:r>
              <a:rPr lang="zh-CN" altLang="en-US" dirty="0"/>
              <a:t>在消息中包含加密部分，该部分中包含足够的消息内容以保证它的真实性</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74</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978" y="5645257"/>
            <a:ext cx="435162" cy="223837"/>
          </a:xfrm>
          <a:prstGeom prst="rect">
            <a:avLst/>
          </a:prstGeom>
        </p:spPr>
      </p:pic>
    </p:spTree>
    <p:extLst>
      <p:ext uri="{BB962C8B-B14F-4D97-AF65-F5344CB8AC3E}">
        <p14:creationId xmlns:p14="http://schemas.microsoft.com/office/powerpoint/2010/main" val="4193474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2.5.3 </a:t>
            </a:r>
            <a:r>
              <a:rPr lang="zh-CN" altLang="en-US" dirty="0"/>
              <a:t>安全模型</a:t>
            </a:r>
          </a:p>
        </p:txBody>
      </p:sp>
      <p:sp>
        <p:nvSpPr>
          <p:cNvPr id="3" name="内容占位符 2"/>
          <p:cNvSpPr>
            <a:spLocks noGrp="1"/>
          </p:cNvSpPr>
          <p:nvPr>
            <p:ph idx="1"/>
          </p:nvPr>
        </p:nvSpPr>
        <p:spPr/>
        <p:txBody>
          <a:bodyPr/>
          <a:lstStyle/>
          <a:p>
            <a:r>
              <a:rPr lang="zh-CN" altLang="en-US" b="1" dirty="0"/>
              <a:t>解除安全威胁</a:t>
            </a:r>
            <a:endParaRPr lang="en-US" altLang="zh-CN" b="1" dirty="0"/>
          </a:p>
          <a:p>
            <a:pPr lvl="1"/>
            <a:r>
              <a:rPr lang="zh-CN" altLang="en-US" dirty="0"/>
              <a:t>安全通道</a:t>
            </a:r>
            <a:endParaRPr lang="en-US" altLang="zh-CN" dirty="0"/>
          </a:p>
          <a:p>
            <a:pPr lvl="2"/>
            <a:r>
              <a:rPr lang="zh-CN" altLang="en-US" dirty="0"/>
              <a:t>是连接一对进程的通信通道</a:t>
            </a:r>
            <a:endParaRPr lang="en-US" altLang="zh-CN" dirty="0"/>
          </a:p>
          <a:p>
            <a:pPr lvl="2"/>
            <a:r>
              <a:rPr lang="zh-CN" altLang="en-US" dirty="0"/>
              <a:t>加密和认证用于构建安全通道，安全通道作为已有的通信服务层之上的服务层</a:t>
            </a:r>
            <a:endParaRPr lang="en-US" altLang="zh-CN" dirty="0"/>
          </a:p>
          <a:p>
            <a:pPr lvl="2"/>
            <a:r>
              <a:rPr lang="zh-CN" altLang="en-US" dirty="0"/>
              <a:t>具有以下特征</a:t>
            </a:r>
            <a:endParaRPr lang="en-US" altLang="zh-CN" dirty="0"/>
          </a:p>
          <a:p>
            <a:pPr lvl="3"/>
            <a:r>
              <a:rPr lang="zh-CN" altLang="en-US" dirty="0"/>
              <a:t>每个进程确切的知道其他正在执行的进程所代表的主体身份</a:t>
            </a:r>
            <a:endParaRPr lang="en-US" altLang="zh-CN" dirty="0"/>
          </a:p>
          <a:p>
            <a:pPr lvl="3"/>
            <a:r>
              <a:rPr lang="zh-CN" altLang="en-US" dirty="0"/>
              <a:t>安全通道确保在其上传送的数据的私密性和完整性</a:t>
            </a:r>
            <a:endParaRPr lang="en-US" altLang="zh-CN" dirty="0"/>
          </a:p>
          <a:p>
            <a:pPr lvl="3"/>
            <a:r>
              <a:rPr lang="zh-CN" altLang="en-US" dirty="0"/>
              <a:t>每个消息包括一个物理的或逻辑的时间戳以防消息被重放或重排序</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75</a:t>
            </a:fld>
            <a:endParaRPr lang="zh-CN" altLang="en-US"/>
          </a:p>
        </p:txBody>
      </p:sp>
      <p:pic>
        <p:nvPicPr>
          <p:cNvPr id="23" name="图片 22"/>
          <p:cNvPicPr>
            <a:picLocks noChangeAspect="1"/>
          </p:cNvPicPr>
          <p:nvPr/>
        </p:nvPicPr>
        <p:blipFill>
          <a:blip r:embed="rId2"/>
          <a:stretch>
            <a:fillRect/>
          </a:stretch>
        </p:blipFill>
        <p:spPr>
          <a:xfrm>
            <a:off x="1981199" y="4294350"/>
            <a:ext cx="6072731" cy="1677274"/>
          </a:xfrm>
          <a:prstGeom prst="rect">
            <a:avLst/>
          </a:prstGeom>
        </p:spPr>
      </p:pic>
      <p:sp>
        <p:nvSpPr>
          <p:cNvPr id="24" name="矩形 23"/>
          <p:cNvSpPr/>
          <p:nvPr/>
        </p:nvSpPr>
        <p:spPr>
          <a:xfrm>
            <a:off x="2390775" y="5971624"/>
            <a:ext cx="4572000" cy="369332"/>
          </a:xfrm>
          <a:prstGeom prst="rect">
            <a:avLst/>
          </a:prstGeom>
        </p:spPr>
        <p:txBody>
          <a:bodyPr>
            <a:spAutoFit/>
          </a:bodyPr>
          <a:lstStyle/>
          <a:p>
            <a:pPr algn="ctr"/>
            <a:r>
              <a:rPr lang="en-US" altLang="zh-CN" dirty="0"/>
              <a:t>Figure 2.19 Secure channels</a:t>
            </a:r>
            <a:endParaRPr lang="zh-CN" altLang="en-US" dirty="0"/>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037" y="6001256"/>
            <a:ext cx="435162" cy="223837"/>
          </a:xfrm>
          <a:prstGeom prst="rect">
            <a:avLst/>
          </a:prstGeom>
        </p:spPr>
      </p:pic>
    </p:spTree>
    <p:extLst>
      <p:ext uri="{BB962C8B-B14F-4D97-AF65-F5344CB8AC3E}">
        <p14:creationId xmlns:p14="http://schemas.microsoft.com/office/powerpoint/2010/main" val="6474510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2.5.3 </a:t>
            </a:r>
            <a:r>
              <a:rPr lang="zh-CN" altLang="en-US" dirty="0"/>
              <a:t>安全模型</a:t>
            </a:r>
          </a:p>
        </p:txBody>
      </p:sp>
      <p:sp>
        <p:nvSpPr>
          <p:cNvPr id="3" name="内容占位符 2"/>
          <p:cNvSpPr>
            <a:spLocks noGrp="1"/>
          </p:cNvSpPr>
          <p:nvPr>
            <p:ph idx="1"/>
          </p:nvPr>
        </p:nvSpPr>
        <p:spPr/>
        <p:txBody>
          <a:bodyPr/>
          <a:lstStyle/>
          <a:p>
            <a:r>
              <a:rPr lang="zh-CN" altLang="en-US" b="1" dirty="0"/>
              <a:t>其他可能的来自敌人的威胁</a:t>
            </a:r>
            <a:endParaRPr lang="en-US" altLang="zh-CN" b="1" dirty="0"/>
          </a:p>
          <a:p>
            <a:pPr lvl="1"/>
            <a:r>
              <a:rPr lang="zh-CN" altLang="en-US" dirty="0"/>
              <a:t>拒绝服务</a:t>
            </a:r>
            <a:endParaRPr lang="en-US" altLang="zh-CN" dirty="0"/>
          </a:p>
          <a:p>
            <a:pPr lvl="2"/>
            <a:r>
              <a:rPr lang="zh-CN" altLang="en-US" dirty="0"/>
              <a:t>通过超量地、无意义地调用服务或在网络上进行消息传送，干扰授权用户的活动，导致物理资源的过载</a:t>
            </a:r>
            <a:endParaRPr lang="en-US" altLang="zh-CN" dirty="0"/>
          </a:p>
          <a:p>
            <a:pPr lvl="1"/>
            <a:r>
              <a:rPr lang="zh-CN" altLang="en-US" dirty="0"/>
              <a:t>移动代码</a:t>
            </a:r>
            <a:endParaRPr lang="en-US" altLang="zh-CN" dirty="0"/>
          </a:p>
          <a:p>
            <a:pPr lvl="2"/>
            <a:r>
              <a:rPr lang="zh-CN" altLang="en-US" dirty="0"/>
              <a:t>如果进程接收和执行来自其他地方的程序代码，那么这些移动代码就会来带新的安全问题。</a:t>
            </a:r>
            <a:endParaRPr lang="en-US" altLang="zh-CN" dirty="0"/>
          </a:p>
          <a:p>
            <a:pPr lvl="2"/>
            <a:r>
              <a:rPr lang="zh-CN" altLang="en-US" dirty="0"/>
              <a:t>特洛伊木马，生成完全无害的事情但事实上包括了访问或修改资源的代码</a:t>
            </a:r>
            <a:endParaRPr lang="en-US" altLang="zh-CN" dirty="0"/>
          </a:p>
          <a:p>
            <a:r>
              <a:rPr lang="zh-CN" altLang="en-US" b="1" dirty="0"/>
              <a:t>安全模型的使用</a:t>
            </a:r>
            <a:endParaRPr lang="en-US" altLang="zh-CN" b="1" dirty="0"/>
          </a:p>
          <a:p>
            <a:pPr lvl="1"/>
            <a:r>
              <a:rPr lang="zh-CN" altLang="en-US" dirty="0"/>
              <a:t>安全技术和访问控制的使用会产生实质性的处理和管理开销</a:t>
            </a:r>
            <a:endParaRPr lang="en-US" altLang="zh-CN" dirty="0"/>
          </a:p>
          <a:p>
            <a:pPr lvl="1"/>
            <a:r>
              <a:rPr lang="zh-CN" altLang="en-US" dirty="0"/>
              <a:t>需要对系统网络环境、物理环境和人际环境等进行评估分析</a:t>
            </a:r>
          </a:p>
        </p:txBody>
      </p:sp>
      <p:sp>
        <p:nvSpPr>
          <p:cNvPr id="4" name="灯片编号占位符 3"/>
          <p:cNvSpPr>
            <a:spLocks noGrp="1"/>
          </p:cNvSpPr>
          <p:nvPr>
            <p:ph type="sldNum" sz="quarter" idx="12"/>
          </p:nvPr>
        </p:nvSpPr>
        <p:spPr/>
        <p:txBody>
          <a:bodyPr/>
          <a:lstStyle/>
          <a:p>
            <a:fld id="{4D4084D9-55F2-4E00-B75E-E42CB7218B8E}" type="slidenum">
              <a:rPr lang="zh-CN" altLang="en-US" smtClean="0"/>
              <a:t>76</a:t>
            </a:fld>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7958" y="4223671"/>
            <a:ext cx="435162" cy="223837"/>
          </a:xfrm>
          <a:prstGeom prst="rect">
            <a:avLst/>
          </a:prstGeom>
        </p:spPr>
      </p:pic>
    </p:spTree>
    <p:extLst>
      <p:ext uri="{BB962C8B-B14F-4D97-AF65-F5344CB8AC3E}">
        <p14:creationId xmlns:p14="http://schemas.microsoft.com/office/powerpoint/2010/main" val="26838301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a:xfrm>
            <a:off x="976869" y="2749148"/>
            <a:ext cx="7543800" cy="907196"/>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zh-CN" dirty="0"/>
              <a:t>Question?</a:t>
            </a:r>
            <a:endParaRPr lang="zh-CN" altLang="en-US" dirty="0"/>
          </a:p>
        </p:txBody>
      </p:sp>
      <p:sp>
        <p:nvSpPr>
          <p:cNvPr id="2" name="灯片编号占位符 1"/>
          <p:cNvSpPr>
            <a:spLocks noGrp="1"/>
          </p:cNvSpPr>
          <p:nvPr>
            <p:ph type="sldNum" sz="quarter" idx="12"/>
          </p:nvPr>
        </p:nvSpPr>
        <p:spPr/>
        <p:txBody>
          <a:bodyPr/>
          <a:lstStyle/>
          <a:p>
            <a:fld id="{4D4084D9-55F2-4E00-B75E-E42CB7218B8E}" type="slidenum">
              <a:rPr lang="zh-CN" altLang="en-US" smtClean="0"/>
              <a:t>77</a:t>
            </a:fld>
            <a:endParaRPr lang="zh-CN" altLang="en-US"/>
          </a:p>
        </p:txBody>
      </p:sp>
    </p:spTree>
    <p:extLst>
      <p:ext uri="{BB962C8B-B14F-4D97-AF65-F5344CB8AC3E}">
        <p14:creationId xmlns:p14="http://schemas.microsoft.com/office/powerpoint/2010/main" val="1613053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2.2.1 </a:t>
            </a:r>
            <a:r>
              <a:rPr lang="zh-CN" altLang="en-US" dirty="0"/>
              <a:t>大规模并行机</a:t>
            </a:r>
            <a:r>
              <a:rPr lang="en-US" altLang="zh-CN" dirty="0"/>
              <a:t>MPP</a:t>
            </a:r>
            <a:r>
              <a:rPr lang="zh-CN" altLang="en-US" dirty="0"/>
              <a:t>结构特性</a:t>
            </a:r>
          </a:p>
        </p:txBody>
      </p:sp>
      <p:sp>
        <p:nvSpPr>
          <p:cNvPr id="3" name="内容占位符 2"/>
          <p:cNvSpPr>
            <a:spLocks noGrp="1"/>
          </p:cNvSpPr>
          <p:nvPr>
            <p:ph idx="1"/>
          </p:nvPr>
        </p:nvSpPr>
        <p:spPr>
          <a:xfrm>
            <a:off x="605643" y="1296332"/>
            <a:ext cx="8051470" cy="4498826"/>
          </a:xfrm>
        </p:spPr>
        <p:txBody>
          <a:bodyPr>
            <a:normAutofit/>
          </a:bodyPr>
          <a:lstStyle/>
          <a:p>
            <a:r>
              <a:rPr lang="zh-CN" altLang="en-US" sz="2800" b="1" dirty="0"/>
              <a:t>系统成本</a:t>
            </a:r>
          </a:p>
          <a:p>
            <a:pPr lvl="1"/>
            <a:r>
              <a:rPr lang="en-US" sz="2400" dirty="0" err="1">
                <a:latin typeface="SimSun" panose="02010600030101010101" pitchFamily="2" charset="-122"/>
                <a:ea typeface="SimSun" panose="02010600030101010101" pitchFamily="2" charset="-122"/>
              </a:rPr>
              <a:t>分布的存储器结构比同规模机器的中央</a:t>
            </a:r>
            <a:r>
              <a:rPr lang="zh-CN" altLang="en-US" sz="2400" dirty="0">
                <a:latin typeface="SimSun" panose="02010600030101010101" pitchFamily="2" charset="-122"/>
                <a:ea typeface="SimSun" panose="02010600030101010101" pitchFamily="2" charset="-122"/>
              </a:rPr>
              <a:t>（集中）存储器结构要便宜</a:t>
            </a:r>
            <a:endParaRPr lang="en-US" sz="2400" dirty="0">
              <a:latin typeface="SimSun" panose="02010600030101010101" pitchFamily="2" charset="-122"/>
              <a:ea typeface="SimSun" panose="02010600030101010101" pitchFamily="2" charset="-122"/>
            </a:endParaRPr>
          </a:p>
          <a:p>
            <a:pPr lvl="1"/>
            <a:r>
              <a:rPr lang="zh-CN" altLang="en-US" sz="2400" dirty="0"/>
              <a:t>商用微处理器并不是为</a:t>
            </a:r>
            <a:r>
              <a:rPr lang="en-US" altLang="zh-CN" sz="2400" dirty="0"/>
              <a:t>MPP</a:t>
            </a:r>
            <a:r>
              <a:rPr lang="zh-CN" altLang="en-US" sz="2400" dirty="0"/>
              <a:t>设计的</a:t>
            </a:r>
            <a:endParaRPr lang="en-US" altLang="zh-CN" sz="2400" dirty="0"/>
          </a:p>
          <a:p>
            <a:pPr lvl="1"/>
            <a:r>
              <a:rPr lang="zh-CN" altLang="en-US" sz="2400" dirty="0"/>
              <a:t>缺乏足够的操作系统支持，难以有效地支持进程管理、通信和同步</a:t>
            </a:r>
            <a:endParaRPr lang="en-US" altLang="zh-CN" sz="2400" dirty="0"/>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8</a:t>
            </a:fld>
            <a:endParaRPr lang="zh-CN" altLang="en-US"/>
          </a:p>
        </p:txBody>
      </p:sp>
    </p:spTree>
    <p:extLst>
      <p:ext uri="{BB962C8B-B14F-4D97-AF65-F5344CB8AC3E}">
        <p14:creationId xmlns:p14="http://schemas.microsoft.com/office/powerpoint/2010/main" val="3438022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2.2.1 </a:t>
            </a:r>
            <a:r>
              <a:rPr lang="zh-CN" altLang="en-US" dirty="0"/>
              <a:t>大规模并行机</a:t>
            </a:r>
            <a:r>
              <a:rPr lang="en-US" altLang="zh-CN" dirty="0"/>
              <a:t>MPP</a:t>
            </a:r>
            <a:r>
              <a:rPr lang="zh-CN" altLang="en-US" dirty="0"/>
              <a:t>结构特性</a:t>
            </a:r>
          </a:p>
        </p:txBody>
      </p:sp>
      <p:sp>
        <p:nvSpPr>
          <p:cNvPr id="3" name="内容占位符 2"/>
          <p:cNvSpPr>
            <a:spLocks noGrp="1"/>
          </p:cNvSpPr>
          <p:nvPr>
            <p:ph idx="1"/>
          </p:nvPr>
        </p:nvSpPr>
        <p:spPr>
          <a:xfrm>
            <a:off x="605643" y="1296332"/>
            <a:ext cx="8051470" cy="4498826"/>
          </a:xfrm>
        </p:spPr>
        <p:txBody>
          <a:bodyPr>
            <a:normAutofit/>
          </a:bodyPr>
          <a:lstStyle/>
          <a:p>
            <a:r>
              <a:rPr lang="zh-CN" altLang="en-US" sz="2800" b="1" dirty="0"/>
              <a:t>通用性和可用性</a:t>
            </a:r>
          </a:p>
          <a:p>
            <a:pPr lvl="1"/>
            <a:r>
              <a:rPr lang="en-US" sz="2000" dirty="0" err="1">
                <a:latin typeface="SimSun" panose="02010600030101010101" pitchFamily="2" charset="-122"/>
                <a:ea typeface="SimSun" panose="02010600030101010101" pitchFamily="2" charset="-122"/>
              </a:rPr>
              <a:t>MPP要走向成功</a:t>
            </a:r>
            <a:endParaRPr lang="en-US" sz="2000" dirty="0">
              <a:latin typeface="SimSun" panose="02010600030101010101" pitchFamily="2" charset="-122"/>
              <a:ea typeface="SimSun" panose="02010600030101010101" pitchFamily="2" charset="-122"/>
            </a:endParaRPr>
          </a:p>
          <a:p>
            <a:pPr lvl="2"/>
            <a:r>
              <a:rPr lang="zh-CN" altLang="en-US" sz="1600" dirty="0">
                <a:latin typeface="SimSun" panose="02010600030101010101" pitchFamily="2" charset="-122"/>
                <a:ea typeface="SimSun" panose="02010600030101010101" pitchFamily="2" charset="-122"/>
              </a:rPr>
              <a:t>通用系统</a:t>
            </a:r>
            <a:endParaRPr lang="en-US" altLang="zh-CN" sz="1600" dirty="0">
              <a:latin typeface="SimSun" panose="02010600030101010101" pitchFamily="2" charset="-122"/>
              <a:ea typeface="SimSun" panose="02010600030101010101" pitchFamily="2" charset="-122"/>
            </a:endParaRPr>
          </a:p>
          <a:p>
            <a:pPr lvl="2"/>
            <a:r>
              <a:rPr lang="zh-CN" altLang="en-US" sz="1600" dirty="0">
                <a:latin typeface="SimSun" panose="02010600030101010101" pitchFamily="2" charset="-122"/>
                <a:ea typeface="SimSun" panose="02010600030101010101" pitchFamily="2" charset="-122"/>
              </a:rPr>
              <a:t>支持不同的应用、不同算法、不同操作模式</a:t>
            </a:r>
            <a:endParaRPr lang="en-US" altLang="zh-CN" sz="1600" dirty="0">
              <a:latin typeface="SimSun" panose="02010600030101010101" pitchFamily="2" charset="-122"/>
              <a:ea typeface="SimSun" panose="02010600030101010101" pitchFamily="2" charset="-122"/>
            </a:endParaRPr>
          </a:p>
          <a:p>
            <a:pPr lvl="2"/>
            <a:r>
              <a:rPr lang="zh-CN" altLang="en-US" sz="1600" dirty="0">
                <a:latin typeface="SimSun" panose="02010600030101010101" pitchFamily="2" charset="-122"/>
                <a:ea typeface="SimSun" panose="02010600030101010101" pitchFamily="2" charset="-122"/>
              </a:rPr>
              <a:t>支持异步</a:t>
            </a:r>
            <a:r>
              <a:rPr lang="en-US" altLang="zh-CN" sz="1600" dirty="0">
                <a:latin typeface="SimSun" panose="02010600030101010101" pitchFamily="2" charset="-122"/>
                <a:ea typeface="SimSun" panose="02010600030101010101" pitchFamily="2" charset="-122"/>
              </a:rPr>
              <a:t>MIMD</a:t>
            </a:r>
            <a:r>
              <a:rPr lang="zh-CN" altLang="en-US" sz="1600" dirty="0">
                <a:latin typeface="SimSun" panose="02010600030101010101" pitchFamily="2" charset="-122"/>
                <a:ea typeface="SimSun" panose="02010600030101010101" pitchFamily="2" charset="-122"/>
              </a:rPr>
              <a:t>模式</a:t>
            </a:r>
            <a:endParaRPr lang="en-US" altLang="zh-CN" sz="1600" dirty="0">
              <a:latin typeface="SimSun" panose="02010600030101010101" pitchFamily="2" charset="-122"/>
              <a:ea typeface="SimSun" panose="02010600030101010101" pitchFamily="2" charset="-122"/>
            </a:endParaRPr>
          </a:p>
          <a:p>
            <a:pPr lvl="2"/>
            <a:r>
              <a:rPr lang="zh-CN" altLang="en-US" sz="1600" dirty="0">
                <a:latin typeface="SimSun" panose="02010600030101010101" pitchFamily="2" charset="-122"/>
                <a:ea typeface="SimSun" panose="02010600030101010101" pitchFamily="2" charset="-122"/>
              </a:rPr>
              <a:t>支持流行的标准编程模型</a:t>
            </a:r>
            <a:endParaRPr lang="en-US" altLang="zh-CN" sz="1600" dirty="0">
              <a:latin typeface="SimSun" panose="02010600030101010101" pitchFamily="2" charset="-122"/>
              <a:ea typeface="SimSun" panose="02010600030101010101" pitchFamily="2" charset="-122"/>
            </a:endParaRPr>
          </a:p>
          <a:p>
            <a:pPr lvl="2"/>
            <a:r>
              <a:rPr lang="zh-CN" altLang="en-US" sz="1600" dirty="0">
                <a:latin typeface="SimSun" panose="02010600030101010101" pitchFamily="2" charset="-122"/>
                <a:ea typeface="SimSun" panose="02010600030101010101" pitchFamily="2" charset="-122"/>
              </a:rPr>
              <a:t>支持交互和批处理模式</a:t>
            </a:r>
            <a:endParaRPr lang="en-US" altLang="zh-CN" sz="1600" dirty="0">
              <a:latin typeface="SimSun" panose="02010600030101010101" pitchFamily="2" charset="-122"/>
              <a:ea typeface="SimSun" panose="02010600030101010101" pitchFamily="2" charset="-122"/>
            </a:endParaRPr>
          </a:p>
          <a:p>
            <a:pPr lvl="2"/>
            <a:r>
              <a:rPr lang="zh-CN" altLang="en-CN" sz="1600" dirty="0">
                <a:latin typeface="SimSun" panose="02010600030101010101" pitchFamily="2" charset="-122"/>
                <a:ea typeface="SimSun" panose="02010600030101010101" pitchFamily="2" charset="-122"/>
              </a:rPr>
              <a:t>互连拓扑</a:t>
            </a:r>
            <a:r>
              <a:rPr lang="zh-CN" altLang="en-US" sz="1600" dirty="0">
                <a:latin typeface="SimSun" panose="02010600030101010101" pitchFamily="2" charset="-122"/>
                <a:ea typeface="SimSun" panose="02010600030101010101" pitchFamily="2" charset="-122"/>
              </a:rPr>
              <a:t>对用户透明</a:t>
            </a:r>
            <a:endParaRPr lang="en-US" altLang="zh-CN" sz="1600" dirty="0">
              <a:latin typeface="SimSun" panose="02010600030101010101" pitchFamily="2" charset="-122"/>
              <a:ea typeface="SimSun" panose="02010600030101010101" pitchFamily="2" charset="-122"/>
            </a:endParaRPr>
          </a:p>
          <a:p>
            <a:pPr lvl="2"/>
            <a:r>
              <a:rPr lang="zh-CN" altLang="en-US" sz="1600" dirty="0">
                <a:latin typeface="SimSun" panose="02010600030101010101" pitchFamily="2" charset="-122"/>
                <a:ea typeface="SimSun" panose="02010600030101010101" pitchFamily="2" charset="-122"/>
              </a:rPr>
              <a:t>不同层次上支持单一系统映像（</a:t>
            </a:r>
            <a:r>
              <a:rPr lang="en-US" altLang="zh-CN" sz="1600" dirty="0">
                <a:latin typeface="SimSun" panose="02010600030101010101" pitchFamily="2" charset="-122"/>
                <a:ea typeface="SimSun" panose="02010600030101010101" pitchFamily="2" charset="-122"/>
              </a:rPr>
              <a:t>Single-System</a:t>
            </a:r>
            <a:r>
              <a:rPr lang="zh-CN" altLang="en-US" sz="1600" dirty="0">
                <a:latin typeface="SimSun" panose="02010600030101010101" pitchFamily="2" charset="-122"/>
                <a:ea typeface="SimSun" panose="02010600030101010101" pitchFamily="2" charset="-122"/>
              </a:rPr>
              <a:t> </a:t>
            </a:r>
            <a:r>
              <a:rPr lang="en-US" altLang="zh-CN" sz="1600" dirty="0" err="1">
                <a:latin typeface="SimSun" panose="02010600030101010101" pitchFamily="2" charset="-122"/>
                <a:ea typeface="SimSun" panose="02010600030101010101" pitchFamily="2" charset="-122"/>
              </a:rPr>
              <a:t>Image,SSI</a:t>
            </a:r>
            <a:r>
              <a:rPr lang="zh-CN" altLang="en-US" sz="1600" dirty="0">
                <a:latin typeface="SimSun" panose="02010600030101010101" pitchFamily="2" charset="-122"/>
                <a:ea typeface="SimSun" panose="02010600030101010101" pitchFamily="2" charset="-122"/>
              </a:rPr>
              <a:t>）</a:t>
            </a:r>
            <a:endParaRPr lang="en-US" altLang="zh-CN" sz="1600" dirty="0">
              <a:latin typeface="SimSun" panose="02010600030101010101" pitchFamily="2" charset="-122"/>
              <a:ea typeface="SimSun" panose="02010600030101010101" pitchFamily="2" charset="-122"/>
            </a:endParaRPr>
          </a:p>
        </p:txBody>
      </p:sp>
      <p:sp>
        <p:nvSpPr>
          <p:cNvPr id="5" name="Slide Number Placeholder 4">
            <a:extLst>
              <a:ext uri="{FF2B5EF4-FFF2-40B4-BE49-F238E27FC236}">
                <a16:creationId xmlns:a16="http://schemas.microsoft.com/office/drawing/2014/main" id="{B16FC48B-6F13-CF4D-B73A-80EB73075D44}"/>
              </a:ext>
            </a:extLst>
          </p:cNvPr>
          <p:cNvSpPr>
            <a:spLocks noGrp="1"/>
          </p:cNvSpPr>
          <p:nvPr>
            <p:ph type="sldNum" sz="quarter" idx="12"/>
          </p:nvPr>
        </p:nvSpPr>
        <p:spPr/>
        <p:txBody>
          <a:bodyPr/>
          <a:lstStyle/>
          <a:p>
            <a:fld id="{4D4084D9-55F2-4E00-B75E-E42CB7218B8E}" type="slidenum">
              <a:rPr lang="zh-CN" altLang="en-US" smtClean="0"/>
              <a:t>9</a:t>
            </a:fld>
            <a:endParaRPr lang="zh-CN" altLang="en-US"/>
          </a:p>
        </p:txBody>
      </p:sp>
    </p:spTree>
    <p:extLst>
      <p:ext uri="{BB962C8B-B14F-4D97-AF65-F5344CB8AC3E}">
        <p14:creationId xmlns:p14="http://schemas.microsoft.com/office/powerpoint/2010/main" val="1863665586"/>
      </p:ext>
    </p:extLst>
  </p:cSld>
  <p:clrMapOvr>
    <a:masterClrMapping/>
  </p:clrMapOvr>
</p:sld>
</file>

<file path=ppt/theme/theme1.xml><?xml version="1.0" encoding="utf-8"?>
<a:theme xmlns:a="http://schemas.openxmlformats.org/drawingml/2006/main" name="回顾">
  <a:themeElements>
    <a:clrScheme name="回顾">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13100</TotalTime>
  <Words>4749</Words>
  <Application>Microsoft Macintosh PowerPoint</Application>
  <PresentationFormat>On-screen Show (4:3)</PresentationFormat>
  <Paragraphs>601</Paragraphs>
  <Slides>77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SimSun</vt:lpstr>
      <vt:lpstr>楷体</vt:lpstr>
      <vt:lpstr>Arial</vt:lpstr>
      <vt:lpstr>Calibri</vt:lpstr>
      <vt:lpstr>Calibri Light</vt:lpstr>
      <vt:lpstr>Times</vt:lpstr>
      <vt:lpstr>回顾</vt:lpstr>
      <vt:lpstr>分布式系统  Distributed Systems  第 2 讲 典型分布式计算机系统介绍 </vt:lpstr>
      <vt:lpstr>目录</vt:lpstr>
      <vt:lpstr>2.1 共享存储多处理机系统</vt:lpstr>
      <vt:lpstr>2.1.1 对称多处理机SMP结构特性</vt:lpstr>
      <vt:lpstr>2.1 共享存储多处理机系统</vt:lpstr>
      <vt:lpstr>2.2 分布存储多计算机系统</vt:lpstr>
      <vt:lpstr>2.2.1 大规模并行机MPP结构特性</vt:lpstr>
      <vt:lpstr>2.2.1 大规模并行机MPP结构特性</vt:lpstr>
      <vt:lpstr>2.2.1 大规模并行机MPP结构特性</vt:lpstr>
      <vt:lpstr>2.2.1 大规模并行机MPP结构特性</vt:lpstr>
      <vt:lpstr>PowerPoint Presentation</vt:lpstr>
      <vt:lpstr>天河二号（Tianhe-2）</vt:lpstr>
      <vt:lpstr>天河二号（Tianhe-2）</vt:lpstr>
      <vt:lpstr>神威·太湖之光（Sunway TaihuLight）</vt:lpstr>
      <vt:lpstr>神威·太湖之光（Sunway TaihuLight）</vt:lpstr>
      <vt:lpstr>神威·太湖之光（Sunway TaihuLight）</vt:lpstr>
      <vt:lpstr>神威·太湖之光（Sunway TaihuLight）</vt:lpstr>
      <vt:lpstr>神威·太湖之光（Sunway TaihuLight）</vt:lpstr>
      <vt:lpstr>神威·太湖之光（Sunway TaihuLight）</vt:lpstr>
      <vt:lpstr>目录</vt:lpstr>
      <vt:lpstr>2.3 分布共享存储多计算机系统</vt:lpstr>
      <vt:lpstr>2.3.1 分布共享存储计算机系统特性</vt:lpstr>
      <vt:lpstr>2.3 分布共享存储多计算机系统</vt:lpstr>
      <vt:lpstr>2.3 分布共享存储多计算机系统</vt:lpstr>
      <vt:lpstr>2.3 分布共享存储多计算机系统</vt:lpstr>
      <vt:lpstr>2.3 分布共享存储多计算机系统</vt:lpstr>
      <vt:lpstr>2.3 分布共享存储多计算机系统</vt:lpstr>
      <vt:lpstr>目录</vt:lpstr>
      <vt:lpstr>2.4 机群系统</vt:lpstr>
      <vt:lpstr>2.4 机群系统</vt:lpstr>
      <vt:lpstr>2.4 机群系统</vt:lpstr>
      <vt:lpstr>2.4 机群系统</vt:lpstr>
      <vt:lpstr>2.4 机群系统</vt:lpstr>
      <vt:lpstr>2.4 机群系统</vt:lpstr>
      <vt:lpstr>2.4 机群系统</vt:lpstr>
      <vt:lpstr>2.4 机群系统</vt:lpstr>
      <vt:lpstr>2.4 机群系统</vt:lpstr>
      <vt:lpstr>2.4 机群系统</vt:lpstr>
      <vt:lpstr>2.4.1 大规模并行处理系统MPP机群SP2</vt:lpstr>
      <vt:lpstr>2.4.1 大规模并行处理系统MPP机群SP2</vt:lpstr>
      <vt:lpstr>2.4.1 大规模并行处理系统MPP机群SP2</vt:lpstr>
      <vt:lpstr>2.4.1 大规模并行处理系统MPP机群SP2</vt:lpstr>
      <vt:lpstr>2.4.2 工作站机群COW</vt:lpstr>
      <vt:lpstr>2.4.2 工作站机群COW</vt:lpstr>
      <vt:lpstr>PowerPoint Presentation</vt:lpstr>
      <vt:lpstr>目录</vt:lpstr>
      <vt:lpstr>2.5 基础模型</vt:lpstr>
      <vt:lpstr>2.5 基础模型</vt:lpstr>
      <vt:lpstr>2.5.1 交互模型</vt:lpstr>
      <vt:lpstr>2.5.1 交互模型</vt:lpstr>
      <vt:lpstr>2.5.1 交互模型</vt:lpstr>
      <vt:lpstr>2.5.1 交互模型</vt:lpstr>
      <vt:lpstr>2.5.1 交互模型</vt:lpstr>
      <vt:lpstr>2.5.1 交互模型</vt:lpstr>
      <vt:lpstr>2.5.1 交互模型</vt:lpstr>
      <vt:lpstr>2.5.1 交互模型</vt:lpstr>
      <vt:lpstr>2.5.2 故障模型</vt:lpstr>
      <vt:lpstr>2.5.2 故障模型</vt:lpstr>
      <vt:lpstr>2.5.2 故障模型</vt:lpstr>
      <vt:lpstr>2.5.2 故障模型</vt:lpstr>
      <vt:lpstr>2.5.2 故障模型</vt:lpstr>
      <vt:lpstr>2.5.2 故障模型</vt:lpstr>
      <vt:lpstr>2.5.2 故障模型</vt:lpstr>
      <vt:lpstr>2.5.2 故障模型</vt:lpstr>
      <vt:lpstr>2.5.2 故障模型</vt:lpstr>
      <vt:lpstr>2.5.2 故障模型</vt:lpstr>
      <vt:lpstr>2.5.2 故障模型</vt:lpstr>
      <vt:lpstr>2.5.3 安全模型</vt:lpstr>
      <vt:lpstr>2.5.3 安全模型</vt:lpstr>
      <vt:lpstr>2.5.3 安全模型</vt:lpstr>
      <vt:lpstr>2.5.3 安全模型</vt:lpstr>
      <vt:lpstr>2.5.3 安全模型</vt:lpstr>
      <vt:lpstr>2.5.3 安全模型</vt:lpstr>
      <vt:lpstr>2.5.3 安全模型</vt:lpstr>
      <vt:lpstr>2.5.3 安全模型</vt:lpstr>
      <vt:lpstr>2.5.3 安全模型</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分布式系统 Distributed Systems  第 0 章 课程介绍 Chapter 0  Course Syllabus</dc:title>
  <dc:creator>Qi Zhang</dc:creator>
  <cp:lastModifiedBy>Qi Zhang</cp:lastModifiedBy>
  <cp:revision>376</cp:revision>
  <dcterms:created xsi:type="dcterms:W3CDTF">2013-07-16T11:50:30Z</dcterms:created>
  <dcterms:modified xsi:type="dcterms:W3CDTF">2020-07-13T05:35:40Z</dcterms:modified>
</cp:coreProperties>
</file>